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 id="2147483696" r:id="rId3"/>
    <p:sldMasterId id="2147483708" r:id="rId4"/>
    <p:sldMasterId id="2147483732" r:id="rId5"/>
  </p:sldMasterIdLst>
  <p:notesMasterIdLst>
    <p:notesMasterId r:id="rId164"/>
  </p:notesMasterIdLst>
  <p:handoutMasterIdLst>
    <p:handoutMasterId r:id="rId165"/>
  </p:handoutMasterIdLst>
  <p:sldIdLst>
    <p:sldId id="554" r:id="rId6"/>
    <p:sldId id="555" r:id="rId7"/>
    <p:sldId id="606" r:id="rId8"/>
    <p:sldId id="607" r:id="rId9"/>
    <p:sldId id="552" r:id="rId10"/>
    <p:sldId id="553" r:id="rId11"/>
    <p:sldId id="556" r:id="rId12"/>
    <p:sldId id="434" r:id="rId13"/>
    <p:sldId id="435" r:id="rId14"/>
    <p:sldId id="436" r:id="rId15"/>
    <p:sldId id="437" r:id="rId16"/>
    <p:sldId id="439" r:id="rId17"/>
    <p:sldId id="440" r:id="rId18"/>
    <p:sldId id="441" r:id="rId19"/>
    <p:sldId id="442" r:id="rId20"/>
    <p:sldId id="443" r:id="rId21"/>
    <p:sldId id="444" r:id="rId22"/>
    <p:sldId id="445" r:id="rId23"/>
    <p:sldId id="562" r:id="rId24"/>
    <p:sldId id="563" r:id="rId25"/>
    <p:sldId id="564" r:id="rId26"/>
    <p:sldId id="565" r:id="rId27"/>
    <p:sldId id="566" r:id="rId28"/>
    <p:sldId id="567" r:id="rId29"/>
    <p:sldId id="568" r:id="rId30"/>
    <p:sldId id="569" r:id="rId31"/>
    <p:sldId id="446" r:id="rId32"/>
    <p:sldId id="583" r:id="rId33"/>
    <p:sldId id="584" r:id="rId34"/>
    <p:sldId id="585" r:id="rId35"/>
    <p:sldId id="586" r:id="rId36"/>
    <p:sldId id="587" r:id="rId37"/>
    <p:sldId id="588" r:id="rId38"/>
    <p:sldId id="589" r:id="rId39"/>
    <p:sldId id="590" r:id="rId40"/>
    <p:sldId id="596" r:id="rId41"/>
    <p:sldId id="597" r:id="rId42"/>
    <p:sldId id="598" r:id="rId43"/>
    <p:sldId id="599" r:id="rId44"/>
    <p:sldId id="600" r:id="rId45"/>
    <p:sldId id="601" r:id="rId46"/>
    <p:sldId id="602" r:id="rId47"/>
    <p:sldId id="603" r:id="rId48"/>
    <p:sldId id="604" r:id="rId49"/>
    <p:sldId id="605" r:id="rId50"/>
    <p:sldId id="447" r:id="rId51"/>
    <p:sldId id="592" r:id="rId52"/>
    <p:sldId id="593" r:id="rId53"/>
    <p:sldId id="594" r:id="rId54"/>
    <p:sldId id="595" r:id="rId55"/>
    <p:sldId id="448" r:id="rId56"/>
    <p:sldId id="543" r:id="rId57"/>
    <p:sldId id="403" r:id="rId58"/>
    <p:sldId id="404" r:id="rId59"/>
    <p:sldId id="405" r:id="rId60"/>
    <p:sldId id="479" r:id="rId61"/>
    <p:sldId id="480" r:id="rId62"/>
    <p:sldId id="481" r:id="rId63"/>
    <p:sldId id="409" r:id="rId64"/>
    <p:sldId id="410" r:id="rId65"/>
    <p:sldId id="411" r:id="rId66"/>
    <p:sldId id="412" r:id="rId67"/>
    <p:sldId id="503" r:id="rId68"/>
    <p:sldId id="504" r:id="rId69"/>
    <p:sldId id="505" r:id="rId70"/>
    <p:sldId id="506" r:id="rId71"/>
    <p:sldId id="509" r:id="rId72"/>
    <p:sldId id="510" r:id="rId73"/>
    <p:sldId id="513" r:id="rId74"/>
    <p:sldId id="514" r:id="rId75"/>
    <p:sldId id="522" r:id="rId76"/>
    <p:sldId id="515" r:id="rId77"/>
    <p:sldId id="530" r:id="rId78"/>
    <p:sldId id="534" r:id="rId79"/>
    <p:sldId id="531" r:id="rId80"/>
    <p:sldId id="532" r:id="rId81"/>
    <p:sldId id="535" r:id="rId82"/>
    <p:sldId id="533" r:id="rId83"/>
    <p:sldId id="523" r:id="rId84"/>
    <p:sldId id="524" r:id="rId85"/>
    <p:sldId id="525" r:id="rId86"/>
    <p:sldId id="516" r:id="rId87"/>
    <p:sldId id="537" r:id="rId88"/>
    <p:sldId id="538" r:id="rId89"/>
    <p:sldId id="539" r:id="rId90"/>
    <p:sldId id="541" r:id="rId91"/>
    <p:sldId id="482" r:id="rId92"/>
    <p:sldId id="542" r:id="rId93"/>
    <p:sldId id="544" r:id="rId94"/>
    <p:sldId id="545" r:id="rId95"/>
    <p:sldId id="546" r:id="rId96"/>
    <p:sldId id="469" r:id="rId97"/>
    <p:sldId id="470" r:id="rId98"/>
    <p:sldId id="471" r:id="rId99"/>
    <p:sldId id="472" r:id="rId100"/>
    <p:sldId id="473" r:id="rId101"/>
    <p:sldId id="474" r:id="rId102"/>
    <p:sldId id="475" r:id="rId103"/>
    <p:sldId id="476" r:id="rId104"/>
    <p:sldId id="477" r:id="rId105"/>
    <p:sldId id="478" r:id="rId106"/>
    <p:sldId id="258" r:id="rId107"/>
    <p:sldId id="395" r:id="rId108"/>
    <p:sldId id="396" r:id="rId109"/>
    <p:sldId id="358" r:id="rId110"/>
    <p:sldId id="359" r:id="rId111"/>
    <p:sldId id="360" r:id="rId112"/>
    <p:sldId id="361" r:id="rId113"/>
    <p:sldId id="362" r:id="rId114"/>
    <p:sldId id="363" r:id="rId115"/>
    <p:sldId id="364" r:id="rId116"/>
    <p:sldId id="365" r:id="rId117"/>
    <p:sldId id="375" r:id="rId118"/>
    <p:sldId id="376" r:id="rId119"/>
    <p:sldId id="377" r:id="rId120"/>
    <p:sldId id="378" r:id="rId121"/>
    <p:sldId id="379" r:id="rId122"/>
    <p:sldId id="380" r:id="rId123"/>
    <p:sldId id="381" r:id="rId124"/>
    <p:sldId id="382" r:id="rId125"/>
    <p:sldId id="399" r:id="rId126"/>
    <p:sldId id="397" r:id="rId127"/>
    <p:sldId id="398" r:id="rId128"/>
    <p:sldId id="400" r:id="rId129"/>
    <p:sldId id="401" r:id="rId130"/>
    <p:sldId id="402" r:id="rId131"/>
    <p:sldId id="383" r:id="rId132"/>
    <p:sldId id="384" r:id="rId133"/>
    <p:sldId id="385" r:id="rId134"/>
    <p:sldId id="386" r:id="rId135"/>
    <p:sldId id="387" r:id="rId136"/>
    <p:sldId id="369" r:id="rId137"/>
    <p:sldId id="370" r:id="rId138"/>
    <p:sldId id="374" r:id="rId139"/>
    <p:sldId id="371" r:id="rId140"/>
    <p:sldId id="372" r:id="rId141"/>
    <p:sldId id="373" r:id="rId142"/>
    <p:sldId id="277" r:id="rId143"/>
    <p:sldId id="295" r:id="rId144"/>
    <p:sldId id="315" r:id="rId145"/>
    <p:sldId id="391" r:id="rId146"/>
    <p:sldId id="392" r:id="rId147"/>
    <p:sldId id="393" r:id="rId148"/>
    <p:sldId id="317" r:id="rId149"/>
    <p:sldId id="318" r:id="rId150"/>
    <p:sldId id="319" r:id="rId151"/>
    <p:sldId id="320" r:id="rId152"/>
    <p:sldId id="321" r:id="rId153"/>
    <p:sldId id="322" r:id="rId154"/>
    <p:sldId id="323" r:id="rId155"/>
    <p:sldId id="326" r:id="rId156"/>
    <p:sldId id="388" r:id="rId157"/>
    <p:sldId id="389" r:id="rId158"/>
    <p:sldId id="578" r:id="rId159"/>
    <p:sldId id="579" r:id="rId160"/>
    <p:sldId id="580" r:id="rId161"/>
    <p:sldId id="581" r:id="rId162"/>
    <p:sldId id="582" r:id="rId1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66FF"/>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54" autoAdjust="0"/>
    <p:restoredTop sz="91791" autoAdjust="0"/>
  </p:normalViewPr>
  <p:slideViewPr>
    <p:cSldViewPr snapToGrid="0">
      <p:cViewPr>
        <p:scale>
          <a:sx n="60" d="100"/>
          <a:sy n="60" d="100"/>
        </p:scale>
        <p:origin x="-1116" y="-234"/>
      </p:cViewPr>
      <p:guideLst>
        <p:guide orient="horz" pos="2160"/>
        <p:guide pos="3840"/>
      </p:guideLst>
    </p:cSldViewPr>
  </p:slideViewPr>
  <p:outlineViewPr>
    <p:cViewPr>
      <p:scale>
        <a:sx n="33" d="100"/>
        <a:sy n="33" d="100"/>
      </p:scale>
      <p:origin x="0" y="9846"/>
    </p:cViewPr>
  </p:outlineViewPr>
  <p:notesTextViewPr>
    <p:cViewPr>
      <p:scale>
        <a:sx n="1" d="1"/>
        <a:sy n="1" d="1"/>
      </p:scale>
      <p:origin x="0" y="0"/>
    </p:cViewPr>
  </p:notesTextViewPr>
  <p:sorterViewPr>
    <p:cViewPr>
      <p:scale>
        <a:sx n="100" d="100"/>
        <a:sy n="100" d="100"/>
      </p:scale>
      <p:origin x="0" y="22878"/>
    </p:cViewPr>
  </p:sorter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0"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4.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handoutMaster" Target="handoutMasters/handout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notesMaster" Target="notesMasters/notesMaster1.xml"/><Relationship Id="rId16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1.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smtClean="0"/>
              <a:t>Pedoman Operasional Penilaian Angka Kredit Kenaikan Pangkat/Jabatan Fungsional Dosen</a:t>
            </a: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a:pPr/>
              <a:t>9/21/2012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pPr/>
              <a:t>‹#›</a:t>
            </a:fld>
            <a:endParaRPr/>
          </a:p>
        </p:txBody>
      </p:sp>
    </p:spTree>
    <p:extLst>
      <p:ext uri="{BB962C8B-B14F-4D97-AF65-F5344CB8AC3E}">
        <p14:creationId xmlns=""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smtClean="0"/>
              <a:t>Pedoman Operasional Penilaian Angka Kredit Kenaikan Pangkat/Jabatan Fungsional Dosen</a:t>
            </a:r>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a:pPr/>
              <a:t>9/21/2012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pPr/>
              <a:t>‹#›</a:t>
            </a:fld>
            <a:endParaRPr/>
          </a:p>
        </p:txBody>
      </p:sp>
    </p:spTree>
    <p:extLst>
      <p:ext uri="{BB962C8B-B14F-4D97-AF65-F5344CB8AC3E}">
        <p14:creationId xmlns=""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9 (lengkap)</a:t>
            </a:r>
            <a:r>
              <a:rPr lang="id-ID" baseline="0" dirty="0" smtClean="0"/>
              <a:t> permenpan 92</a:t>
            </a:r>
            <a:endParaRPr lang="id-ID" dirty="0" smtClean="0"/>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10 (lengkap)</a:t>
            </a:r>
            <a:r>
              <a:rPr lang="id-ID" baseline="0" dirty="0" smtClean="0"/>
              <a:t> permenpan 92</a:t>
            </a:r>
            <a:endParaRPr lang="id-ID" dirty="0" smtClean="0"/>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10 (lengkap)</a:t>
            </a:r>
            <a:r>
              <a:rPr lang="id-ID" baseline="0" dirty="0" smtClean="0"/>
              <a:t> permenpan 92</a:t>
            </a:r>
            <a:endParaRPr lang="id-ID" dirty="0" smtClean="0"/>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D491D0-8E1B-49C7-849B-A28568D94497}" type="slidenum">
              <a:rPr lang="id-ID" smtClean="0"/>
              <a:pPr/>
              <a:t>21</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12 (lengkap)</a:t>
            </a:r>
            <a:r>
              <a:rPr lang="id-ID" baseline="0" dirty="0" smtClean="0"/>
              <a:t> permenpan 92</a:t>
            </a:r>
            <a:endParaRPr lang="id-ID" dirty="0" smtClean="0"/>
          </a:p>
        </p:txBody>
      </p:sp>
      <p:sp>
        <p:nvSpPr>
          <p:cNvPr id="4" name="Slide Number Placeholder 3"/>
          <p:cNvSpPr>
            <a:spLocks noGrp="1"/>
          </p:cNvSpPr>
          <p:nvPr>
            <p:ph type="sldNum" sz="quarter" idx="10"/>
          </p:nvPr>
        </p:nvSpPr>
        <p:spPr/>
        <p:txBody>
          <a:bodyPr/>
          <a:lstStyle/>
          <a:p>
            <a:fld id="{C317B68C-CB4E-4AC3-84C2-24633FDABA9D}" type="slidenum">
              <a:rPr lang="en-US" smtClean="0"/>
              <a:pPr/>
              <a:t>71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11(lengkap)</a:t>
            </a:r>
            <a:r>
              <a:rPr lang="id-ID" baseline="0" dirty="0" smtClean="0"/>
              <a:t> permenpan 92</a:t>
            </a:r>
            <a:endParaRPr lang="id-ID" dirty="0" smtClean="0"/>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79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5" name="Slide Number Placeholder 4"/>
          <p:cNvSpPr>
            <a:spLocks noGrp="1"/>
          </p:cNvSpPr>
          <p:nvPr>
            <p:ph type="sldNum" sz="quarter" idx="11"/>
          </p:nvPr>
        </p:nvSpPr>
        <p:spPr/>
        <p:txBody>
          <a:bodyPr/>
          <a:lstStyle/>
          <a:p>
            <a:fld id="{DED491D0-8E1B-49C7-849B-A28568D94497}" type="slidenum">
              <a:rPr lang="id-ID" smtClean="0"/>
              <a:pPr/>
              <a:t>22</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11 (lengkap)</a:t>
            </a:r>
            <a:r>
              <a:rPr lang="id-ID" baseline="0" dirty="0" smtClean="0"/>
              <a:t> permenpan 92</a:t>
            </a:r>
            <a:endParaRPr lang="id-ID" dirty="0" smtClean="0"/>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id-ID" dirty="0" smtClean="0"/>
              <a:t>Copy pasal 12 (lengkap)</a:t>
            </a:r>
            <a:r>
              <a:rPr lang="id-ID" baseline="0" dirty="0" smtClean="0"/>
              <a:t> permendikbud 92</a:t>
            </a:r>
            <a:endParaRPr lang="id-ID" dirty="0" smtClean="0"/>
          </a:p>
          <a:p>
            <a:endParaRPr lang="id-ID" dirty="0" smtClean="0"/>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86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lgn="ctr" fontAlgn="t"/>
            <a:endParaRPr lang="en-US" b="1" dirty="0" smtClean="0">
              <a:solidFill>
                <a:schemeClr val="lt1"/>
              </a:solidFill>
              <a:latin typeface="Constantia"/>
            </a:endParaRPr>
          </a:p>
          <a:p>
            <a:pPr algn="ctr" fontAlgn="t"/>
            <a:r>
              <a:rPr lang="en-US" b="1" dirty="0" smtClean="0">
                <a:solidFill>
                  <a:schemeClr val="lt1"/>
                </a:solidFill>
                <a:latin typeface="Constantia"/>
              </a:rPr>
              <a:t>NO</a:t>
            </a:r>
            <a:endParaRPr lang="id-ID" b="1" dirty="0" smtClean="0">
              <a:solidFill>
                <a:schemeClr val="lt1"/>
              </a:solidFill>
              <a:latin typeface="Constantia"/>
            </a:endParaRPr>
          </a:p>
          <a:p>
            <a:pPr algn="ctr" fontAlgn="t"/>
            <a:endParaRPr lang="en-US" b="1" dirty="0" smtClean="0">
              <a:solidFill>
                <a:schemeClr val="lt1"/>
              </a:solidFill>
              <a:latin typeface="Constantia"/>
            </a:endParaRPr>
          </a:p>
          <a:p>
            <a:pPr algn="ctr" fontAlgn="t"/>
            <a:r>
              <a:rPr lang="en-US" b="1" dirty="0" smtClean="0">
                <a:solidFill>
                  <a:schemeClr val="lt1"/>
                </a:solidFill>
                <a:latin typeface="Constantia"/>
              </a:rPr>
              <a:t>JABATAN AKADEMIK</a:t>
            </a:r>
            <a:endParaRPr lang="id-ID" b="1" dirty="0" smtClean="0">
              <a:solidFill>
                <a:schemeClr val="lt1"/>
              </a:solidFill>
              <a:latin typeface="Constantia"/>
            </a:endParaRPr>
          </a:p>
          <a:p>
            <a:pPr algn="ctr" fontAlgn="base"/>
            <a:endParaRPr lang="en-US" b="1" dirty="0" smtClean="0">
              <a:solidFill>
                <a:schemeClr val="lt1"/>
              </a:solidFill>
              <a:latin typeface="Constantia"/>
            </a:endParaRPr>
          </a:p>
          <a:p>
            <a:pPr algn="ctr" fontAlgn="t"/>
            <a:r>
              <a:rPr lang="id-ID" b="1" dirty="0" smtClean="0">
                <a:solidFill>
                  <a:schemeClr val="lt1"/>
                </a:solidFill>
                <a:latin typeface="Constantia"/>
              </a:rPr>
              <a:t>KUALIFIKASI DAN KRITERIA </a:t>
            </a:r>
            <a:endParaRPr lang="id-ID" dirty="0" smtClean="0">
              <a:latin typeface="Arial"/>
            </a:endParaRPr>
          </a:p>
          <a:p>
            <a:pPr algn="ctr" fontAlgn="t"/>
            <a:endParaRPr lang="en-US" b="1" dirty="0" smtClean="0">
              <a:solidFill>
                <a:schemeClr val="lt1"/>
              </a:solidFill>
              <a:latin typeface="Constantia"/>
            </a:endParaRPr>
          </a:p>
          <a:p>
            <a:pPr algn="ctr" fontAlgn="t"/>
            <a:r>
              <a:rPr lang="en-US" b="1" dirty="0" smtClean="0">
                <a:solidFill>
                  <a:schemeClr val="lt1"/>
                </a:solidFill>
                <a:latin typeface="Constantia"/>
              </a:rPr>
              <a:t>TUGAS, TANGGUNG JAWAB DAN WEWENANG</a:t>
            </a:r>
            <a:endParaRPr lang="id-ID" b="1" dirty="0" smtClean="0">
              <a:solidFill>
                <a:schemeClr val="lt1"/>
              </a:solidFill>
              <a:latin typeface="Constantia"/>
            </a:endParaRPr>
          </a:p>
          <a:p>
            <a:pPr algn="ctr" fontAlgn="base"/>
            <a:endParaRPr lang="en-US" b="1" dirty="0" smtClean="0">
              <a:solidFill>
                <a:schemeClr val="lt1"/>
              </a:solidFill>
              <a:latin typeface="Constantia"/>
            </a:endParaRPr>
          </a:p>
          <a:p>
            <a:pPr algn="ctr" fontAlgn="t"/>
            <a:r>
              <a:rPr lang="en-US" b="1" dirty="0" smtClean="0">
                <a:solidFill>
                  <a:schemeClr val="lt1"/>
                </a:solidFill>
                <a:latin typeface="Constantia"/>
              </a:rPr>
              <a:t>INDIKATOR PENILAIAN KENAIKAN JABATAN AKADEMIK</a:t>
            </a:r>
            <a:endParaRPr lang="id-ID" dirty="0" smtClean="0">
              <a:latin typeface="Arial"/>
            </a:endParaRPr>
          </a:p>
          <a:p>
            <a:pPr algn="ctr" fontAlgn="base"/>
            <a:endParaRPr lang="en-US" b="1" dirty="0" smtClean="0">
              <a:solidFill>
                <a:schemeClr val="lt1"/>
              </a:solidFill>
              <a:latin typeface="Constantia"/>
            </a:endParaRPr>
          </a:p>
          <a:p>
            <a:pPr algn="ctr" fontAlgn="base"/>
            <a:endParaRPr lang="en-US" b="1" dirty="0" smtClean="0">
              <a:solidFill>
                <a:schemeClr val="lt1"/>
              </a:solidFill>
              <a:latin typeface="Constantia"/>
            </a:endParaRPr>
          </a:p>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92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D491D0-8E1B-49C7-849B-A28568D94497}" type="slidenum">
              <a:rPr lang="id-ID" smtClean="0"/>
              <a:pPr/>
              <a:t>102</a:t>
            </a:fld>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D491D0-8E1B-49C7-849B-A28568D94497}" type="slidenum">
              <a:rPr lang="id-ID" smtClean="0"/>
              <a:pPr/>
              <a:t>107</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Tambahin keterangan bintang</a:t>
            </a:r>
            <a:r>
              <a:rPr lang="en-US" dirty="0" smtClean="0"/>
              <a:t> (</a:t>
            </a:r>
            <a:r>
              <a:rPr lang="en-US" dirty="0" err="1" smtClean="0"/>
              <a:t>sudah</a:t>
            </a:r>
            <a:r>
              <a:rPr lang="en-US" smtClean="0"/>
              <a:t>)</a:t>
            </a:r>
            <a:endParaRPr lang="id-ID" dirty="0" smtClean="0"/>
          </a:p>
          <a:p>
            <a:endParaRPr lang="id-ID" dirty="0"/>
          </a:p>
        </p:txBody>
      </p:sp>
      <p:sp>
        <p:nvSpPr>
          <p:cNvPr id="4" name="Slide Number Placeholder 3"/>
          <p:cNvSpPr>
            <a:spLocks noGrp="1"/>
          </p:cNvSpPr>
          <p:nvPr>
            <p:ph type="sldNum" sz="quarter" idx="10"/>
          </p:nvPr>
        </p:nvSpPr>
        <p:spPr/>
        <p:txBody>
          <a:bodyPr/>
          <a:lstStyle/>
          <a:p>
            <a:fld id="{DED491D0-8E1B-49C7-849B-A28568D94497}" type="slidenum">
              <a:rPr lang="id-ID" smtClean="0"/>
              <a:pPr/>
              <a:t>48</a:t>
            </a:fld>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id-ID"/>
          </a:p>
        </p:txBody>
      </p:sp>
      <p:sp>
        <p:nvSpPr>
          <p:cNvPr id="5" name="Slide Number Placeholder 4"/>
          <p:cNvSpPr>
            <a:spLocks noGrp="1"/>
          </p:cNvSpPr>
          <p:nvPr>
            <p:ph type="sldNum" sz="quarter" idx="11"/>
          </p:nvPr>
        </p:nvSpPr>
        <p:spPr/>
        <p:txBody>
          <a:bodyPr/>
          <a:lstStyle/>
          <a:p>
            <a:fld id="{DED491D0-8E1B-49C7-849B-A28568D94497}" type="slidenum">
              <a:rPr lang="id-ID" smtClean="0"/>
              <a:pPr/>
              <a:t>108</a:t>
            </a:fld>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Tambahin keterangan bintang</a:t>
            </a:r>
            <a:r>
              <a:rPr lang="en-US" dirty="0" smtClean="0"/>
              <a:t> (</a:t>
            </a:r>
            <a:r>
              <a:rPr lang="en-US" dirty="0" err="1" smtClean="0"/>
              <a:t>sudah</a:t>
            </a:r>
            <a:r>
              <a:rPr lang="en-US" smtClean="0"/>
              <a:t>)</a:t>
            </a:r>
            <a:endParaRPr lang="id-ID" dirty="0" smtClean="0"/>
          </a:p>
          <a:p>
            <a:endParaRPr lang="id-ID" dirty="0"/>
          </a:p>
        </p:txBody>
      </p:sp>
      <p:sp>
        <p:nvSpPr>
          <p:cNvPr id="4" name="Slide Number Placeholder 3"/>
          <p:cNvSpPr>
            <a:spLocks noGrp="1"/>
          </p:cNvSpPr>
          <p:nvPr>
            <p:ph type="sldNum" sz="quarter" idx="10"/>
          </p:nvPr>
        </p:nvSpPr>
        <p:spPr/>
        <p:txBody>
          <a:bodyPr/>
          <a:lstStyle/>
          <a:p>
            <a:fld id="{DED491D0-8E1B-49C7-849B-A28568D94497}" type="slidenum">
              <a:rPr lang="id-ID" smtClean="0"/>
              <a:pPr/>
              <a:t>129</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belajar</a:t>
            </a:r>
          </a:p>
        </p:txBody>
      </p:sp>
      <p:sp>
        <p:nvSpPr>
          <p:cNvPr id="4" name="Slide Number Placeholder 3"/>
          <p:cNvSpPr>
            <a:spLocks noGrp="1"/>
          </p:cNvSpPr>
          <p:nvPr>
            <p:ph type="sldNum" sz="quarter" idx="10"/>
          </p:nvPr>
        </p:nvSpPr>
        <p:spPr/>
        <p:txBody>
          <a:bodyPr/>
          <a:lstStyle/>
          <a:p>
            <a:fld id="{C317B68C-CB4E-4AC3-84C2-24633FDABA9D}"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57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58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id-ID" dirty="0" smtClean="0"/>
              <a:t>Copy pasal 8 (lengkap)</a:t>
            </a:r>
            <a:r>
              <a:rPr lang="id-ID" baseline="0" dirty="0" smtClean="0"/>
              <a:t> permenpan 92</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6744918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3585702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1206644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smtClean="0"/>
              <a:t>9/21/2012</a:t>
            </a: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D266BE7-899D-4075-917F-DBDE33B6B69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r>
              <a:rPr lang="id-ID" smtClean="0"/>
              <a:t>Direktorat Jenderal Pendidikan Tinggi 2014</a:t>
            </a:r>
            <a:endParaRPr lang="id-ID"/>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550402"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en-US" smtClean="0"/>
              <a:t>9/21/2012</a:t>
            </a: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D266BE7-899D-4075-917F-DBDE33B6B69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id-ID" smtClean="0"/>
              <a:t>Direktorat Jenderal Pendidikan Tinggi 2014</a:t>
            </a:r>
            <a:endParaRPr lang="id-ID"/>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4"/>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0"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438404"/>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9/21/2012</a:t>
            </a:r>
            <a:endParaRPr lang="en-US"/>
          </a:p>
        </p:txBody>
      </p:sp>
      <p:sp>
        <p:nvSpPr>
          <p:cNvPr id="8" name="Footer Placeholder 7"/>
          <p:cNvSpPr>
            <a:spLocks noGrp="1"/>
          </p:cNvSpPr>
          <p:nvPr>
            <p:ph type="ftr" sz="quarter" idx="11"/>
          </p:nvPr>
        </p:nvSpPr>
        <p:spPr/>
        <p:txBody>
          <a:bodyPr/>
          <a:lstStyle/>
          <a:p>
            <a:r>
              <a:rPr lang="id-ID" smtClean="0"/>
              <a:t>Direktorat Jenderal Pendidikan Tinggi 2014</a:t>
            </a:r>
            <a:endParaRPr lang="id-ID"/>
          </a:p>
        </p:txBody>
      </p:sp>
      <p:sp>
        <p:nvSpPr>
          <p:cNvPr id="9" name="Slide Number Placeholder 8"/>
          <p:cNvSpPr>
            <a:spLocks noGrp="1"/>
          </p:cNvSpPr>
          <p:nvPr>
            <p:ph type="sldNum" sz="quarter" idx="12"/>
          </p:nvPr>
        </p:nvSpPr>
        <p:spPr/>
        <p:txBody>
          <a:bodyPr/>
          <a:lstStyle/>
          <a:p>
            <a:fld id="{BD266BE7-899D-4075-917F-DBDE33B6B69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9/21/2012</a:t>
            </a:r>
            <a:endParaRPr lang="en-US"/>
          </a:p>
        </p:txBody>
      </p:sp>
      <p:sp>
        <p:nvSpPr>
          <p:cNvPr id="4" name="Footer Placeholder 3"/>
          <p:cNvSpPr>
            <a:spLocks noGrp="1"/>
          </p:cNvSpPr>
          <p:nvPr>
            <p:ph type="ftr" sz="quarter" idx="11"/>
          </p:nvPr>
        </p:nvSpPr>
        <p:spPr/>
        <p:txBody>
          <a:bodyPr/>
          <a:lstStyle/>
          <a:p>
            <a:r>
              <a:rPr lang="id-ID" smtClean="0"/>
              <a:t>Direktorat Jenderal Pendidikan Tinggi 2014</a:t>
            </a:r>
            <a:endParaRPr lang="id-ID"/>
          </a:p>
        </p:txBody>
      </p:sp>
      <p:sp>
        <p:nvSpPr>
          <p:cNvPr id="5" name="Slide Number Placeholder 4"/>
          <p:cNvSpPr>
            <a:spLocks noGrp="1"/>
          </p:cNvSpPr>
          <p:nvPr>
            <p:ph type="sldNum" sz="quarter" idx="12"/>
          </p:nvPr>
        </p:nvSpPr>
        <p:spPr/>
        <p:txBody>
          <a:bodyPr/>
          <a:lstStyle/>
          <a:p>
            <a:fld id="{BD266BE7-899D-4075-917F-DBDE33B6B69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9/21/2012</a:t>
            </a:r>
            <a:endParaRPr lang="en-US"/>
          </a:p>
        </p:txBody>
      </p:sp>
      <p:sp>
        <p:nvSpPr>
          <p:cNvPr id="3" name="Footer Placeholder 2"/>
          <p:cNvSpPr>
            <a:spLocks noGrp="1"/>
          </p:cNvSpPr>
          <p:nvPr>
            <p:ph type="ftr" sz="quarter" idx="11"/>
          </p:nvPr>
        </p:nvSpPr>
        <p:spPr/>
        <p:txBody>
          <a:bodyPr/>
          <a:lstStyle/>
          <a:p>
            <a:r>
              <a:rPr lang="id-ID" smtClean="0"/>
              <a:t>Direktorat Jenderal Pendidikan Tinggi 2014</a:t>
            </a:r>
            <a:endParaRPr lang="id-ID"/>
          </a:p>
        </p:txBody>
      </p:sp>
      <p:sp>
        <p:nvSpPr>
          <p:cNvPr id="4" name="Slide Number Placeholder 3"/>
          <p:cNvSpPr>
            <a:spLocks noGrp="1"/>
          </p:cNvSpPr>
          <p:nvPr>
            <p:ph type="sldNum" sz="quarter" idx="12"/>
          </p:nvPr>
        </p:nvSpPr>
        <p:spPr/>
        <p:txBody>
          <a:bodyPr/>
          <a:lstStyle/>
          <a:p>
            <a:fld id="{BD266BE7-899D-4075-917F-DBDE33B6B692}"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12800" y="304802"/>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D266BE7-899D-4075-917F-DBDE33B6B692}" type="slidenum">
              <a:rPr lang="en-US" smtClean="0"/>
              <a:pPr/>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2477709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50400" y="274641"/>
            <a:ext cx="2235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r>
              <a:rPr lang="en-US" smtClean="0"/>
              <a:t>9/21/2012</a:t>
            </a:r>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r>
              <a:rPr lang="id-ID" smtClean="0"/>
              <a:t>Direktorat Jenderal Pendidikan Tinggi 2014</a:t>
            </a:r>
            <a:endParaRPr lang="id-ID"/>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D266BE7-899D-4075-917F-DBDE33B6B6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D266BE7-899D-4075-917F-DBDE33B6B692}"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9/21/2012</a:t>
            </a:r>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D266BE7-899D-4075-917F-DBDE33B6B692}" type="slidenum">
              <a:rPr lang="en-US" smtClean="0"/>
              <a:pPr/>
              <a:t>‹#›</a:t>
            </a:fld>
            <a:endParaRPr lang="en-US"/>
          </a:p>
        </p:txBody>
      </p:sp>
      <p:sp>
        <p:nvSpPr>
          <p:cNvPr id="14" name="Footer Placeholder 13"/>
          <p:cNvSpPr>
            <a:spLocks noGrp="1"/>
          </p:cNvSpPr>
          <p:nvPr>
            <p:ph type="ftr" sz="quarter" idx="12"/>
          </p:nvPr>
        </p:nvSpPr>
        <p:spPr/>
        <p:txBody>
          <a:bodyPr/>
          <a:lstStyle/>
          <a:p>
            <a:r>
              <a:rPr lang="id-ID" smtClean="0"/>
              <a:t>Direktorat Jenderal Pendidikan Tinggi 2014</a:t>
            </a:r>
            <a:endParaRPr lang="id-ID"/>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9/21/2012</a:t>
            </a:r>
            <a:endParaRPr lang="en-US"/>
          </a:p>
        </p:txBody>
      </p:sp>
      <p:sp>
        <p:nvSpPr>
          <p:cNvPr id="10" name="Slide Number Placeholder 9"/>
          <p:cNvSpPr>
            <a:spLocks noGrp="1"/>
          </p:cNvSpPr>
          <p:nvPr>
            <p:ph type="sldNum" sz="quarter" idx="16"/>
          </p:nvPr>
        </p:nvSpPr>
        <p:spPr/>
        <p:txBody>
          <a:bodyPr rtlCol="0"/>
          <a:lstStyle/>
          <a:p>
            <a:fld id="{BD266BE7-899D-4075-917F-DBDE33B6B692}" type="slidenum">
              <a:rPr lang="en-US" smtClean="0"/>
              <a:pPr/>
              <a:t>‹#›</a:t>
            </a:fld>
            <a:endParaRPr lang="en-US"/>
          </a:p>
        </p:txBody>
      </p:sp>
      <p:sp>
        <p:nvSpPr>
          <p:cNvPr id="12" name="Footer Placeholder 11"/>
          <p:cNvSpPr>
            <a:spLocks noGrp="1"/>
          </p:cNvSpPr>
          <p:nvPr>
            <p:ph type="ftr" sz="quarter" idx="17"/>
          </p:nvPr>
        </p:nvSpPr>
        <p:spPr/>
        <p:txBody>
          <a:bodyPr rtlCol="0"/>
          <a:lstStyle/>
          <a:p>
            <a:r>
              <a:rPr lang="id-ID" smtClean="0"/>
              <a:t>Direktorat Jenderal Pendidikan Tinggi 2014</a:t>
            </a:r>
            <a:endParaRPr lang="id-ID"/>
          </a:p>
        </p:txBody>
      </p:sp>
    </p:spTree>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9/21/2012</a:t>
            </a:r>
            <a:endParaRPr lang="en-US"/>
          </a:p>
        </p:txBody>
      </p:sp>
      <p:sp>
        <p:nvSpPr>
          <p:cNvPr id="12" name="Slide Number Placeholder 11"/>
          <p:cNvSpPr>
            <a:spLocks noGrp="1"/>
          </p:cNvSpPr>
          <p:nvPr>
            <p:ph type="sldNum" sz="quarter" idx="16"/>
          </p:nvPr>
        </p:nvSpPr>
        <p:spPr/>
        <p:txBody>
          <a:bodyPr rtlCol="0"/>
          <a:lstStyle/>
          <a:p>
            <a:fld id="{BD266BE7-899D-4075-917F-DBDE33B6B692}" type="slidenum">
              <a:rPr lang="en-US" smtClean="0"/>
              <a:pPr/>
              <a:t>‹#›</a:t>
            </a:fld>
            <a:endParaRPr lang="en-US"/>
          </a:p>
        </p:txBody>
      </p:sp>
      <p:sp>
        <p:nvSpPr>
          <p:cNvPr id="14" name="Footer Placeholder 13"/>
          <p:cNvSpPr>
            <a:spLocks noGrp="1"/>
          </p:cNvSpPr>
          <p:nvPr>
            <p:ph type="ftr" sz="quarter" idx="17"/>
          </p:nvPr>
        </p:nvSpPr>
        <p:spPr/>
        <p:txBody>
          <a:bodyPr rtlCol="0"/>
          <a:lstStyle/>
          <a:p>
            <a:r>
              <a:rPr lang="id-ID" smtClean="0"/>
              <a:t>Direktorat Jenderal Pendidikan Tinggi 2014</a:t>
            </a:r>
            <a:endParaRPr lang="id-ID"/>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9/21/2012</a:t>
            </a:r>
            <a:endParaRPr lang="en-US"/>
          </a:p>
        </p:txBody>
      </p:sp>
      <p:sp>
        <p:nvSpPr>
          <p:cNvPr id="4" name="Footer Placeholder 3"/>
          <p:cNvSpPr>
            <a:spLocks noGrp="1"/>
          </p:cNvSpPr>
          <p:nvPr>
            <p:ph type="ftr" sz="quarter" idx="11"/>
          </p:nvPr>
        </p:nvSpPr>
        <p:spPr/>
        <p:txBody>
          <a:bodyPr/>
          <a:lstStyle/>
          <a:p>
            <a:r>
              <a:rPr lang="id-ID" smtClean="0"/>
              <a:t>Direktorat Jenderal Pendidikan Tinggi 2014</a:t>
            </a:r>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D266BE7-899D-4075-917F-DBDE33B6B69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9/21/2012</a:t>
            </a:r>
            <a:endParaRPr lang="en-US"/>
          </a:p>
        </p:txBody>
      </p:sp>
      <p:sp>
        <p:nvSpPr>
          <p:cNvPr id="3" name="Footer Placeholder 2"/>
          <p:cNvSpPr>
            <a:spLocks noGrp="1"/>
          </p:cNvSpPr>
          <p:nvPr>
            <p:ph type="ftr" sz="quarter" idx="11"/>
          </p:nvPr>
        </p:nvSpPr>
        <p:spPr/>
        <p:txBody>
          <a:bodyPr/>
          <a:lstStyle/>
          <a:p>
            <a:r>
              <a:rPr lang="id-ID" smtClean="0"/>
              <a:t>Direktorat Jenderal Pendidikan Tinggi 2014</a:t>
            </a:r>
            <a:endParaRPr lang="id-ID"/>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D266BE7-899D-4075-917F-DBDE33B6B69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37772418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D266BE7-899D-4075-917F-DBDE33B6B692}"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5"/>
            <a:ext cx="3556000" cy="365125"/>
          </a:xfrm>
        </p:spPr>
        <p:txBody>
          <a:bodyPr rtlCol="0"/>
          <a:lstStyle/>
          <a:p>
            <a:r>
              <a:rPr lang="en-US" smtClean="0"/>
              <a:t>9/21/2012</a:t>
            </a:r>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D266BE7-899D-4075-917F-DBDE33B6B692}" type="slidenum">
              <a:rPr lang="en-US" smtClean="0"/>
              <a:pPr/>
              <a:t>‹#›</a:t>
            </a:fld>
            <a:endParaRPr lang="en-US"/>
          </a:p>
        </p:txBody>
      </p:sp>
      <p:sp>
        <p:nvSpPr>
          <p:cNvPr id="14" name="Footer Placeholder 13"/>
          <p:cNvSpPr>
            <a:spLocks noGrp="1"/>
          </p:cNvSpPr>
          <p:nvPr>
            <p:ph type="ftr" sz="quarter" idx="12"/>
          </p:nvPr>
        </p:nvSpPr>
        <p:spPr>
          <a:xfrm>
            <a:off x="2133600" y="6248211"/>
            <a:ext cx="6096000" cy="365125"/>
          </a:xfrm>
        </p:spPr>
        <p:txBody>
          <a:bodyPr rtlCol="0"/>
          <a:lstStyle/>
          <a:p>
            <a:r>
              <a:rPr lang="id-ID" smtClean="0"/>
              <a:t>Direktorat Jenderal Pendidikan Tinggi 2014</a:t>
            </a:r>
            <a:endParaRPr lang="id-ID"/>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4"/>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7"/>
            <a:ext cx="2946400" cy="365125"/>
          </a:xfrm>
        </p:spPr>
        <p:txBody>
          <a:bodyPr/>
          <a:lstStyle/>
          <a:p>
            <a:r>
              <a:rPr lang="en-US" smtClean="0"/>
              <a:t>9/21/2012</a:t>
            </a:r>
            <a:endParaRPr lang="en-US"/>
          </a:p>
        </p:txBody>
      </p:sp>
      <p:sp>
        <p:nvSpPr>
          <p:cNvPr id="5" name="Footer Placeholder 4"/>
          <p:cNvSpPr>
            <a:spLocks noGrp="1"/>
          </p:cNvSpPr>
          <p:nvPr>
            <p:ph type="ftr" sz="quarter" idx="11"/>
          </p:nvPr>
        </p:nvSpPr>
        <p:spPr>
          <a:xfrm>
            <a:off x="609605" y="6248212"/>
            <a:ext cx="7431311" cy="365125"/>
          </a:xfrm>
        </p:spPr>
        <p:txBody>
          <a:bodyPr/>
          <a:lstStyle/>
          <a:p>
            <a:r>
              <a:rPr lang="id-ID" smtClean="0"/>
              <a:t>Direktorat Jenderal Pendidikan Tinggi 2014</a:t>
            </a:r>
            <a:endParaRPr lang="id-ID"/>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BD266BE7-899D-4075-917F-DBDE33B6B6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r>
              <a:rPr lang="en-US" smtClean="0"/>
              <a:t>9/21/2012</a:t>
            </a:r>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r>
              <a:rPr lang="id-ID" smtClean="0"/>
              <a:t>Direktorat Jenderal Pendidikan Tinggi 2014</a:t>
            </a:r>
            <a:endParaRPr lang="id-ID"/>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D266BE7-899D-4075-917F-DBDE33B6B6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D266BE7-899D-4075-917F-DBDE33B6B692}"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9/21/2012</a:t>
            </a:r>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D266BE7-899D-4075-917F-DBDE33B6B692}" type="slidenum">
              <a:rPr lang="en-US" smtClean="0"/>
              <a:pPr/>
              <a:t>‹#›</a:t>
            </a:fld>
            <a:endParaRPr lang="en-US"/>
          </a:p>
        </p:txBody>
      </p:sp>
      <p:sp>
        <p:nvSpPr>
          <p:cNvPr id="14" name="Footer Placeholder 13"/>
          <p:cNvSpPr>
            <a:spLocks noGrp="1"/>
          </p:cNvSpPr>
          <p:nvPr>
            <p:ph type="ftr" sz="quarter" idx="12"/>
          </p:nvPr>
        </p:nvSpPr>
        <p:spPr/>
        <p:txBody>
          <a:bodyPr/>
          <a:lstStyle/>
          <a:p>
            <a:r>
              <a:rPr lang="id-ID" smtClean="0"/>
              <a:t>Direktorat Jenderal Pendidikan Tinggi 2014</a:t>
            </a:r>
            <a:endParaRPr lang="id-ID"/>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9/21/2012</a:t>
            </a:r>
            <a:endParaRPr lang="en-US"/>
          </a:p>
        </p:txBody>
      </p:sp>
      <p:sp>
        <p:nvSpPr>
          <p:cNvPr id="10" name="Slide Number Placeholder 9"/>
          <p:cNvSpPr>
            <a:spLocks noGrp="1"/>
          </p:cNvSpPr>
          <p:nvPr>
            <p:ph type="sldNum" sz="quarter" idx="16"/>
          </p:nvPr>
        </p:nvSpPr>
        <p:spPr/>
        <p:txBody>
          <a:bodyPr rtlCol="0"/>
          <a:lstStyle/>
          <a:p>
            <a:fld id="{BD266BE7-899D-4075-917F-DBDE33B6B692}" type="slidenum">
              <a:rPr lang="en-US" smtClean="0"/>
              <a:pPr/>
              <a:t>‹#›</a:t>
            </a:fld>
            <a:endParaRPr lang="en-US"/>
          </a:p>
        </p:txBody>
      </p:sp>
      <p:sp>
        <p:nvSpPr>
          <p:cNvPr id="12" name="Footer Placeholder 11"/>
          <p:cNvSpPr>
            <a:spLocks noGrp="1"/>
          </p:cNvSpPr>
          <p:nvPr>
            <p:ph type="ftr" sz="quarter" idx="17"/>
          </p:nvPr>
        </p:nvSpPr>
        <p:spPr/>
        <p:txBody>
          <a:bodyPr rtlCol="0"/>
          <a:lstStyle/>
          <a:p>
            <a:r>
              <a:rPr lang="id-ID" smtClean="0"/>
              <a:t>Direktorat Jenderal Pendidikan Tinggi 2014</a:t>
            </a:r>
            <a:endParaRPr lang="id-ID"/>
          </a:p>
        </p:txBody>
      </p:sp>
    </p:spTree>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9/21/2012</a:t>
            </a:r>
            <a:endParaRPr lang="en-US"/>
          </a:p>
        </p:txBody>
      </p:sp>
      <p:sp>
        <p:nvSpPr>
          <p:cNvPr id="12" name="Slide Number Placeholder 11"/>
          <p:cNvSpPr>
            <a:spLocks noGrp="1"/>
          </p:cNvSpPr>
          <p:nvPr>
            <p:ph type="sldNum" sz="quarter" idx="16"/>
          </p:nvPr>
        </p:nvSpPr>
        <p:spPr/>
        <p:txBody>
          <a:bodyPr rtlCol="0"/>
          <a:lstStyle/>
          <a:p>
            <a:fld id="{BD266BE7-899D-4075-917F-DBDE33B6B692}" type="slidenum">
              <a:rPr lang="en-US" smtClean="0"/>
              <a:pPr/>
              <a:t>‹#›</a:t>
            </a:fld>
            <a:endParaRPr lang="en-US"/>
          </a:p>
        </p:txBody>
      </p:sp>
      <p:sp>
        <p:nvSpPr>
          <p:cNvPr id="14" name="Footer Placeholder 13"/>
          <p:cNvSpPr>
            <a:spLocks noGrp="1"/>
          </p:cNvSpPr>
          <p:nvPr>
            <p:ph type="ftr" sz="quarter" idx="17"/>
          </p:nvPr>
        </p:nvSpPr>
        <p:spPr/>
        <p:txBody>
          <a:bodyPr rtlCol="0"/>
          <a:lstStyle/>
          <a:p>
            <a:r>
              <a:rPr lang="id-ID" smtClean="0"/>
              <a:t>Direktorat Jenderal Pendidikan Tinggi 2014</a:t>
            </a:r>
            <a:endParaRPr lang="id-ID"/>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9/21/2012</a:t>
            </a:r>
            <a:endParaRPr lang="en-US"/>
          </a:p>
        </p:txBody>
      </p:sp>
      <p:sp>
        <p:nvSpPr>
          <p:cNvPr id="4" name="Footer Placeholder 3"/>
          <p:cNvSpPr>
            <a:spLocks noGrp="1"/>
          </p:cNvSpPr>
          <p:nvPr>
            <p:ph type="ftr" sz="quarter" idx="11"/>
          </p:nvPr>
        </p:nvSpPr>
        <p:spPr/>
        <p:txBody>
          <a:bodyPr/>
          <a:lstStyle/>
          <a:p>
            <a:r>
              <a:rPr lang="id-ID" smtClean="0"/>
              <a:t>Direktorat Jenderal Pendidikan Tinggi 2014</a:t>
            </a:r>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D266BE7-899D-4075-917F-DBDE33B6B69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23872581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9/21/2012</a:t>
            </a:r>
            <a:endParaRPr lang="en-US"/>
          </a:p>
        </p:txBody>
      </p:sp>
      <p:sp>
        <p:nvSpPr>
          <p:cNvPr id="3" name="Footer Placeholder 2"/>
          <p:cNvSpPr>
            <a:spLocks noGrp="1"/>
          </p:cNvSpPr>
          <p:nvPr>
            <p:ph type="ftr" sz="quarter" idx="11"/>
          </p:nvPr>
        </p:nvSpPr>
        <p:spPr/>
        <p:txBody>
          <a:bodyPr/>
          <a:lstStyle/>
          <a:p>
            <a:r>
              <a:rPr lang="id-ID" smtClean="0"/>
              <a:t>Direktorat Jenderal Pendidikan Tinggi 2014</a:t>
            </a:r>
            <a:endParaRPr lang="id-ID"/>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D266BE7-899D-4075-917F-DBDE33B6B69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D266BE7-899D-4075-917F-DBDE33B6B692}"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r>
              <a:rPr lang="en-US" smtClean="0"/>
              <a:t>9/21/2012</a:t>
            </a:r>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D266BE7-899D-4075-917F-DBDE33B6B692}"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r>
              <a:rPr lang="id-ID" smtClean="0"/>
              <a:t>Direktorat Jenderal Pendidikan Tinggi 2014</a:t>
            </a:r>
            <a:endParaRPr lang="id-ID"/>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9/21/2012</a:t>
            </a:r>
            <a:endParaRPr lang="en-US"/>
          </a:p>
        </p:txBody>
      </p:sp>
      <p:sp>
        <p:nvSpPr>
          <p:cNvPr id="5" name="Footer Placeholder 4"/>
          <p:cNvSpPr>
            <a:spLocks noGrp="1"/>
          </p:cNvSpPr>
          <p:nvPr>
            <p:ph type="ftr" sz="quarter" idx="11"/>
          </p:nvPr>
        </p:nvSpPr>
        <p:spPr/>
        <p:txBody>
          <a:bodyPr/>
          <a:lstStyle/>
          <a:p>
            <a:r>
              <a:rPr lang="id-ID" smtClean="0"/>
              <a:t>Direktorat Jenderal Pendidikan Tinggi 2014</a:t>
            </a:r>
            <a:endParaRPr lang="id-ID"/>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r>
              <a:rPr lang="en-US" smtClean="0"/>
              <a:t>9/21/2012</a:t>
            </a:r>
            <a:endParaRPr lang="en-US"/>
          </a:p>
        </p:txBody>
      </p:sp>
      <p:sp>
        <p:nvSpPr>
          <p:cNvPr id="5" name="Footer Placeholder 4"/>
          <p:cNvSpPr>
            <a:spLocks noGrp="1"/>
          </p:cNvSpPr>
          <p:nvPr>
            <p:ph type="ftr" sz="quarter" idx="11"/>
          </p:nvPr>
        </p:nvSpPr>
        <p:spPr>
          <a:xfrm>
            <a:off x="609602" y="6248208"/>
            <a:ext cx="7431311" cy="365125"/>
          </a:xfrm>
        </p:spPr>
        <p:txBody>
          <a:bodyPr/>
          <a:lstStyle/>
          <a:p>
            <a:r>
              <a:rPr lang="id-ID" smtClean="0"/>
              <a:t>Direktorat Jenderal Pendidikan Tinggi 2014</a:t>
            </a:r>
            <a:endParaRPr lang="id-ID"/>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BD266BE7-899D-4075-917F-DBDE33B6B6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9/21/2012</a:t>
            </a:r>
            <a:endParaRPr lang="en-US"/>
          </a:p>
        </p:txBody>
      </p:sp>
      <p:sp>
        <p:nvSpPr>
          <p:cNvPr id="8" name="Footer Placeholder 7"/>
          <p:cNvSpPr>
            <a:spLocks noGrp="1"/>
          </p:cNvSpPr>
          <p:nvPr>
            <p:ph type="ftr" sz="quarter" idx="11"/>
          </p:nvPr>
        </p:nvSpPr>
        <p:spPr/>
        <p:txBody>
          <a:bodyPr/>
          <a:lstStyle/>
          <a:p>
            <a:r>
              <a:rPr lang="id-ID" smtClean="0"/>
              <a:t>Direktorat Jenderal Pendidikan Tinggi 2014</a:t>
            </a:r>
            <a:endParaRPr lang="id-ID"/>
          </a:p>
        </p:txBody>
      </p:sp>
      <p:sp>
        <p:nvSpPr>
          <p:cNvPr id="9" name="Slide Number Placeholder 8"/>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803686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9/21/2012</a:t>
            </a:r>
            <a:endParaRPr lang="en-US"/>
          </a:p>
        </p:txBody>
      </p:sp>
      <p:sp>
        <p:nvSpPr>
          <p:cNvPr id="4" name="Footer Placeholder 3"/>
          <p:cNvSpPr>
            <a:spLocks noGrp="1"/>
          </p:cNvSpPr>
          <p:nvPr>
            <p:ph type="ftr" sz="quarter" idx="11"/>
          </p:nvPr>
        </p:nvSpPr>
        <p:spPr/>
        <p:txBody>
          <a:bodyPr/>
          <a:lstStyle/>
          <a:p>
            <a:r>
              <a:rPr lang="id-ID" smtClean="0"/>
              <a:t>Direktorat Jenderal Pendidikan Tinggi 2014</a:t>
            </a:r>
            <a:endParaRPr lang="id-ID"/>
          </a:p>
        </p:txBody>
      </p:sp>
      <p:sp>
        <p:nvSpPr>
          <p:cNvPr id="5" name="Slide Number Placeholder 4"/>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1668132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9/21/2012</a:t>
            </a:r>
            <a:endParaRPr lang="en-US"/>
          </a:p>
        </p:txBody>
      </p:sp>
      <p:sp>
        <p:nvSpPr>
          <p:cNvPr id="3" name="Footer Placeholder 2"/>
          <p:cNvSpPr>
            <a:spLocks noGrp="1"/>
          </p:cNvSpPr>
          <p:nvPr>
            <p:ph type="ftr" sz="quarter" idx="11"/>
          </p:nvPr>
        </p:nvSpPr>
        <p:spPr/>
        <p:txBody>
          <a:bodyPr/>
          <a:lstStyle/>
          <a:p>
            <a:r>
              <a:rPr lang="id-ID" smtClean="0"/>
              <a:t>Direktorat Jenderal Pendidikan Tinggi 2014</a:t>
            </a:r>
            <a:endParaRPr lang="id-ID"/>
          </a:p>
        </p:txBody>
      </p:sp>
      <p:sp>
        <p:nvSpPr>
          <p:cNvPr id="4" name="Slide Number Placeholder 3"/>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11790408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21325054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9/21/2012</a:t>
            </a:r>
            <a:endParaRPr lang="en-US"/>
          </a:p>
        </p:txBody>
      </p:sp>
      <p:sp>
        <p:nvSpPr>
          <p:cNvPr id="6" name="Footer Placeholder 5"/>
          <p:cNvSpPr>
            <a:spLocks noGrp="1"/>
          </p:cNvSpPr>
          <p:nvPr>
            <p:ph type="ftr" sz="quarter" idx="11"/>
          </p:nvPr>
        </p:nvSpPr>
        <p:spPr/>
        <p:txBody>
          <a:bodyPr/>
          <a:lstStyle/>
          <a:p>
            <a:r>
              <a:rPr lang="id-ID" smtClean="0"/>
              <a:t>Direktorat Jenderal Pendidikan Tinggi 2014</a:t>
            </a:r>
            <a:endParaRPr lang="id-ID"/>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39657290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9/21/2012</a:t>
            </a:r>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Direktorat Jenderal Pendidikan Tinggi 2014</a:t>
            </a:r>
            <a:endParaRPr lang="id-ID"/>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lang="en-US" smtClean="0"/>
              <a:pPr/>
              <a:t>‹#›</a:t>
            </a:fld>
            <a:endParaRPr lang="en-US"/>
          </a:p>
        </p:txBody>
      </p:sp>
    </p:spTree>
    <p:extLst>
      <p:ext uri="{BB962C8B-B14F-4D97-AF65-F5344CB8AC3E}">
        <p14:creationId xmlns="" xmlns:p14="http://schemas.microsoft.com/office/powerpoint/2010/main" val="138962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2" y="152402"/>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r>
              <a:rPr lang="en-US" smtClean="0"/>
              <a:t>9/21/2012</a:t>
            </a:r>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r>
              <a:rPr lang="id-ID" smtClean="0"/>
              <a:t>Direktorat Jenderal Pendidikan Tinggi 2014</a:t>
            </a:r>
            <a:endParaRPr lang="id-ID"/>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D266BE7-899D-4075-917F-DBDE33B6B6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5"/>
            <a:ext cx="3556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9/21/2012</a:t>
            </a:r>
            <a:endParaRPr lang="en-US"/>
          </a:p>
        </p:txBody>
      </p:sp>
      <p:sp>
        <p:nvSpPr>
          <p:cNvPr id="3" name="Footer Placeholder 2"/>
          <p:cNvSpPr>
            <a:spLocks noGrp="1"/>
          </p:cNvSpPr>
          <p:nvPr>
            <p:ph type="ftr" sz="quarter" idx="3"/>
          </p:nvPr>
        </p:nvSpPr>
        <p:spPr>
          <a:xfrm>
            <a:off x="812803" y="6248211"/>
            <a:ext cx="7228111" cy="365125"/>
          </a:xfrm>
          <a:prstGeom prst="rect">
            <a:avLst/>
          </a:prstGeom>
        </p:spPr>
        <p:txBody>
          <a:bodyPr vert="horz" anchor="ctr"/>
          <a:lstStyle>
            <a:lvl1pPr algn="r" eaLnBrk="1" latinLnBrk="0" hangingPunct="1">
              <a:defRPr kumimoji="0" sz="1400">
                <a:solidFill>
                  <a:schemeClr val="tx2"/>
                </a:solidFill>
              </a:defRPr>
            </a:lvl1pPr>
          </a:lstStyle>
          <a:p>
            <a:r>
              <a:rPr lang="id-ID" smtClean="0"/>
              <a:t>Direktorat Jenderal Pendidikan Tinggi 2014</a:t>
            </a:r>
            <a:endParaRPr lang="id-ID"/>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D266BE7-899D-4075-917F-DBDE33B6B6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9/21/2012</a:t>
            </a:r>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r>
              <a:rPr lang="id-ID" smtClean="0"/>
              <a:t>Direktorat Jenderal Pendidikan Tinggi 2014</a:t>
            </a:r>
            <a:endParaRPr lang="id-ID"/>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D266BE7-899D-4075-917F-DBDE33B6B6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hyperlink" Target="file:///F:\Dokumenku\TPAK\5.TIM%20PPAK%20DIKTI-Pedoman\SOSIALISASI%20KENAIKAN%20JABATAN-PANGKAT%202011-2013-2014-2015\105.POLTEK%20BATAM%205%20MARET%202015\PENGAJARAN%20WAJIB.pptx" TargetMode="Externa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hyperlink" Target="file:///F:\Dokumenku\TPAK\5.TIM%20PPAK%20DIKTI-Pedoman\SOSIALISASI%20KENAIKAN%20JABATAN-PANGKAT%202011-2013-2014-2015\105.POLTEK%20BATAM%205%20MARET%202015\BUKU%20ILMIAH%20DAN%20BUKU%20REFERENSI.pptx"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file:///F:\Dokumenku\TPAK\5.TIM%20PPAK%20DIKTI-Pedoman\SOSIALISASI%20KENAIKAN%20JABATAN-PANGKAT%202011-2013-2014-2015\105.POLTEK%20BATAM%205%20MARET%202015\JURNAL%20NASIONAL%20TERAKREDITASI.pptx" TargetMode="External"/><Relationship Id="rId2" Type="http://schemas.openxmlformats.org/officeDocument/2006/relationships/hyperlink" Target="file:///F:\Dokumenku\TPAK\5.TIM%20PPAK%20DIKTI-Pedoman\SOSIALISASI%20KENAIKAN%20JABATAN-PANGKAT%202011-2013-2014-2015\105.POLTEK%20BATAM%205%20MARET%202015\JURNAL%20INTERNASIONAL%20DAN%20INTERNASIONAL%20BEREPUTASI.pptx" TargetMode="External"/><Relationship Id="rId1" Type="http://schemas.openxmlformats.org/officeDocument/2006/relationships/slideLayout" Target="../slideLayouts/slideLayout2.xml"/><Relationship Id="rId4" Type="http://schemas.openxmlformats.org/officeDocument/2006/relationships/hyperlink" Target="file:///F:\Dokumenku\TPAK\5.TIM%20PPAK%20DIKTI-Pedoman\SOSIALISASI%20KENAIKAN%20JABATAN-PANGKAT%202011-2013-2014-2015\105.POLTEK%20BATAM%205%20MARET%202015\JURNAL%20NASIONAL.pptx"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file:///F:\Dokumenku\TPAK\5.TIM%20PPAK%20DIKTI-Pedoman\SOSIALISASI%20KENAIKAN%20JABATAN-PANGKAT%202011-2013-2014-2015\105.POLTEK%20BATAM%205%20MARET%202015\SEMINAR%20NASIONAL.pptx" TargetMode="External"/><Relationship Id="rId2" Type="http://schemas.openxmlformats.org/officeDocument/2006/relationships/hyperlink" Target="file:///F:\Dokumenku\TPAK\5.TIM%20PPAK%20DIKTI-Pedoman\SOSIALISASI%20KENAIKAN%20JABATAN-PANGKAT%202011-2013-2014-2015\105.POLTEK%20BATAM%205%20MARET%202015\SEMINAR%20INTERNASIONAL.ppt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file:///F:\Dokumenku\TPAK\5.TIM%20PPAK%20DIKTI-Pedoman\SOSIALISASI%20KENAIKAN%20JABATAN-PANGKAT%202011-2013-2014-2015\105.POLTEK%20BATAM%205%20MARET%202015\KARYA%20TEKNOLOGI-SENI.pptx"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hyperlink" Target="http://www.duplichecker.com/" TargetMode="External"/><Relationship Id="rId3" Type="http://schemas.openxmlformats.org/officeDocument/2006/relationships/hyperlink" Target="http://scholarlyoa.com/publishers/" TargetMode="External"/><Relationship Id="rId7" Type="http://schemas.openxmlformats.org/officeDocument/2006/relationships/hyperlink" Target="http://www.plagiarisma.net/" TargetMode="External"/><Relationship Id="rId2" Type="http://schemas.openxmlformats.org/officeDocument/2006/relationships/hyperlink" Target="http://www.scimagojr.com/" TargetMode="External"/><Relationship Id="rId1" Type="http://schemas.openxmlformats.org/officeDocument/2006/relationships/slideLayout" Target="../slideLayouts/slideLayout2.xml"/><Relationship Id="rId6" Type="http://schemas.openxmlformats.org/officeDocument/2006/relationships/hyperlink" Target="http://www.doaj.com/" TargetMode="External"/><Relationship Id="rId5" Type="http://schemas.openxmlformats.org/officeDocument/2006/relationships/hyperlink" Target="http://issn.lipi.go.id/" TargetMode="External"/><Relationship Id="rId4" Type="http://schemas.openxmlformats.org/officeDocument/2006/relationships/hyperlink" Target="http://www.microsoftacademicsearch.com/" TargetMode="External"/><Relationship Id="rId9" Type="http://schemas.openxmlformats.org/officeDocument/2006/relationships/hyperlink" Target="http://www.ithenticate.com/" TargetMode="External"/></Relationships>
</file>

<file path=ppt/slides/_rels/slide153.xml.rels><?xml version="1.0" encoding="UTF-8" standalone="yes"?>
<Relationships xmlns="http://schemas.openxmlformats.org/package/2006/relationships"><Relationship Id="rId3" Type="http://schemas.openxmlformats.org/officeDocument/2006/relationships/hyperlink" Target="http://www.pubmed.com/" TargetMode="External"/><Relationship Id="rId2" Type="http://schemas.openxmlformats.org/officeDocument/2006/relationships/hyperlink" Target="http://www.mendeley.com/" TargetMode="External"/><Relationship Id="rId1" Type="http://schemas.openxmlformats.org/officeDocument/2006/relationships/slideLayout" Target="../slideLayouts/slideLayout2.xml"/><Relationship Id="rId6" Type="http://schemas.openxmlformats.org/officeDocument/2006/relationships/hyperlink" Target="http://www.scopus.com/search/form/authorFreeLookup.url" TargetMode="External"/><Relationship Id="rId5" Type="http://schemas.openxmlformats.org/officeDocument/2006/relationships/hyperlink" Target="http://www.elsevier.com/elsevier-products/procedia" TargetMode="External"/><Relationship Id="rId4" Type="http://schemas.openxmlformats.org/officeDocument/2006/relationships/hyperlink" Target="http://www.elsevier.com/journal-authors/home"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file:///F:\Dokumenku\TPAK\5.TIM%20PPAK%20DIKTI-Pedoman\SOSIALISASI%20KENAIKAN%20JABATAN-PANGKAT%202011-2013-2014-2015\105.POLTEK%20BATAM%205%20MARET%202015\PENGAJARAN%20WAJIB.pptx"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F:\Dokumenku\TPAK\5.TIM%20PPAK%20DIKTI-Pedoman\SOSIALISASI%20KENAIKAN%20JABATAN-PANGKAT%202011-2013-2014-2015\105.POLTEK%20BATAM%205%20MARET%202015\BUKU%20ILMIAH%20DAN%20BUKU%20REFERENSI.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le:///F:\Dokumenku\TPAK\5.TIM%20PPAK%20DIKTI-Pedoman\SOSIALISASI%20KENAIKAN%20JABATAN-PANGKAT%202011-2013-2014-2015\105.POLTEK%20BATAM%205%20MARET%202015\JURNAL%20NASIONAL%20TERAKREDITASI.pptx" TargetMode="External"/><Relationship Id="rId2" Type="http://schemas.openxmlformats.org/officeDocument/2006/relationships/hyperlink" Target="file:///F:\Dokumenku\TPAK\5.TIM%20PPAK%20DIKTI-Pedoman\SOSIALISASI%20KENAIKAN%20JABATAN-PANGKAT%202011-2013-2014-2015\105.POLTEK%20BATAM%205%20MARET%202015\JURNAL%20INTERNASIONAL%20DAN%20INTERNASIONAL%20BEREPUTASI.pptx" TargetMode="External"/><Relationship Id="rId1" Type="http://schemas.openxmlformats.org/officeDocument/2006/relationships/slideLayout" Target="../slideLayouts/slideLayout2.xml"/><Relationship Id="rId4" Type="http://schemas.openxmlformats.org/officeDocument/2006/relationships/hyperlink" Target="file:///F:\Dokumenku\TPAK\5.TIM%20PPAK%20DIKTI-Pedoman\SOSIALISASI%20KENAIKAN%20JABATAN-PANGKAT%202011-2013-2014-2015\105.POLTEK%20BATAM%205%20MARET%202015\JURNAL%20NASIONAL.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file:///F:\Dokumenku\TPAK\5.TIM%20PPAK%20DIKTI-Pedoman\SOSIALISASI%20KENAIKAN%20JABATAN-PANGKAT%202011-2013-2014-2015\105.POLTEK%20BATAM%205%20MARET%202015\SEMINAR%20NASIONAL.pptx" TargetMode="External"/><Relationship Id="rId2" Type="http://schemas.openxmlformats.org/officeDocument/2006/relationships/hyperlink" Target="file:///F:\Dokumenku\TPAK\5.TIM%20PPAK%20DIKTI-Pedoman\SOSIALISASI%20KENAIKAN%20JABATAN-PANGKAT%202011-2013-2014-2015\105.POLTEK%20BATAM%205%20MARET%202015\SEMINAR%20INTERNASIONAL.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file:///F:\Dokumenku\TPAK\5.TIM%20PPAK%20DIKTI-Pedoman\SOSIALISASI%20KENAIKAN%20JABATAN-PANGKAT%202011-2013-2014-2015\105.POLTEK%20BATAM%205%20MARET%202015\KARYA%20TEKNOLOGI-SENI.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Regulasi%20Baru_per%2001-04-%202015/01.2.Permenpan2013_046_perubahan%20atas%202013_017&amp;LampII-V-VI.pdf" TargetMode="External"/><Relationship Id="rId7" Type="http://schemas.openxmlformats.org/officeDocument/2006/relationships/hyperlink" Target="Regulasi%20Baru_per%2001-04-%202015/SE%20Dittendik_No.161-E4.3-2015(stempel)%20tgl%2026%20Jan%202015_Batas%20akhir%20berkas%20ditolak%20dengan%20penilaian%20lama_31Maret%202015.pdf" TargetMode="External"/><Relationship Id="rId2" Type="http://schemas.openxmlformats.org/officeDocument/2006/relationships/hyperlink" Target="Regulasi%20Baru_per%2001-04-%202015/01.1.Permenpan17-2013JafungDosen&amp;LampI-VI.pdf" TargetMode="External"/><Relationship Id="rId1" Type="http://schemas.openxmlformats.org/officeDocument/2006/relationships/slideLayout" Target="../slideLayouts/slideLayout2.xml"/><Relationship Id="rId6" Type="http://schemas.openxmlformats.org/officeDocument/2006/relationships/hyperlink" Target="Regulasi%20Baru_per%2001-04-%202015/04.Pedoman%20Operasional%20PAK_9-4-2015.pdf" TargetMode="External"/><Relationship Id="rId5" Type="http://schemas.openxmlformats.org/officeDocument/2006/relationships/hyperlink" Target="Regulasi%20Baru_per%2001-04-%202015/03.1.Permendikbud_tahun2014_nomor092_Juknis%20PJA~bold%20ke%20PO.pdf" TargetMode="External"/><Relationship Id="rId4" Type="http://schemas.openxmlformats.org/officeDocument/2006/relationships/hyperlink" Target="Regulasi%20Baru_per%2001-04-%202015/02.1.PerberKemendikbud&amp;KaBKN_pb_tahun2014_VIII_nomor004_Ketentuan%20Pelaksanaan%20PJA.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endParaRPr lang="id-ID" smtClean="0"/>
          </a:p>
        </p:txBody>
      </p:sp>
      <p:pic>
        <p:nvPicPr>
          <p:cNvPr id="18436" name="Picture 2" descr="D:\BBB\IMG00431-20100730-1258.jpg"/>
          <p:cNvPicPr>
            <a:picLocks noChangeAspect="1" noChangeArrowheads="1"/>
          </p:cNvPicPr>
          <p:nvPr/>
        </p:nvPicPr>
        <p:blipFill>
          <a:blip r:embed="rId2"/>
          <a:srcRect/>
          <a:stretch>
            <a:fillRect/>
          </a:stretch>
        </p:blipFill>
        <p:spPr bwMode="auto">
          <a:xfrm>
            <a:off x="0" y="2"/>
            <a:ext cx="6400800" cy="6858001"/>
          </a:xfrm>
          <a:prstGeom prst="rect">
            <a:avLst/>
          </a:prstGeom>
          <a:noFill/>
          <a:ln w="9525">
            <a:noFill/>
            <a:miter lim="800000"/>
            <a:headEnd/>
            <a:tailEnd/>
          </a:ln>
        </p:spPr>
      </p:pic>
      <p:sp>
        <p:nvSpPr>
          <p:cNvPr id="6" name="TextBox 5"/>
          <p:cNvSpPr txBox="1"/>
          <p:nvPr/>
        </p:nvSpPr>
        <p:spPr>
          <a:xfrm>
            <a:off x="6337740" y="2207213"/>
            <a:ext cx="5722883" cy="3416320"/>
          </a:xfrm>
          <a:prstGeom prst="rect">
            <a:avLst/>
          </a:prstGeom>
          <a:noFill/>
        </p:spPr>
        <p:txBody>
          <a:bodyPr wrap="square" rtlCol="0">
            <a:spAutoFit/>
          </a:bodyPr>
          <a:lstStyle/>
          <a:p>
            <a:pPr algn="ctr"/>
            <a:r>
              <a:rPr lang="id-ID" sz="3600" dirty="0" smtClean="0"/>
              <a:t>WORKSHOP</a:t>
            </a:r>
          </a:p>
          <a:p>
            <a:pPr algn="ctr"/>
            <a:r>
              <a:rPr lang="id-ID" sz="3600" dirty="0" smtClean="0"/>
              <a:t>PERCEPATAN PENGUSULAN </a:t>
            </a:r>
            <a:r>
              <a:rPr lang="en-US" sz="3600" dirty="0" smtClean="0"/>
              <a:t>KENAIKAN JA</a:t>
            </a:r>
            <a:r>
              <a:rPr lang="id-ID" sz="3600" dirty="0" smtClean="0"/>
              <a:t>BATAN AKADEMIK</a:t>
            </a:r>
            <a:r>
              <a:rPr lang="en-US" sz="3600" dirty="0" smtClean="0"/>
              <a:t> DAN PANGKAT DOSEN DI LINGKUNGAN K</a:t>
            </a:r>
            <a:r>
              <a:rPr lang="id-ID" sz="3600" dirty="0" smtClean="0"/>
              <a:t>OPERTIS 06 JATENG</a:t>
            </a:r>
            <a:endParaRPr lang="en-US" sz="3600" dirty="0"/>
          </a:p>
        </p:txBody>
      </p:sp>
      <p:pic>
        <p:nvPicPr>
          <p:cNvPr id="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386" t="5822" r="6026" b="16923"/>
          <a:stretch/>
        </p:blipFill>
        <p:spPr bwMode="auto">
          <a:xfrm>
            <a:off x="10688954" y="280776"/>
            <a:ext cx="1103653" cy="1012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00801" y="6180133"/>
            <a:ext cx="5580993" cy="461665"/>
          </a:xfrm>
          <a:prstGeom prst="rect">
            <a:avLst/>
          </a:prstGeom>
          <a:noFill/>
        </p:spPr>
        <p:txBody>
          <a:bodyPr wrap="square" rtlCol="0">
            <a:spAutoFit/>
          </a:bodyPr>
          <a:lstStyle/>
          <a:p>
            <a:pPr algn="ctr"/>
            <a:r>
              <a:rPr lang="id-ID" sz="2400" b="1" dirty="0" smtClean="0"/>
              <a:t>SEMARANG, </a:t>
            </a:r>
            <a:r>
              <a:rPr lang="en-US" sz="2400" b="1" dirty="0" smtClean="0"/>
              <a:t>  </a:t>
            </a:r>
            <a:r>
              <a:rPr lang="id-ID" sz="2400" b="1" dirty="0" smtClean="0"/>
              <a:t>10</a:t>
            </a:r>
            <a:r>
              <a:rPr lang="id-ID" sz="2400" b="1" dirty="0" smtClean="0"/>
              <a:t> </a:t>
            </a:r>
            <a:r>
              <a:rPr lang="id-ID" sz="2400" b="1" dirty="0" smtClean="0"/>
              <a:t>AGUSTUS</a:t>
            </a:r>
            <a:r>
              <a:rPr lang="en-US" sz="2400" b="1" dirty="0" smtClean="0"/>
              <a:t> 2015</a:t>
            </a:r>
            <a:endParaRPr lang="en-US" sz="2400" b="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8688" y="5734050"/>
            <a:ext cx="812800" cy="521208"/>
          </a:xfrm>
          <a:prstGeom prst="rect">
            <a:avLst/>
          </a:prstGeom>
        </p:spPr>
        <p:txBody>
          <a:bodyPr/>
          <a:lstStyle/>
          <a:p>
            <a:fld id="{62108BC9-7E21-46EE-9DA1-A4B4CB722597}" type="slidenum">
              <a:rPr lang="en-US"/>
              <a:pPr/>
              <a:t>10</a:t>
            </a:fld>
            <a:endParaRPr lang="en-US" dirty="0"/>
          </a:p>
        </p:txBody>
      </p:sp>
      <p:sp>
        <p:nvSpPr>
          <p:cNvPr id="6" name="Rectangle 5"/>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
        <p:nvSpPr>
          <p:cNvPr id="9" name="Rectangle 8"/>
          <p:cNvSpPr/>
          <p:nvPr/>
        </p:nvSpPr>
        <p:spPr>
          <a:xfrm>
            <a:off x="269945" y="1048390"/>
            <a:ext cx="11906291" cy="5693866"/>
          </a:xfrm>
          <a:prstGeom prst="rect">
            <a:avLst/>
          </a:prstGeom>
          <a:noFill/>
        </p:spPr>
        <p:txBody>
          <a:bodyPr wrap="square">
            <a:spAutoFit/>
          </a:bodyPr>
          <a:lstStyle/>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2.2.1. Wewenang/Tanggung Jawab Dosen</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Mengajar, Membimbing TA, Publikasi, dan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Unsur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yang Dinilai)</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2.2.2</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Syarat kenaikan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jabatan/pangkat</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2.2.1. Pengangkatan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Pertama</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2.2.1. Kenaikan Jabatan (Reguler &amp; Loncat)</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2.2.3. Kenaikan Pangkat dalam Jabatan Sama</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2.2.4. Ketentuan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Peralihan</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2.2.5. Masa Mukim di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Jabatan</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/Pangkat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Lama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2.2.3. Lainnya</a:t>
            </a: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2.3.1. Penyesuaian AK dgn PermenpanRB,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2.3.2</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Tim Penilai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2.3.3</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Form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DUPAK&amp;Kegiatan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A,B,C,D,E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E3824FE4-04BA-47CE-A7F8-58EDC427D30F}" type="slidenum">
              <a:rPr lang="en-US" smtClean="0"/>
              <a:pPr/>
              <a:t>100</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2906857827"/>
              </p:ext>
            </p:extLst>
          </p:nvPr>
        </p:nvGraphicFramePr>
        <p:xfrm>
          <a:off x="285711" y="145798"/>
          <a:ext cx="11525332" cy="6766560"/>
        </p:xfrm>
        <a:graphic>
          <a:graphicData uri="http://schemas.openxmlformats.org/drawingml/2006/table">
            <a:tbl>
              <a:tblPr firstRow="1" bandRow="1">
                <a:tableStyleId>{5C22544A-7EE6-4342-B048-85BDC9FD1C3A}</a:tableStyleId>
              </a:tblPr>
              <a:tblGrid>
                <a:gridCol w="658591"/>
                <a:gridCol w="1866007"/>
                <a:gridCol w="2809440"/>
                <a:gridCol w="2952771"/>
                <a:gridCol w="3238523"/>
              </a:tblGrid>
              <a:tr h="1143000">
                <a:tc>
                  <a:txBody>
                    <a:bodyPr/>
                    <a:lstStyle/>
                    <a:p>
                      <a:pPr algn="ctr"/>
                      <a:endParaRPr lang="en-US" sz="1600" dirty="0" smtClean="0">
                        <a:latin typeface="Constantia" pitchFamily="18" charset="0"/>
                      </a:endParaRPr>
                    </a:p>
                    <a:p>
                      <a:pPr algn="ctr"/>
                      <a:r>
                        <a:rPr lang="en-US" sz="1600" dirty="0" smtClean="0">
                          <a:latin typeface="Constantia" pitchFamily="18" charset="0"/>
                        </a:rPr>
                        <a:t>NO</a:t>
                      </a:r>
                      <a:endParaRPr lang="id-ID" sz="1600" dirty="0">
                        <a:latin typeface="Constantia" pitchFamily="18" charset="0"/>
                      </a:endParaRP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JABATAN AKADEMIK</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TUGAS, TANGGUNG JAWAB DAN WEWENANG</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12771">
                <a:tc>
                  <a:txBody>
                    <a:bodyPr/>
                    <a:lstStyle/>
                    <a:p>
                      <a:r>
                        <a:rPr lang="en-US" sz="1600" b="1" dirty="0" smtClean="0">
                          <a:latin typeface="Constantia" pitchFamily="18" charset="0"/>
                        </a:rPr>
                        <a:t>4</a:t>
                      </a:r>
                      <a:endParaRPr lang="id-ID" sz="1600" b="1" dirty="0">
                        <a:latin typeface="Constantia" pitchFamily="18" charset="0"/>
                      </a:endParaRPr>
                    </a:p>
                  </a:txBody>
                  <a:tcPr marL="121920" marR="121920">
                    <a:solidFill>
                      <a:schemeClr val="bg2"/>
                    </a:solidFill>
                  </a:tcPr>
                </a:tc>
                <a:tc>
                  <a:txBody>
                    <a:bodyPr/>
                    <a:lstStyle/>
                    <a:p>
                      <a:r>
                        <a:rPr lang="en-US" sz="2400" b="1" dirty="0" err="1" smtClean="0">
                          <a:latin typeface="Constantia" pitchFamily="18" charset="0"/>
                        </a:rPr>
                        <a:t>Profesor</a:t>
                      </a:r>
                      <a:endParaRPr lang="id-ID" sz="2400" b="1" dirty="0">
                        <a:latin typeface="Constantia" pitchFamily="18" charset="0"/>
                      </a:endParaRPr>
                    </a:p>
                  </a:txBody>
                  <a:tcPr marL="121920" marR="121920">
                    <a:solidFill>
                      <a:schemeClr val="bg2"/>
                    </a:solidFill>
                  </a:tcPr>
                </a:tc>
                <a:tc>
                  <a:txBody>
                    <a:bodyPr/>
                    <a:lstStyle/>
                    <a:p>
                      <a:pPr marL="228600" indent="-228600">
                        <a:buFont typeface="+mj-lt"/>
                        <a:buAutoNum type="alphaLcPeriod"/>
                      </a:pPr>
                      <a:r>
                        <a:rPr lang="id-ID" sz="1600" kern="1200" baseline="0" dirty="0" smtClean="0">
                          <a:solidFill>
                            <a:schemeClr val="dk1"/>
                          </a:solidFill>
                          <a:latin typeface="Constantia" pitchFamily="18" charset="0"/>
                          <a:ea typeface="+mn-ea"/>
                          <a:cs typeface="+mn-cs"/>
                        </a:rPr>
                        <a:t>Berijazah doktor dalam bidang ilmu yang sesuai dengan bidang ilmu penugasan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Mampu mendidik secara profesional;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es-ES" sz="1600" kern="1200" baseline="0" dirty="0" err="1" smtClean="0">
                          <a:solidFill>
                            <a:schemeClr val="dk1"/>
                          </a:solidFill>
                          <a:latin typeface="Constantia" pitchFamily="18" charset="0"/>
                          <a:ea typeface="+mn-ea"/>
                          <a:cs typeface="+mn-cs"/>
                        </a:rPr>
                        <a:t>Mampu</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menerapkan</a:t>
                      </a:r>
                      <a:r>
                        <a:rPr lang="es-ES" sz="1600" kern="1200" baseline="0" dirty="0" smtClean="0">
                          <a:solidFill>
                            <a:schemeClr val="dk1"/>
                          </a:solidFill>
                          <a:latin typeface="Constantia" pitchFamily="18" charset="0"/>
                          <a:ea typeface="+mn-ea"/>
                          <a:cs typeface="+mn-cs"/>
                        </a:rPr>
                        <a:t> dan </a:t>
                      </a:r>
                      <a:r>
                        <a:rPr lang="es-ES" sz="1600" kern="1200" baseline="0" dirty="0" err="1" smtClean="0">
                          <a:solidFill>
                            <a:schemeClr val="dk1"/>
                          </a:solidFill>
                          <a:latin typeface="Constantia" pitchFamily="18" charset="0"/>
                          <a:ea typeface="+mn-ea"/>
                          <a:cs typeface="+mn-cs"/>
                        </a:rPr>
                        <a:t>mengembangkan</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proses</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pembelajaran</a:t>
                      </a:r>
                      <a:r>
                        <a:rPr lang="es-ES" sz="1600" kern="1200" baseline="0" dirty="0" smtClean="0">
                          <a:solidFill>
                            <a:schemeClr val="dk1"/>
                          </a:solidFill>
                          <a:latin typeface="Constantia" pitchFamily="18" charset="0"/>
                          <a:ea typeface="+mn-ea"/>
                          <a:cs typeface="+mn-cs"/>
                        </a:rPr>
                        <a:t> dan </a:t>
                      </a:r>
                      <a:r>
                        <a:rPr lang="es-ES" sz="1600" kern="1200" baseline="0" dirty="0" err="1" smtClean="0">
                          <a:solidFill>
                            <a:schemeClr val="dk1"/>
                          </a:solidFill>
                          <a:latin typeface="Constantia" pitchFamily="18" charset="0"/>
                          <a:ea typeface="+mn-ea"/>
                          <a:cs typeface="+mn-cs"/>
                        </a:rPr>
                        <a:t>buku</a:t>
                      </a:r>
                      <a:r>
                        <a:rPr lang="es-ES" sz="1600" kern="1200" baseline="0" dirty="0" smtClean="0">
                          <a:solidFill>
                            <a:schemeClr val="dk1"/>
                          </a:solidFill>
                          <a:latin typeface="Constantia" pitchFamily="18" charset="0"/>
                          <a:ea typeface="+mn-ea"/>
                          <a:cs typeface="+mn-cs"/>
                        </a:rPr>
                        <a:t> ajar </a:t>
                      </a:r>
                      <a:r>
                        <a:rPr lang="es-ES" sz="1600" kern="1200" baseline="0" dirty="0" err="1" smtClean="0">
                          <a:solidFill>
                            <a:schemeClr val="dk1"/>
                          </a:solidFill>
                          <a:latin typeface="Constantia" pitchFamily="18" charset="0"/>
                          <a:ea typeface="+mn-ea"/>
                          <a:cs typeface="+mn-cs"/>
                        </a:rPr>
                        <a:t>serta</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pembimbingan</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bagi</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mahasiswa</a:t>
                      </a:r>
                      <a:r>
                        <a:rPr lang="es-ES" sz="1600" kern="1200" baseline="0" dirty="0" smtClean="0">
                          <a:solidFill>
                            <a:schemeClr val="dk1"/>
                          </a:solidFill>
                          <a:latin typeface="Constantia" pitchFamily="18" charset="0"/>
                          <a:ea typeface="+mn-ea"/>
                          <a:cs typeface="+mn-cs"/>
                        </a:rPr>
                        <a:t> diploma, </a:t>
                      </a:r>
                      <a:r>
                        <a:rPr lang="es-ES" sz="1600" kern="1200" baseline="0" dirty="0" err="1" smtClean="0">
                          <a:solidFill>
                            <a:schemeClr val="dk1"/>
                          </a:solidFill>
                          <a:latin typeface="Constantia" pitchFamily="18" charset="0"/>
                          <a:ea typeface="+mn-ea"/>
                          <a:cs typeface="+mn-cs"/>
                        </a:rPr>
                        <a:t>sarjana</a:t>
                      </a:r>
                      <a:r>
                        <a:rPr lang="es-ES" sz="1600" kern="1200" baseline="0" dirty="0" smtClean="0">
                          <a:solidFill>
                            <a:schemeClr val="dk1"/>
                          </a:solidFill>
                          <a:latin typeface="Constantia" pitchFamily="18" charset="0"/>
                          <a:ea typeface="+mn-ea"/>
                          <a:cs typeface="+mn-cs"/>
                        </a:rPr>
                        <a:t> dan/</a:t>
                      </a:r>
                      <a:r>
                        <a:rPr lang="es-ES" sz="1600" kern="1200" baseline="0" dirty="0" err="1" smtClean="0">
                          <a:solidFill>
                            <a:schemeClr val="dk1"/>
                          </a:solidFill>
                          <a:latin typeface="Constantia" pitchFamily="18" charset="0"/>
                          <a:ea typeface="+mn-ea"/>
                          <a:cs typeface="+mn-cs"/>
                        </a:rPr>
                        <a:t>atau</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pascasarjana</a:t>
                      </a:r>
                      <a:r>
                        <a:rPr lang="es-ES" sz="1600" kern="1200" baseline="0" dirty="0" smtClean="0">
                          <a:solidFill>
                            <a:schemeClr val="dk1"/>
                          </a:solidFill>
                          <a:latin typeface="Constantia" pitchFamily="18" charset="0"/>
                          <a:ea typeface="+mn-ea"/>
                          <a:cs typeface="+mn-cs"/>
                        </a:rPr>
                        <a:t>; </a:t>
                      </a:r>
                    </a:p>
                    <a:p>
                      <a:pPr marL="228600" indent="-228600">
                        <a:buFont typeface="+mj-lt"/>
                        <a:buAutoNum type="alphaLcPeriod"/>
                      </a:pPr>
                      <a:endParaRPr lang="es-E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Mampu menganalisis teori bidang ilmu yang yang menjadi penugasannya; </a:t>
                      </a:r>
                    </a:p>
                    <a:p>
                      <a:r>
                        <a:rPr lang="id-ID" sz="1600" kern="1200" baseline="0" dirty="0" smtClean="0">
                          <a:solidFill>
                            <a:schemeClr val="dk1"/>
                          </a:solidFill>
                          <a:latin typeface="Constantia" pitchFamily="18" charset="0"/>
                          <a:ea typeface="+mn-ea"/>
                          <a:cs typeface="+mn-cs"/>
                        </a:rPr>
                        <a:t>	</a:t>
                      </a:r>
                    </a:p>
                    <a:p>
                      <a:endParaRPr lang="id-ID" sz="1600" kern="1200" baseline="0" dirty="0" smtClean="0">
                        <a:solidFill>
                          <a:schemeClr val="dk1"/>
                        </a:solidFill>
                        <a:latin typeface="+mn-lt"/>
                        <a:ea typeface="+mn-ea"/>
                        <a:cs typeface="+mn-cs"/>
                      </a:endParaRPr>
                    </a:p>
                    <a:p>
                      <a:pPr marL="228600" indent="-228600">
                        <a:buFont typeface="+mj-lt"/>
                        <a:buAutoNum type="alphaLcPeriod" startAt="4"/>
                      </a:pPr>
                      <a:endParaRPr lang="id-ID" sz="1600" dirty="0">
                        <a:latin typeface="Constantia" pitchFamily="18" charset="0"/>
                      </a:endParaRPr>
                    </a:p>
                  </a:txBody>
                  <a:tcPr marL="121920" marR="121920">
                    <a:solidFill>
                      <a:schemeClr val="bg2"/>
                    </a:solidFill>
                  </a:tcPr>
                </a:tc>
                <a:tc>
                  <a:txBody>
                    <a:bodyPr/>
                    <a:lstStyle/>
                    <a:p>
                      <a:pPr marL="228600" indent="-228600">
                        <a:buFont typeface="+mj-lt"/>
                        <a:buAutoNum type="alphaLcPeriod"/>
                      </a:pPr>
                      <a:r>
                        <a:rPr lang="fi-FI" sz="1600" kern="1200" baseline="0" dirty="0" smtClean="0">
                          <a:solidFill>
                            <a:schemeClr val="dk1"/>
                          </a:solidFill>
                          <a:latin typeface="Constantia" pitchFamily="18" charset="0"/>
                          <a:ea typeface="+mn-ea"/>
                          <a:cs typeface="+mn-cs"/>
                        </a:rPr>
                        <a:t>Mengikuti pendidikan dan/atau pelatihan</a:t>
                      </a:r>
                    </a:p>
                    <a:p>
                      <a:pPr marL="228600" indent="-228600">
                        <a:buFont typeface="+mj-lt"/>
                        <a:buAutoNum type="alphaLcPeriod"/>
                      </a:pPr>
                      <a:endParaRPr lang="fi-FI"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Melaksanakan pengajaran hingga jenjang doktor</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Membimbing dosen yang lebih rendah jabatannya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Membina kegiatan mahasiswa di bidang akademik dan kemahasiswaan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Mengembangkan bahan ajar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Menyampaikan presentasi ilmiah pada forum nasional dan internasional </a:t>
                      </a:r>
                    </a:p>
                  </a:txBody>
                  <a:tcPr marL="121920" marR="121920">
                    <a:solidFill>
                      <a:schemeClr val="bg2"/>
                    </a:solidFill>
                  </a:tcPr>
                </a:tc>
                <a:tc>
                  <a:txBody>
                    <a:bodyPr/>
                    <a:lstStyle/>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Memiliki angka kredit yang memenuhi persyaratan dengan proporsi: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Pendidikan: </a:t>
                      </a:r>
                      <a:r>
                        <a:rPr lang="id-ID" sz="1600" b="1" u="sng" kern="1200" baseline="0" dirty="0" smtClean="0">
                          <a:solidFill>
                            <a:schemeClr val="dk1"/>
                          </a:solidFill>
                          <a:latin typeface="Constantia" pitchFamily="18" charset="0"/>
                          <a:ea typeface="+mn-ea"/>
                          <a:cs typeface="+mn-cs"/>
                        </a:rPr>
                        <a:t>&gt;</a:t>
                      </a:r>
                      <a:r>
                        <a:rPr lang="id-ID" sz="1600" b="1" kern="1200" baseline="0" dirty="0" smtClean="0">
                          <a:solidFill>
                            <a:schemeClr val="dk1"/>
                          </a:solidFill>
                          <a:latin typeface="Constantia" pitchFamily="18" charset="0"/>
                          <a:ea typeface="+mn-ea"/>
                          <a:cs typeface="+mn-cs"/>
                        </a:rPr>
                        <a:t> 35%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Penelitian: </a:t>
                      </a:r>
                      <a:r>
                        <a:rPr lang="id-ID" sz="1600" b="1" u="sng" kern="1200" baseline="0" dirty="0" smtClean="0">
                          <a:solidFill>
                            <a:schemeClr val="dk1"/>
                          </a:solidFill>
                          <a:latin typeface="Constantia" pitchFamily="18" charset="0"/>
                          <a:ea typeface="+mn-ea"/>
                          <a:cs typeface="+mn-cs"/>
                        </a:rPr>
                        <a:t>&gt;</a:t>
                      </a:r>
                      <a:r>
                        <a:rPr lang="id-ID" sz="1600" b="1" kern="1200" baseline="0" dirty="0" smtClean="0">
                          <a:solidFill>
                            <a:schemeClr val="dk1"/>
                          </a:solidFill>
                          <a:latin typeface="Constantia" pitchFamily="18" charset="0"/>
                          <a:ea typeface="+mn-ea"/>
                          <a:cs typeface="+mn-cs"/>
                        </a:rPr>
                        <a:t> 45%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fi-FI" sz="1600" b="1" kern="1200" baseline="0" dirty="0" smtClean="0">
                          <a:solidFill>
                            <a:schemeClr val="dk1"/>
                          </a:solidFill>
                          <a:latin typeface="Constantia" pitchFamily="18" charset="0"/>
                          <a:ea typeface="+mn-ea"/>
                          <a:cs typeface="+mn-cs"/>
                        </a:rPr>
                        <a:t>Pengabdian kepada Masyarakat : </a:t>
                      </a:r>
                      <a:r>
                        <a:rPr lang="fi-FI" sz="1600" b="1" u="sng" kern="1200" baseline="0" dirty="0" smtClean="0">
                          <a:solidFill>
                            <a:schemeClr val="dk1"/>
                          </a:solidFill>
                          <a:latin typeface="Constantia" pitchFamily="18" charset="0"/>
                          <a:ea typeface="+mn-ea"/>
                          <a:cs typeface="+mn-cs"/>
                        </a:rPr>
                        <a:t>&lt;</a:t>
                      </a:r>
                      <a:r>
                        <a:rPr lang="fi-FI" sz="1600" b="1" kern="1200" baseline="0" dirty="0" smtClean="0">
                          <a:solidFill>
                            <a:schemeClr val="dk1"/>
                          </a:solidFill>
                          <a:latin typeface="Constantia" pitchFamily="18" charset="0"/>
                          <a:ea typeface="+mn-ea"/>
                          <a:cs typeface="+mn-cs"/>
                        </a:rPr>
                        <a:t> 10% </a:t>
                      </a: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Penunjang Tr</a:t>
                      </a:r>
                      <a:r>
                        <a:rPr lang="en-US" sz="1600" b="1" kern="1200" baseline="0" dirty="0" err="1" smtClean="0">
                          <a:solidFill>
                            <a:schemeClr val="dk1"/>
                          </a:solidFill>
                          <a:latin typeface="Constantia" pitchFamily="18" charset="0"/>
                          <a:ea typeface="+mn-ea"/>
                          <a:cs typeface="+mn-cs"/>
                        </a:rPr>
                        <a:t>i</a:t>
                      </a:r>
                      <a:r>
                        <a:rPr lang="en-US" sz="1600" b="1" kern="1200" baseline="0" dirty="0" smtClean="0">
                          <a:solidFill>
                            <a:schemeClr val="dk1"/>
                          </a:solidFill>
                          <a:latin typeface="Constantia" pitchFamily="18" charset="0"/>
                          <a:ea typeface="+mn-ea"/>
                          <a:cs typeface="+mn-cs"/>
                        </a:rPr>
                        <a:t> </a:t>
                      </a:r>
                      <a:r>
                        <a:rPr lang="id-ID" sz="1600" b="1" kern="1200" baseline="0" dirty="0" smtClean="0">
                          <a:solidFill>
                            <a:schemeClr val="dk1"/>
                          </a:solidFill>
                          <a:latin typeface="Constantia" pitchFamily="18" charset="0"/>
                          <a:ea typeface="+mn-ea"/>
                          <a:cs typeface="+mn-cs"/>
                        </a:rPr>
                        <a:t>Dharma: </a:t>
                      </a:r>
                      <a:r>
                        <a:rPr lang="id-ID" sz="1600" b="1" u="sng" kern="1200" baseline="0" dirty="0" smtClean="0">
                          <a:solidFill>
                            <a:schemeClr val="dk1"/>
                          </a:solidFill>
                          <a:latin typeface="Constantia" pitchFamily="18" charset="0"/>
                          <a:ea typeface="+mn-ea"/>
                          <a:cs typeface="+mn-cs"/>
                        </a:rPr>
                        <a:t>&lt;</a:t>
                      </a:r>
                      <a:r>
                        <a:rPr lang="id-ID" sz="1600" b="1" kern="1200" baseline="0" dirty="0" smtClean="0">
                          <a:solidFill>
                            <a:schemeClr val="dk1"/>
                          </a:solidFill>
                          <a:latin typeface="Constantia" pitchFamily="18" charset="0"/>
                          <a:ea typeface="+mn-ea"/>
                          <a:cs typeface="+mn-cs"/>
                        </a:rPr>
                        <a:t> 10% </a:t>
                      </a:r>
                      <a:r>
                        <a:rPr lang="id-ID" sz="1600" b="1" kern="1200" baseline="0" dirty="0" smtClean="0">
                          <a:solidFill>
                            <a:schemeClr val="dk1"/>
                          </a:solidFill>
                          <a:latin typeface="+mn-lt"/>
                          <a:ea typeface="+mn-ea"/>
                          <a:cs typeface="+mn-cs"/>
                        </a:rPr>
                        <a:t>	</a:t>
                      </a:r>
                    </a:p>
                    <a:p>
                      <a:pPr marL="228600" indent="-228600">
                        <a:buFont typeface="+mj-lt"/>
                        <a:buAutoNum type="alphaLcPeriod" startAt="2"/>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2"/>
                      </a:pPr>
                      <a:r>
                        <a:rPr lang="id-ID" sz="1600" b="1" kern="1200" baseline="0" dirty="0" smtClean="0">
                          <a:solidFill>
                            <a:schemeClr val="dk1"/>
                          </a:solidFill>
                          <a:latin typeface="Constantia" pitchFamily="18" charset="0"/>
                          <a:ea typeface="+mn-ea"/>
                          <a:cs typeface="+mn-cs"/>
                        </a:rPr>
                        <a:t>Memiliki sertifikat pendidik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2"/>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2"/>
                      </a:pPr>
                      <a:r>
                        <a:rPr lang="id-ID" sz="1600" b="1" kern="1200" baseline="0" dirty="0" smtClean="0">
                          <a:solidFill>
                            <a:schemeClr val="dk1"/>
                          </a:solidFill>
                          <a:latin typeface="Constantia" pitchFamily="18" charset="0"/>
                          <a:ea typeface="+mn-ea"/>
                          <a:cs typeface="+mn-cs"/>
                        </a:rPr>
                        <a:t>Memiliki karya ilmiah yang dipublikasikan di jurnal internasional bereputasi sebagai penulis pertama. 	</a:t>
                      </a:r>
                    </a:p>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id-ID" sz="1600" b="1" kern="1200" baseline="0" dirty="0" smtClean="0">
                        <a:solidFill>
                          <a:schemeClr val="dk1"/>
                        </a:solidFill>
                        <a:latin typeface="Constantia" pitchFamily="18" charset="0"/>
                        <a:ea typeface="+mn-ea"/>
                        <a:cs typeface="+mn-cs"/>
                      </a:endParaRPr>
                    </a:p>
                  </a:txBody>
                  <a:tcPr marL="121920" marR="121920">
                    <a:solidFill>
                      <a:schemeClr val="bg2"/>
                    </a:solidFill>
                  </a:tcPr>
                </a:tc>
              </a:tr>
            </a:tbl>
          </a:graphicData>
        </a:graphic>
      </p:graphicFrame>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E3824FE4-04BA-47CE-A7F8-58EDC427D30F}" type="slidenum">
              <a:rPr lang="en-US" smtClean="0"/>
              <a:pPr/>
              <a:t>101</a:t>
            </a:fld>
            <a:endParaRPr lang="en-US"/>
          </a:p>
        </p:txBody>
      </p:sp>
      <p:graphicFrame>
        <p:nvGraphicFramePr>
          <p:cNvPr id="5" name="Content Placeholder 4"/>
          <p:cNvGraphicFramePr>
            <a:graphicFrameLocks noGrp="1"/>
          </p:cNvGraphicFramePr>
          <p:nvPr>
            <p:ph sz="quarter" idx="1"/>
          </p:nvPr>
        </p:nvGraphicFramePr>
        <p:xfrm>
          <a:off x="380963" y="642919"/>
          <a:ext cx="11430079" cy="6278880"/>
        </p:xfrm>
        <a:graphic>
          <a:graphicData uri="http://schemas.openxmlformats.org/drawingml/2006/table">
            <a:tbl>
              <a:tblPr firstRow="1" bandRow="1">
                <a:tableStyleId>{5C22544A-7EE6-4342-B048-85BDC9FD1C3A}</a:tableStyleId>
              </a:tblPr>
              <a:tblGrid>
                <a:gridCol w="653148"/>
                <a:gridCol w="1850584"/>
                <a:gridCol w="2830305"/>
                <a:gridCol w="2952771"/>
                <a:gridCol w="3143271"/>
              </a:tblGrid>
              <a:tr h="1143000">
                <a:tc>
                  <a:txBody>
                    <a:bodyPr/>
                    <a:lstStyle/>
                    <a:p>
                      <a:pPr algn="ctr"/>
                      <a:endParaRPr lang="en-US" sz="1600" dirty="0" smtClean="0">
                        <a:latin typeface="Constantia" pitchFamily="18" charset="0"/>
                      </a:endParaRPr>
                    </a:p>
                    <a:p>
                      <a:pPr algn="ctr"/>
                      <a:r>
                        <a:rPr lang="en-US" sz="1600" dirty="0" smtClean="0">
                          <a:latin typeface="Constantia" pitchFamily="18" charset="0"/>
                        </a:rPr>
                        <a:t>NO</a:t>
                      </a:r>
                      <a:endParaRPr lang="id-ID" sz="1600" dirty="0">
                        <a:latin typeface="Constantia" pitchFamily="18" charset="0"/>
                      </a:endParaRP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JABATAN AKADEMIK</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TUGAS, TANGGUNG JAWAB DAN WEWENANG</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12771">
                <a:tc>
                  <a:txBody>
                    <a:bodyPr/>
                    <a:lstStyle/>
                    <a:p>
                      <a:r>
                        <a:rPr lang="en-US" sz="1600" b="1" dirty="0" smtClean="0">
                          <a:latin typeface="Constantia" pitchFamily="18" charset="0"/>
                        </a:rPr>
                        <a:t>4</a:t>
                      </a:r>
                      <a:endParaRPr lang="id-ID" sz="1600" b="1" dirty="0">
                        <a:latin typeface="Constantia" pitchFamily="18" charset="0"/>
                      </a:endParaRPr>
                    </a:p>
                  </a:txBody>
                  <a:tcPr marL="121920" marR="121920">
                    <a:solidFill>
                      <a:schemeClr val="bg2"/>
                    </a:solidFill>
                  </a:tcPr>
                </a:tc>
                <a:tc>
                  <a:txBody>
                    <a:bodyPr/>
                    <a:lstStyle/>
                    <a:p>
                      <a:r>
                        <a:rPr lang="en-US" sz="2400" b="1" dirty="0" err="1" smtClean="0">
                          <a:latin typeface="Constantia" pitchFamily="18" charset="0"/>
                        </a:rPr>
                        <a:t>Profesor</a:t>
                      </a:r>
                      <a:endParaRPr lang="id-ID" sz="2400" b="1" dirty="0">
                        <a:latin typeface="Constantia" pitchFamily="18" charset="0"/>
                      </a:endParaRPr>
                    </a:p>
                  </a:txBody>
                  <a:tcPr marL="121920" marR="121920">
                    <a:solidFill>
                      <a:schemeClr val="bg2"/>
                    </a:solidFill>
                  </a:tcPr>
                </a:tc>
                <a:tc>
                  <a:txBody>
                    <a:bodyPr/>
                    <a:lstStyle/>
                    <a:p>
                      <a:pPr marL="228600" indent="-228600">
                        <a:buFont typeface="+mj-lt"/>
                        <a:buAutoNum type="alphaLcPeriod" startAt="5"/>
                      </a:pPr>
                      <a:r>
                        <a:rPr lang="sv-SE" sz="1600" kern="1200" baseline="0" dirty="0" smtClean="0">
                          <a:solidFill>
                            <a:schemeClr val="dk1"/>
                          </a:solidFill>
                          <a:latin typeface="Constantia" pitchFamily="18" charset="0"/>
                          <a:ea typeface="+mn-ea"/>
                          <a:cs typeface="+mn-cs"/>
                        </a:rPr>
                        <a:t>Mampu menerapkan dan menganalisis teori bidang ilmu yang menjadi penugasannya dalam pelaksanaan penelitian dan pengabdian kepada masyarakat </a:t>
                      </a:r>
                    </a:p>
                    <a:p>
                      <a:pPr marL="228600" indent="-228600">
                        <a:buFont typeface="+mj-lt"/>
                        <a:buAutoNum type="alphaLcPeriod" startAt="5"/>
                      </a:pPr>
                      <a:endParaRPr lang="sv-SE" sz="1600"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id-ID" sz="1600" kern="1200" baseline="0" dirty="0" smtClean="0">
                          <a:solidFill>
                            <a:schemeClr val="dk1"/>
                          </a:solidFill>
                          <a:latin typeface="Constantia" pitchFamily="18" charset="0"/>
                          <a:ea typeface="+mn-ea"/>
                          <a:cs typeface="+mn-cs"/>
                        </a:rPr>
                        <a:t>Mampu menulis karya ilmiah yang dipublikasikan pada jurnal internasional bereputasi.</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sv-SE" sz="1600" kern="1200" baseline="0" dirty="0" smtClean="0">
                          <a:solidFill>
                            <a:schemeClr val="dk1"/>
                          </a:solidFill>
                          <a:latin typeface="Constantia" pitchFamily="18" charset="0"/>
                          <a:ea typeface="+mn-ea"/>
                          <a:cs typeface="+mn-cs"/>
                        </a:rPr>
                        <a:t>Memiliki kinerja, integritas, tanggung jawab pelaksanaan tugas, etika dan tata krama dalam kehidupan kampus. </a:t>
                      </a:r>
                    </a:p>
                    <a:p>
                      <a:r>
                        <a:rPr lang="id-ID" sz="1600" kern="1200" baseline="0" dirty="0" smtClean="0">
                          <a:solidFill>
                            <a:schemeClr val="dk1"/>
                          </a:solidFill>
                          <a:latin typeface="+mn-lt"/>
                          <a:ea typeface="+mn-ea"/>
                          <a:cs typeface="+mn-cs"/>
                        </a:rPr>
                        <a:t>	</a:t>
                      </a:r>
                    </a:p>
                    <a:p>
                      <a:pPr marL="228600" indent="-228600">
                        <a:buFont typeface="+mj-lt"/>
                        <a:buNone/>
                      </a:pPr>
                      <a:endParaRPr lang="id-ID" sz="1600" dirty="0">
                        <a:latin typeface="Constantia" pitchFamily="18" charset="0"/>
                      </a:endParaRPr>
                    </a:p>
                  </a:txBody>
                  <a:tcPr marL="121920" marR="121920">
                    <a:solidFill>
                      <a:schemeClr val="bg2"/>
                    </a:solidFill>
                  </a:tcPr>
                </a:tc>
                <a:tc>
                  <a:txBody>
                    <a:bodyPr/>
                    <a:lstStyle/>
                    <a:p>
                      <a:pPr marL="228600" indent="-228600">
                        <a:buFont typeface="+mj-lt"/>
                        <a:buAutoNum type="alphaLcPeriod" startAt="7"/>
                      </a:pPr>
                      <a:r>
                        <a:rPr lang="id-ID" sz="1600" kern="1200" baseline="0" dirty="0" smtClean="0">
                          <a:solidFill>
                            <a:schemeClr val="dk1"/>
                          </a:solidFill>
                          <a:latin typeface="Constantia" pitchFamily="18" charset="0"/>
                          <a:ea typeface="+mn-ea"/>
                          <a:cs typeface="+mn-cs"/>
                        </a:rPr>
                        <a:t>Menghasilkan karya ilmiah pada jurnal internasional bereputasi,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7"/>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7"/>
                      </a:pPr>
                      <a:r>
                        <a:rPr lang="id-ID" sz="1600" kern="1200" baseline="0" dirty="0" smtClean="0">
                          <a:solidFill>
                            <a:schemeClr val="dk1"/>
                          </a:solidFill>
                          <a:latin typeface="Constantia" pitchFamily="18" charset="0"/>
                          <a:ea typeface="+mn-ea"/>
                          <a:cs typeface="+mn-cs"/>
                        </a:rPr>
                        <a:t>Melaksanakan pengabdian masyarakat </a:t>
                      </a:r>
                    </a:p>
                    <a:p>
                      <a:r>
                        <a:rPr lang="id-ID" sz="1600" kern="1200" baseline="0" dirty="0" smtClean="0">
                          <a:solidFill>
                            <a:schemeClr val="dk1"/>
                          </a:solidFill>
                          <a:latin typeface="+mn-lt"/>
                          <a:ea typeface="+mn-ea"/>
                          <a:cs typeface="+mn-cs"/>
                        </a:rPr>
                        <a:t>	</a:t>
                      </a:r>
                    </a:p>
                    <a:p>
                      <a:pPr marL="228600" indent="-228600">
                        <a:buFont typeface="+mj-lt"/>
                        <a:buAutoNum type="alphaLcPeriod"/>
                      </a:pPr>
                      <a:endParaRPr lang="id-ID" sz="1600" kern="1200" baseline="0" dirty="0" smtClean="0">
                        <a:solidFill>
                          <a:schemeClr val="dk1"/>
                        </a:solidFill>
                        <a:latin typeface="Constantia" pitchFamily="18" charset="0"/>
                        <a:ea typeface="+mn-ea"/>
                        <a:cs typeface="+mn-cs"/>
                      </a:endParaRPr>
                    </a:p>
                  </a:txBody>
                  <a:tcPr marL="121920" marR="121920">
                    <a:solidFill>
                      <a:schemeClr val="bg2"/>
                    </a:solidFill>
                  </a:tcPr>
                </a:tc>
                <a:tc>
                  <a: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startAt="4"/>
                        <a:tabLst/>
                        <a:defRPr/>
                      </a:pPr>
                      <a:r>
                        <a:rPr lang="id-ID" sz="1600" b="1" kern="1200" baseline="0" dirty="0" smtClean="0">
                          <a:solidFill>
                            <a:schemeClr val="dk1"/>
                          </a:solidFill>
                          <a:latin typeface="Constantia" pitchFamily="18" charset="0"/>
                          <a:ea typeface="+mn-ea"/>
                          <a:cs typeface="+mn-cs"/>
                        </a:rPr>
                        <a:t>DP3 atau dokumen yang setara dengan nilai minimal baik dan persetujuan Senat bagi Universitas/Institut atau Senat Perguruan Tinggi bagi Sekolah Tinggi/Politeknik dan Akademi. </a:t>
                      </a:r>
                    </a:p>
                    <a:p>
                      <a:pPr marL="228600" marR="0" indent="-228600" algn="l" defTabSz="457200" rtl="0" eaLnBrk="1" fontAlgn="auto" latinLnBrk="0" hangingPunct="1">
                        <a:lnSpc>
                          <a:spcPct val="100000"/>
                        </a:lnSpc>
                        <a:spcBef>
                          <a:spcPts val="0"/>
                        </a:spcBef>
                        <a:spcAft>
                          <a:spcPts val="0"/>
                        </a:spcAft>
                        <a:buClrTx/>
                        <a:buSzTx/>
                        <a:buFont typeface="+mj-lt"/>
                        <a:buAutoNum type="alphaLcPeriod" startAt="4"/>
                        <a:tabLst/>
                        <a:defRPr/>
                      </a:pPr>
                      <a:r>
                        <a:rPr lang="id-ID" sz="1600" b="1" kern="1200" baseline="0" dirty="0" smtClean="0">
                          <a:solidFill>
                            <a:schemeClr val="dk1"/>
                          </a:solidFill>
                          <a:latin typeface="Constantia" pitchFamily="18" charset="0"/>
                          <a:ea typeface="+mn-ea"/>
                          <a:cs typeface="+mn-cs"/>
                        </a:rPr>
                        <a:t>Masa mukim pada jabatan sebelumnya min.2th	</a:t>
                      </a:r>
                    </a:p>
                    <a:p>
                      <a:pPr marL="228600" marR="0" indent="-228600" algn="l" defTabSz="457200" rtl="0" eaLnBrk="1" fontAlgn="auto" latinLnBrk="0" hangingPunct="1">
                        <a:lnSpc>
                          <a:spcPct val="100000"/>
                        </a:lnSpc>
                        <a:spcBef>
                          <a:spcPts val="0"/>
                        </a:spcBef>
                        <a:spcAft>
                          <a:spcPts val="0"/>
                        </a:spcAft>
                        <a:buClrTx/>
                        <a:buSzTx/>
                        <a:buFont typeface="+mj-lt"/>
                        <a:buNone/>
                        <a:tabLst/>
                        <a:defRPr/>
                      </a:pPr>
                      <a:r>
                        <a:rPr lang="id-ID" sz="1600" b="1" kern="1200" baseline="0" dirty="0" smtClean="0">
                          <a:solidFill>
                            <a:schemeClr val="dk1"/>
                          </a:solidFill>
                          <a:latin typeface="Constantia" pitchFamily="18" charset="0"/>
                          <a:ea typeface="+mn-ea"/>
                          <a:cs typeface="+mn-cs"/>
                        </a:rPr>
                        <a:t>	</a:t>
                      </a:r>
                    </a:p>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id-ID" sz="1600" b="1" kern="1200" baseline="0" dirty="0" smtClean="0">
                        <a:solidFill>
                          <a:schemeClr val="dk1"/>
                        </a:solidFill>
                        <a:latin typeface="Constantia" pitchFamily="18" charset="0"/>
                        <a:ea typeface="+mn-ea"/>
                        <a:cs typeface="+mn-cs"/>
                      </a:endParaRPr>
                    </a:p>
                  </a:txBody>
                  <a:tcPr marL="121920" marR="121920">
                    <a:solidFill>
                      <a:schemeClr val="bg2"/>
                    </a:solidFill>
                  </a:tcPr>
                </a:tc>
              </a:tr>
            </a:tbl>
          </a:graphicData>
        </a:graphic>
      </p:graphicFrame>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13751" y="504488"/>
            <a:ext cx="8500063" cy="332071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4800" spc="50" dirty="0" smtClean="0">
                <a:ln w="11430"/>
                <a:solidFill>
                  <a:srgbClr val="0066FF"/>
                </a:solidFill>
                <a:effectLst>
                  <a:outerShdw blurRad="76200" dist="50800" dir="5400000" algn="tl" rotWithShape="0">
                    <a:srgbClr val="000000">
                      <a:alpha val="65000"/>
                    </a:srgbClr>
                  </a:outerShdw>
                </a:effectLst>
              </a:rPr>
              <a:t> </a:t>
            </a:r>
            <a:r>
              <a:rPr lang="id-ID" sz="4800" b="1" dirty="0" smtClean="0">
                <a:latin typeface="Arial" pitchFamily="34" charset="0"/>
                <a:cs typeface="Arial" pitchFamily="34" charset="0"/>
              </a:rPr>
              <a:t>❷</a:t>
            </a:r>
            <a:r>
              <a:rPr lang="id-ID" sz="4800" spc="50" dirty="0" smtClean="0">
                <a:ln w="11430"/>
                <a:solidFill>
                  <a:srgbClr val="0066FF"/>
                </a:solidFill>
                <a:effectLst>
                  <a:outerShdw blurRad="76200" dist="50800" dir="5400000" algn="tl" rotWithShape="0">
                    <a:srgbClr val="000000">
                      <a:alpha val="65000"/>
                    </a:srgbClr>
                  </a:outerShdw>
                </a:effectLst>
                <a:latin typeface="Calibri"/>
                <a:cs typeface="Calibri"/>
              </a:rPr>
              <a:t>.3</a:t>
            </a:r>
            <a:r>
              <a:rPr lang="en-US" sz="4800" spc="50" dirty="0" smtClean="0">
                <a:ln w="11430"/>
                <a:solidFill>
                  <a:srgbClr val="0066FF"/>
                </a:solidFill>
                <a:effectLst>
                  <a:outerShdw blurRad="76200" dist="50800" dir="5400000" algn="tl" rotWithShape="0">
                    <a:srgbClr val="000000">
                      <a:alpha val="65000"/>
                    </a:srgbClr>
                  </a:outerShdw>
                </a:effectLst>
              </a:rPr>
              <a:t>RANGKUMAN PEDOMAN OPERASIONAL PENILAIAN ANGKA KREDIT KENAIKAN PANGKAT/JABATAN FUNGSIONAL DOSEN</a:t>
            </a:r>
            <a:endParaRPr lang="en-US" sz="4800" spc="50" dirty="0">
              <a:ln w="11430"/>
              <a:solidFill>
                <a:srgbClr val="0066FF"/>
              </a:soli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845971" y="5180950"/>
            <a:ext cx="8500063" cy="865321"/>
          </a:xfrm>
        </p:spPr>
        <p:txBody>
          <a:bodyPr>
            <a:normAutofit fontScale="85000" lnSpcReduction="20000"/>
          </a:bodyPr>
          <a:lstStyle/>
          <a:p>
            <a:pPr algn="ctr"/>
            <a:r>
              <a:rPr lang="en-US" dirty="0" err="1" smtClean="0">
                <a:solidFill>
                  <a:schemeClr val="bg1"/>
                </a:solidFill>
              </a:rPr>
              <a:t>Direktorat</a:t>
            </a:r>
            <a:r>
              <a:rPr lang="en-US" dirty="0" smtClean="0">
                <a:solidFill>
                  <a:schemeClr val="bg1"/>
                </a:solidFill>
              </a:rPr>
              <a:t> </a:t>
            </a:r>
            <a:r>
              <a:rPr lang="en-US" dirty="0" err="1" smtClean="0">
                <a:solidFill>
                  <a:schemeClr val="bg1"/>
                </a:solidFill>
              </a:rPr>
              <a:t>Jenderal</a:t>
            </a:r>
            <a:r>
              <a:rPr lang="en-US" dirty="0" smtClean="0">
                <a:solidFill>
                  <a:schemeClr val="bg1"/>
                </a:solidFill>
              </a:rPr>
              <a:t> </a:t>
            </a:r>
            <a:r>
              <a:rPr lang="en-US" dirty="0" err="1" smtClean="0">
                <a:solidFill>
                  <a:schemeClr val="bg1"/>
                </a:solidFill>
              </a:rPr>
              <a:t>Pendidikan</a:t>
            </a:r>
            <a:r>
              <a:rPr lang="en-US" dirty="0" smtClean="0">
                <a:solidFill>
                  <a:schemeClr val="bg1"/>
                </a:solidFill>
              </a:rPr>
              <a:t> </a:t>
            </a:r>
            <a:r>
              <a:rPr lang="en-US" dirty="0" err="1" smtClean="0">
                <a:solidFill>
                  <a:schemeClr val="bg1"/>
                </a:solidFill>
              </a:rPr>
              <a:t>Tinggi</a:t>
            </a:r>
            <a:endParaRPr lang="en-US" dirty="0" smtClean="0">
              <a:solidFill>
                <a:schemeClr val="bg1"/>
              </a:solidFill>
            </a:endParaRPr>
          </a:p>
          <a:p>
            <a:pPr algn="ctr"/>
            <a:r>
              <a:rPr lang="en-US" dirty="0" err="1" smtClean="0">
                <a:solidFill>
                  <a:schemeClr val="bg1"/>
                </a:solidFill>
              </a:rPr>
              <a:t>Tahun</a:t>
            </a:r>
            <a:r>
              <a:rPr lang="en-US" dirty="0" smtClean="0">
                <a:solidFill>
                  <a:schemeClr val="bg1"/>
                </a:solidFill>
              </a:rPr>
              <a:t> 2014</a:t>
            </a:r>
            <a:endParaRPr lang="en-US" dirty="0">
              <a:solidFill>
                <a:schemeClr val="bg1"/>
              </a:solidFill>
            </a:endParaRPr>
          </a:p>
        </p:txBody>
      </p:sp>
      <p:pic>
        <p:nvPicPr>
          <p:cNvPr id="5" name="Picture 2" descr="http://t0.gstatic.com/images?q=tbn:ANd9GcQcp0vokJYL3etHQaJAvzLA65VnwwJVQbZEZh4rESQWd0l3epu-Fg"/>
          <p:cNvPicPr>
            <a:picLocks noChangeAspect="1" noChangeArrowheads="1"/>
          </p:cNvPicPr>
          <p:nvPr/>
        </p:nvPicPr>
        <p:blipFill>
          <a:blip r:embed="rId3" cstate="print"/>
          <a:srcRect/>
          <a:stretch>
            <a:fillRect/>
          </a:stretch>
        </p:blipFill>
        <p:spPr bwMode="auto">
          <a:xfrm>
            <a:off x="1980209" y="333373"/>
            <a:ext cx="1939635" cy="1911928"/>
          </a:xfrm>
          <a:prstGeom prst="rect">
            <a:avLst/>
          </a:prstGeom>
          <a:noFill/>
          <a:ln w="9525">
            <a:noFill/>
            <a:miter lim="800000"/>
            <a:headEnd/>
            <a:tailEnd/>
          </a:ln>
        </p:spPr>
      </p:pic>
      <p:sp>
        <p:nvSpPr>
          <p:cNvPr id="7" name="Flowchart: Alternate Process 6"/>
          <p:cNvSpPr/>
          <p:nvPr/>
        </p:nvSpPr>
        <p:spPr>
          <a:xfrm>
            <a:off x="1524315" y="5077827"/>
            <a:ext cx="8134351" cy="1128712"/>
          </a:xfrm>
          <a:prstGeom prst="flowChartAlternateProcess">
            <a:avLst/>
          </a:prstGeom>
          <a:solidFill>
            <a:srgbClr val="000099"/>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4900613" y="987746"/>
            <a:ext cx="7291387" cy="45719"/>
          </a:xfrm>
          <a:prstGeom prst="rect">
            <a:avLst/>
          </a:prstGeom>
          <a:solidFill>
            <a:srgbClr val="000099"/>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4900613" y="4140529"/>
            <a:ext cx="7291387" cy="45719"/>
          </a:xfrm>
          <a:prstGeom prst="rect">
            <a:avLst/>
          </a:prstGeom>
          <a:solidFill>
            <a:srgbClr val="00009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tangga.jpg"/>
          <p:cNvPicPr>
            <a:picLocks noChangeAspect="1"/>
          </p:cNvPicPr>
          <p:nvPr/>
        </p:nvPicPr>
        <p:blipFill>
          <a:blip r:embed="rId4" cstate="print"/>
          <a:stretch>
            <a:fillRect/>
          </a:stretch>
        </p:blipFill>
        <p:spPr>
          <a:xfrm>
            <a:off x="590551" y="2609814"/>
            <a:ext cx="1866900" cy="1657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buku.jpg"/>
          <p:cNvPicPr>
            <a:picLocks noChangeAspect="1"/>
          </p:cNvPicPr>
          <p:nvPr/>
        </p:nvPicPr>
        <p:blipFill>
          <a:blip r:embed="rId5" cstate="print"/>
          <a:stretch>
            <a:fillRect/>
          </a:stretch>
        </p:blipFill>
        <p:spPr>
          <a:xfrm>
            <a:off x="1485903" y="2281241"/>
            <a:ext cx="895351" cy="80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0033807" y="4522089"/>
            <a:ext cx="1229824" cy="584775"/>
          </a:xfrm>
          <a:prstGeom prst="rect">
            <a:avLst/>
          </a:prstGeom>
          <a:noFill/>
        </p:spPr>
        <p:txBody>
          <a:bodyPr wrap="none" rtlCol="0">
            <a:spAutoFit/>
          </a:bodyPr>
          <a:lstStyle/>
          <a:p>
            <a:r>
              <a:rPr lang="en-US" sz="3200" dirty="0" smtClean="0">
                <a:solidFill>
                  <a:srgbClr val="006600"/>
                </a:solidFill>
                <a:latin typeface="Stencil" pitchFamily="82" charset="0"/>
              </a:rPr>
              <a:t> 2015</a:t>
            </a:r>
            <a:endParaRPr lang="en-US" sz="3200" dirty="0">
              <a:solidFill>
                <a:srgbClr val="006600"/>
              </a:solidFill>
              <a:latin typeface="Stencil" pitchFamily="82" charset="0"/>
            </a:endParaRPr>
          </a:p>
        </p:txBody>
      </p:sp>
    </p:spTree>
    <p:extLst>
      <p:ext uri="{BB962C8B-B14F-4D97-AF65-F5344CB8AC3E}">
        <p14:creationId xmlns="" xmlns:p14="http://schemas.microsoft.com/office/powerpoint/2010/main" val="1732698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103</a:t>
            </a:fld>
            <a:endParaRPr lang="en-US"/>
          </a:p>
        </p:txBody>
      </p:sp>
      <p:sp>
        <p:nvSpPr>
          <p:cNvPr id="3" name="Rectangle 2"/>
          <p:cNvSpPr/>
          <p:nvPr/>
        </p:nvSpPr>
        <p:spPr>
          <a:xfrm>
            <a:off x="457201" y="240043"/>
            <a:ext cx="11366937" cy="6093976"/>
          </a:xfrm>
          <a:prstGeom prst="rect">
            <a:avLst/>
          </a:prstGeom>
        </p:spPr>
        <p:txBody>
          <a:bodyPr wrap="square">
            <a:spAutoFit/>
          </a:bodyPr>
          <a:lstStyle/>
          <a:p>
            <a:r>
              <a:rPr lang="en-US" sz="3000" dirty="0" err="1"/>
              <a:t>Dosen</a:t>
            </a:r>
            <a:r>
              <a:rPr lang="en-US" sz="3000" dirty="0"/>
              <a:t> A </a:t>
            </a:r>
            <a:r>
              <a:rPr lang="en-US" sz="3000" dirty="0" err="1"/>
              <a:t>memiliki</a:t>
            </a:r>
            <a:r>
              <a:rPr lang="en-US" sz="3000" dirty="0"/>
              <a:t> </a:t>
            </a:r>
            <a:r>
              <a:rPr lang="en-US" sz="3000" dirty="0" err="1"/>
              <a:t>jabatan</a:t>
            </a:r>
            <a:r>
              <a:rPr lang="en-US" sz="3000" dirty="0"/>
              <a:t> </a:t>
            </a:r>
            <a:r>
              <a:rPr lang="en-US" sz="3000" dirty="0" err="1"/>
              <a:t>akademik</a:t>
            </a:r>
            <a:r>
              <a:rPr lang="en-US" sz="3000" dirty="0"/>
              <a:t> </a:t>
            </a:r>
            <a:r>
              <a:rPr lang="en-US" sz="3000" dirty="0" err="1"/>
              <a:t>terakhir</a:t>
            </a:r>
            <a:r>
              <a:rPr lang="en-US" sz="3000" dirty="0"/>
              <a:t> </a:t>
            </a:r>
            <a:r>
              <a:rPr lang="en-US" sz="3000" dirty="0" err="1"/>
              <a:t>Lektor</a:t>
            </a:r>
            <a:r>
              <a:rPr lang="en-US" sz="3000" dirty="0"/>
              <a:t> </a:t>
            </a:r>
            <a:r>
              <a:rPr lang="en-US" sz="3000" dirty="0" err="1" smtClean="0"/>
              <a:t>Kepala</a:t>
            </a:r>
            <a:r>
              <a:rPr lang="en-US" sz="3000" dirty="0" smtClean="0"/>
              <a:t> </a:t>
            </a:r>
            <a:r>
              <a:rPr lang="en-US" sz="3000" dirty="0" err="1" smtClean="0"/>
              <a:t>dengan</a:t>
            </a:r>
            <a:r>
              <a:rPr lang="en-US" sz="3000" dirty="0" smtClean="0"/>
              <a:t> </a:t>
            </a:r>
            <a:r>
              <a:rPr lang="en-US" sz="3000" dirty="0" err="1"/>
              <a:t>gelar</a:t>
            </a:r>
            <a:r>
              <a:rPr lang="en-US" sz="3000" dirty="0"/>
              <a:t> </a:t>
            </a:r>
            <a:r>
              <a:rPr lang="en-US" sz="3000" dirty="0" err="1"/>
              <a:t>akademik</a:t>
            </a:r>
            <a:r>
              <a:rPr lang="en-US" sz="3000" dirty="0"/>
              <a:t> S2. </a:t>
            </a:r>
            <a:r>
              <a:rPr lang="en-US" sz="3000" dirty="0" err="1"/>
              <a:t>Setelah</a:t>
            </a:r>
            <a:r>
              <a:rPr lang="en-US" sz="3000" dirty="0"/>
              <a:t> </a:t>
            </a:r>
            <a:r>
              <a:rPr lang="en-US" sz="3000" dirty="0" err="1"/>
              <a:t>memiliki</a:t>
            </a:r>
            <a:r>
              <a:rPr lang="en-US" sz="3000" dirty="0"/>
              <a:t> </a:t>
            </a:r>
            <a:r>
              <a:rPr lang="en-US" sz="3000" dirty="0" err="1"/>
              <a:t>Jabatan</a:t>
            </a:r>
            <a:r>
              <a:rPr lang="en-US" sz="3000" dirty="0"/>
              <a:t> </a:t>
            </a:r>
            <a:r>
              <a:rPr lang="en-US" sz="3000" dirty="0" err="1"/>
              <a:t>Lektor</a:t>
            </a:r>
            <a:r>
              <a:rPr lang="en-US" sz="3000" dirty="0"/>
              <a:t> </a:t>
            </a:r>
            <a:r>
              <a:rPr lang="en-US" sz="3000" dirty="0" err="1"/>
              <a:t>Kepala</a:t>
            </a:r>
            <a:r>
              <a:rPr lang="en-US" sz="3000" dirty="0"/>
              <a:t> </a:t>
            </a:r>
            <a:r>
              <a:rPr lang="en-US" sz="3000" dirty="0" err="1"/>
              <a:t>ia</a:t>
            </a:r>
            <a:r>
              <a:rPr lang="en-US" sz="3000" dirty="0"/>
              <a:t> </a:t>
            </a:r>
            <a:r>
              <a:rPr lang="en-US" sz="3000" dirty="0" err="1" smtClean="0"/>
              <a:t>melanjutkan</a:t>
            </a:r>
            <a:r>
              <a:rPr lang="en-US" sz="3000" dirty="0" smtClean="0"/>
              <a:t> </a:t>
            </a:r>
            <a:r>
              <a:rPr lang="en-US" sz="3000" dirty="0" err="1" smtClean="0"/>
              <a:t>Studi</a:t>
            </a:r>
            <a:r>
              <a:rPr lang="en-US" sz="3000" dirty="0" smtClean="0"/>
              <a:t> </a:t>
            </a:r>
            <a:r>
              <a:rPr lang="en-US" sz="3000" dirty="0" err="1"/>
              <a:t>ke</a:t>
            </a:r>
            <a:r>
              <a:rPr lang="en-US" sz="3000" dirty="0"/>
              <a:t> S3. </a:t>
            </a:r>
            <a:r>
              <a:rPr lang="en-US" sz="3000" dirty="0" err="1"/>
              <a:t>Setelah</a:t>
            </a:r>
            <a:r>
              <a:rPr lang="en-US" sz="3000" dirty="0"/>
              <a:t> lulus S3 </a:t>
            </a:r>
            <a:r>
              <a:rPr lang="en-US" sz="3000" dirty="0" err="1"/>
              <a:t>ia</a:t>
            </a:r>
            <a:r>
              <a:rPr lang="en-US" sz="3000" dirty="0"/>
              <a:t> </a:t>
            </a:r>
            <a:r>
              <a:rPr lang="en-US" sz="3000" dirty="0" err="1"/>
              <a:t>mengusulkan</a:t>
            </a:r>
            <a:r>
              <a:rPr lang="en-US" sz="3000" dirty="0"/>
              <a:t> </a:t>
            </a:r>
            <a:r>
              <a:rPr lang="en-US" sz="3000" dirty="0" err="1"/>
              <a:t>kenaikan</a:t>
            </a:r>
            <a:r>
              <a:rPr lang="en-US" sz="3000" dirty="0"/>
              <a:t> </a:t>
            </a:r>
            <a:r>
              <a:rPr lang="en-US" sz="3000" dirty="0" err="1"/>
              <a:t>jabatan</a:t>
            </a:r>
            <a:r>
              <a:rPr lang="en-US" sz="3000" dirty="0"/>
              <a:t> </a:t>
            </a:r>
            <a:r>
              <a:rPr lang="en-US" sz="3000" dirty="0" err="1"/>
              <a:t>ke</a:t>
            </a:r>
            <a:r>
              <a:rPr lang="en-US" sz="3000" dirty="0"/>
              <a:t> </a:t>
            </a:r>
            <a:r>
              <a:rPr lang="en-US" sz="3000" dirty="0" err="1"/>
              <a:t>Profesor</a:t>
            </a:r>
            <a:r>
              <a:rPr lang="en-US" sz="3000" dirty="0"/>
              <a:t> </a:t>
            </a:r>
            <a:r>
              <a:rPr lang="en-US" sz="3000" dirty="0" err="1" smtClean="0"/>
              <a:t>dalam</a:t>
            </a:r>
            <a:r>
              <a:rPr lang="en-US" sz="3000" dirty="0" smtClean="0"/>
              <a:t> </a:t>
            </a:r>
            <a:r>
              <a:rPr lang="en-US" sz="3000" dirty="0" err="1" smtClean="0"/>
              <a:t>bidang</a:t>
            </a:r>
            <a:r>
              <a:rPr lang="en-US" sz="3000" dirty="0" smtClean="0"/>
              <a:t> </a:t>
            </a:r>
            <a:r>
              <a:rPr lang="en-US" sz="3000" dirty="0" err="1"/>
              <a:t>penugasan</a:t>
            </a:r>
            <a:r>
              <a:rPr lang="en-US" sz="3000" dirty="0"/>
              <a:t> yang </a:t>
            </a:r>
            <a:r>
              <a:rPr lang="en-US" sz="3000" dirty="0" err="1"/>
              <a:t>sesuai</a:t>
            </a:r>
            <a:r>
              <a:rPr lang="en-US" sz="3000" dirty="0"/>
              <a:t> </a:t>
            </a:r>
            <a:r>
              <a:rPr lang="en-US" sz="3000" dirty="0" err="1"/>
              <a:t>dengan</a:t>
            </a:r>
            <a:r>
              <a:rPr lang="en-US" sz="3000" dirty="0"/>
              <a:t> </a:t>
            </a:r>
            <a:r>
              <a:rPr lang="en-US" sz="3000" dirty="0" err="1"/>
              <a:t>bidang</a:t>
            </a:r>
            <a:r>
              <a:rPr lang="en-US" sz="3000" dirty="0"/>
              <a:t> </a:t>
            </a:r>
            <a:r>
              <a:rPr lang="en-US" sz="3000" dirty="0" err="1"/>
              <a:t>ilmu</a:t>
            </a:r>
            <a:r>
              <a:rPr lang="en-US" sz="3000" dirty="0"/>
              <a:t> </a:t>
            </a:r>
            <a:r>
              <a:rPr lang="en-US" sz="3000" dirty="0" err="1"/>
              <a:t>Doktor</a:t>
            </a:r>
            <a:r>
              <a:rPr lang="en-US" sz="3000" dirty="0"/>
              <a:t> (S3) </a:t>
            </a:r>
            <a:r>
              <a:rPr lang="en-US" sz="3000" dirty="0" err="1"/>
              <a:t>pengusul</a:t>
            </a:r>
            <a:r>
              <a:rPr lang="en-US" sz="3000" dirty="0" smtClean="0"/>
              <a:t>. </a:t>
            </a:r>
            <a:endParaRPr lang="en-US" sz="3000" dirty="0"/>
          </a:p>
          <a:p>
            <a:endParaRPr lang="id-ID" sz="3000" dirty="0" smtClean="0"/>
          </a:p>
          <a:p>
            <a:r>
              <a:rPr lang="en-US" sz="3000" dirty="0" err="1" smtClean="0"/>
              <a:t>Penghitungan</a:t>
            </a:r>
            <a:r>
              <a:rPr lang="en-US" sz="3000" dirty="0" smtClean="0"/>
              <a:t> </a:t>
            </a:r>
            <a:r>
              <a:rPr lang="en-US" sz="3000" dirty="0" err="1"/>
              <a:t>angka</a:t>
            </a:r>
            <a:r>
              <a:rPr lang="en-US" sz="3000" dirty="0"/>
              <a:t> </a:t>
            </a:r>
            <a:r>
              <a:rPr lang="en-US" sz="3000" dirty="0" err="1"/>
              <a:t>kredit</a:t>
            </a:r>
            <a:r>
              <a:rPr lang="en-US" sz="3000" dirty="0"/>
              <a:t> </a:t>
            </a:r>
            <a:r>
              <a:rPr lang="en-US" sz="3000" dirty="0" err="1"/>
              <a:t>untuk</a:t>
            </a:r>
            <a:r>
              <a:rPr lang="en-US" sz="3000" dirty="0"/>
              <a:t> </a:t>
            </a:r>
            <a:r>
              <a:rPr lang="en-US" sz="3000" dirty="0" err="1"/>
              <a:t>gelar</a:t>
            </a:r>
            <a:r>
              <a:rPr lang="en-US" sz="3000" dirty="0"/>
              <a:t> S3 </a:t>
            </a:r>
            <a:r>
              <a:rPr lang="en-US" sz="3000" dirty="0" err="1"/>
              <a:t>dosen</a:t>
            </a:r>
            <a:r>
              <a:rPr lang="en-US" sz="3000" dirty="0"/>
              <a:t> A </a:t>
            </a:r>
            <a:r>
              <a:rPr lang="en-US" sz="3000" dirty="0" err="1"/>
              <a:t>adalah</a:t>
            </a:r>
            <a:r>
              <a:rPr lang="en-US" sz="3000" dirty="0"/>
              <a:t>: 200 – 150 = 50 </a:t>
            </a:r>
            <a:r>
              <a:rPr lang="en-US" sz="3000" dirty="0" err="1" smtClean="0"/>
              <a:t>angka</a:t>
            </a:r>
            <a:r>
              <a:rPr lang="en-US" sz="3000" dirty="0" smtClean="0"/>
              <a:t> </a:t>
            </a:r>
            <a:r>
              <a:rPr lang="en-US" sz="3000" dirty="0" err="1" smtClean="0"/>
              <a:t>kredit</a:t>
            </a:r>
            <a:r>
              <a:rPr lang="en-US" sz="3000" dirty="0"/>
              <a:t>. </a:t>
            </a:r>
            <a:r>
              <a:rPr lang="en-US" sz="3000" dirty="0" err="1"/>
              <a:t>Bukti</a:t>
            </a:r>
            <a:r>
              <a:rPr lang="en-US" sz="3000" dirty="0"/>
              <a:t> </a:t>
            </a:r>
            <a:r>
              <a:rPr lang="en-US" sz="3000" dirty="0" err="1"/>
              <a:t>ijazah</a:t>
            </a:r>
            <a:r>
              <a:rPr lang="en-US" sz="3000" dirty="0"/>
              <a:t> yang </a:t>
            </a:r>
            <a:r>
              <a:rPr lang="en-US" sz="3000" dirty="0" err="1"/>
              <a:t>diakui</a:t>
            </a:r>
            <a:r>
              <a:rPr lang="en-US" sz="3000" dirty="0"/>
              <a:t> </a:t>
            </a:r>
            <a:r>
              <a:rPr lang="en-US" sz="3000" dirty="0" err="1"/>
              <a:t>adalah</a:t>
            </a:r>
            <a:r>
              <a:rPr lang="en-US" sz="3000" dirty="0"/>
              <a:t> </a:t>
            </a:r>
            <a:r>
              <a:rPr lang="en-US" sz="3000" dirty="0" err="1"/>
              <a:t>ijazah</a:t>
            </a:r>
            <a:r>
              <a:rPr lang="en-US" sz="3000" dirty="0"/>
              <a:t> yang </a:t>
            </a:r>
            <a:r>
              <a:rPr lang="en-US" sz="3000" dirty="0" err="1"/>
              <a:t>dikeluarkan</a:t>
            </a:r>
            <a:r>
              <a:rPr lang="en-US" sz="3000" dirty="0"/>
              <a:t> </a:t>
            </a:r>
            <a:r>
              <a:rPr lang="en-US" sz="3000" dirty="0" err="1"/>
              <a:t>oleh</a:t>
            </a:r>
            <a:r>
              <a:rPr lang="en-US" sz="3000" dirty="0"/>
              <a:t>:</a:t>
            </a:r>
          </a:p>
          <a:p>
            <a:r>
              <a:rPr lang="en-US" sz="3000" dirty="0"/>
              <a:t>a. </a:t>
            </a:r>
            <a:r>
              <a:rPr lang="en-US" sz="3000" dirty="0" err="1"/>
              <a:t>perguruan</a:t>
            </a:r>
            <a:r>
              <a:rPr lang="en-US" sz="3000" dirty="0"/>
              <a:t> </a:t>
            </a:r>
            <a:r>
              <a:rPr lang="en-US" sz="3000" dirty="0" err="1"/>
              <a:t>tinggi</a:t>
            </a:r>
            <a:r>
              <a:rPr lang="en-US" sz="3000" dirty="0"/>
              <a:t> </a:t>
            </a:r>
            <a:r>
              <a:rPr lang="en-US" sz="3000" dirty="0" err="1"/>
              <a:t>atau</a:t>
            </a:r>
            <a:r>
              <a:rPr lang="en-US" sz="3000" dirty="0"/>
              <a:t> program </a:t>
            </a:r>
            <a:r>
              <a:rPr lang="en-US" sz="3000" dirty="0" err="1"/>
              <a:t>studi</a:t>
            </a:r>
            <a:r>
              <a:rPr lang="en-US" sz="3000" dirty="0"/>
              <a:t> </a:t>
            </a:r>
            <a:r>
              <a:rPr lang="en-US" sz="3000" dirty="0" err="1"/>
              <a:t>dalam</a:t>
            </a:r>
            <a:r>
              <a:rPr lang="en-US" sz="3000" dirty="0"/>
              <a:t> </a:t>
            </a:r>
            <a:r>
              <a:rPr lang="en-US" sz="3000" dirty="0" err="1"/>
              <a:t>negeri</a:t>
            </a:r>
            <a:r>
              <a:rPr lang="en-US" sz="3000" dirty="0"/>
              <a:t> yang </a:t>
            </a:r>
            <a:r>
              <a:rPr lang="en-US" sz="3000" dirty="0" err="1"/>
              <a:t>terakreditasi</a:t>
            </a:r>
            <a:r>
              <a:rPr lang="en-US" sz="3000" dirty="0"/>
              <a:t> </a:t>
            </a:r>
            <a:r>
              <a:rPr lang="en-US" sz="3000" dirty="0" smtClean="0"/>
              <a:t>paling </a:t>
            </a:r>
            <a:r>
              <a:rPr lang="en-US" sz="3000" dirty="0" err="1" smtClean="0"/>
              <a:t>rendah</a:t>
            </a:r>
            <a:r>
              <a:rPr lang="en-US" sz="3000" dirty="0" smtClean="0"/>
              <a:t> </a:t>
            </a:r>
            <a:r>
              <a:rPr lang="en-US" sz="3000" dirty="0"/>
              <a:t>B; </a:t>
            </a:r>
            <a:r>
              <a:rPr lang="en-US" sz="3000" dirty="0" err="1"/>
              <a:t>dan</a:t>
            </a:r>
            <a:endParaRPr lang="en-US" sz="3000" dirty="0"/>
          </a:p>
          <a:p>
            <a:r>
              <a:rPr lang="en-US" sz="3000" dirty="0"/>
              <a:t>b. </a:t>
            </a:r>
            <a:r>
              <a:rPr lang="en-US" sz="3000" dirty="0" err="1"/>
              <a:t>perguruan</a:t>
            </a:r>
            <a:r>
              <a:rPr lang="en-US" sz="3000" dirty="0"/>
              <a:t> </a:t>
            </a:r>
            <a:r>
              <a:rPr lang="en-US" sz="3000" dirty="0" err="1"/>
              <a:t>tinggi</a:t>
            </a:r>
            <a:r>
              <a:rPr lang="en-US" sz="3000" dirty="0"/>
              <a:t> </a:t>
            </a:r>
            <a:r>
              <a:rPr lang="en-US" sz="3000" dirty="0" err="1"/>
              <a:t>luar</a:t>
            </a:r>
            <a:r>
              <a:rPr lang="en-US" sz="3000" dirty="0"/>
              <a:t> </a:t>
            </a:r>
            <a:r>
              <a:rPr lang="en-US" sz="3000" dirty="0" err="1"/>
              <a:t>negeri</a:t>
            </a:r>
            <a:r>
              <a:rPr lang="en-US" sz="3000" dirty="0"/>
              <a:t> yang </a:t>
            </a:r>
            <a:r>
              <a:rPr lang="en-US" sz="3000" dirty="0" err="1"/>
              <a:t>telah</a:t>
            </a:r>
            <a:r>
              <a:rPr lang="en-US" sz="3000" dirty="0"/>
              <a:t> </a:t>
            </a:r>
            <a:r>
              <a:rPr lang="en-US" sz="3000" dirty="0" err="1"/>
              <a:t>mendapat</a:t>
            </a:r>
            <a:r>
              <a:rPr lang="en-US" sz="3000" dirty="0"/>
              <a:t> </a:t>
            </a:r>
            <a:r>
              <a:rPr lang="en-US" sz="3000" dirty="0" err="1"/>
              <a:t>penyetaraan</a:t>
            </a:r>
            <a:r>
              <a:rPr lang="en-US" sz="3000" dirty="0"/>
              <a:t> </a:t>
            </a:r>
            <a:r>
              <a:rPr lang="en-US" sz="3000" dirty="0" err="1"/>
              <a:t>dari</a:t>
            </a:r>
            <a:r>
              <a:rPr lang="en-US" sz="3000" dirty="0"/>
              <a:t> </a:t>
            </a:r>
            <a:r>
              <a:rPr lang="en-US" sz="3000" dirty="0" err="1" smtClean="0"/>
              <a:t>Direktorat</a:t>
            </a:r>
            <a:r>
              <a:rPr lang="en-US" sz="3000" dirty="0" smtClean="0"/>
              <a:t> </a:t>
            </a:r>
            <a:r>
              <a:rPr lang="en-US" sz="3000" dirty="0" err="1" smtClean="0"/>
              <a:t>Jenderal</a:t>
            </a:r>
            <a:r>
              <a:rPr lang="en-US" sz="3000" dirty="0" smtClean="0"/>
              <a:t> </a:t>
            </a:r>
            <a:r>
              <a:rPr lang="en-US" sz="3000" dirty="0" err="1"/>
              <a:t>Pendidikan</a:t>
            </a:r>
            <a:r>
              <a:rPr lang="en-US" sz="3000" dirty="0"/>
              <a:t> </a:t>
            </a:r>
            <a:r>
              <a:rPr lang="en-US" sz="3000" dirty="0" err="1"/>
              <a:t>Tinggi</a:t>
            </a:r>
            <a:r>
              <a:rPr lang="en-US" sz="3000" dirty="0"/>
              <a:t> </a:t>
            </a:r>
            <a:r>
              <a:rPr lang="en-US" sz="3000" dirty="0" err="1"/>
              <a:t>Kemdikbud</a:t>
            </a:r>
            <a:r>
              <a:rPr lang="en-US" sz="3000" dirty="0"/>
              <a:t>.</a:t>
            </a:r>
          </a:p>
        </p:txBody>
      </p:sp>
    </p:spTree>
    <p:extLst>
      <p:ext uri="{BB962C8B-B14F-4D97-AF65-F5344CB8AC3E}">
        <p14:creationId xmlns="" xmlns:p14="http://schemas.microsoft.com/office/powerpoint/2010/main" val="41081542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104</a:t>
            </a:fld>
            <a:endParaRPr lang="en-US"/>
          </a:p>
        </p:txBody>
      </p:sp>
      <p:sp>
        <p:nvSpPr>
          <p:cNvPr id="3" name="Rectangle 2"/>
          <p:cNvSpPr/>
          <p:nvPr/>
        </p:nvSpPr>
        <p:spPr>
          <a:xfrm>
            <a:off x="394141" y="1644202"/>
            <a:ext cx="11130455" cy="2246769"/>
          </a:xfrm>
          <a:prstGeom prst="rect">
            <a:avLst/>
          </a:prstGeom>
        </p:spPr>
        <p:txBody>
          <a:bodyPr wrap="square">
            <a:spAutoFit/>
          </a:bodyPr>
          <a:lstStyle/>
          <a:p>
            <a:r>
              <a:rPr lang="en-US" sz="2800" dirty="0" err="1"/>
              <a:t>Apabila</a:t>
            </a:r>
            <a:r>
              <a:rPr lang="en-US" sz="2800" dirty="0"/>
              <a:t> </a:t>
            </a:r>
            <a:r>
              <a:rPr lang="en-US" sz="2800" dirty="0" err="1"/>
              <a:t>bidang</a:t>
            </a:r>
            <a:r>
              <a:rPr lang="en-US" sz="2800" dirty="0"/>
              <a:t> </a:t>
            </a:r>
            <a:r>
              <a:rPr lang="en-US" sz="2800" dirty="0" err="1"/>
              <a:t>ilmu</a:t>
            </a:r>
            <a:r>
              <a:rPr lang="en-US" sz="2800" dirty="0"/>
              <a:t> </a:t>
            </a:r>
            <a:r>
              <a:rPr lang="en-US" sz="2800" dirty="0" err="1"/>
              <a:t>untuk</a:t>
            </a:r>
            <a:r>
              <a:rPr lang="en-US" sz="2800" dirty="0"/>
              <a:t> </a:t>
            </a:r>
            <a:r>
              <a:rPr lang="en-US" sz="2800" dirty="0" err="1"/>
              <a:t>gelar</a:t>
            </a:r>
            <a:r>
              <a:rPr lang="en-US" sz="2800" dirty="0"/>
              <a:t> </a:t>
            </a:r>
            <a:r>
              <a:rPr lang="en-US" sz="2800" dirty="0" err="1"/>
              <a:t>akademik</a:t>
            </a:r>
            <a:r>
              <a:rPr lang="en-US" sz="2800" dirty="0"/>
              <a:t> </a:t>
            </a:r>
            <a:r>
              <a:rPr lang="en-US" sz="2800" dirty="0" err="1"/>
              <a:t>terakhir</a:t>
            </a:r>
            <a:r>
              <a:rPr lang="en-US" sz="2800" dirty="0"/>
              <a:t> yang </a:t>
            </a:r>
            <a:r>
              <a:rPr lang="en-US" sz="2800" dirty="0" err="1"/>
              <a:t>diperolehnya</a:t>
            </a:r>
            <a:r>
              <a:rPr lang="en-US" sz="2800" dirty="0"/>
              <a:t> </a:t>
            </a:r>
            <a:r>
              <a:rPr lang="en-US" sz="2800" dirty="0" err="1"/>
              <a:t>tidak</a:t>
            </a:r>
            <a:endParaRPr lang="en-US" sz="2800" dirty="0"/>
          </a:p>
          <a:p>
            <a:r>
              <a:rPr lang="en-US" sz="2800" dirty="0" err="1"/>
              <a:t>sesuai</a:t>
            </a:r>
            <a:r>
              <a:rPr lang="en-US" sz="2800" dirty="0"/>
              <a:t> </a:t>
            </a:r>
            <a:r>
              <a:rPr lang="en-US" sz="2800" dirty="0" err="1"/>
              <a:t>dengan</a:t>
            </a:r>
            <a:r>
              <a:rPr lang="en-US" sz="2800" dirty="0"/>
              <a:t> </a:t>
            </a:r>
            <a:r>
              <a:rPr lang="en-US" sz="2800" dirty="0" err="1"/>
              <a:t>bidang</a:t>
            </a:r>
            <a:r>
              <a:rPr lang="en-US" sz="2800" dirty="0"/>
              <a:t> </a:t>
            </a:r>
            <a:r>
              <a:rPr lang="en-US" sz="2800" dirty="0" err="1"/>
              <a:t>penugasan</a:t>
            </a:r>
            <a:r>
              <a:rPr lang="en-US" sz="2800" dirty="0"/>
              <a:t> </a:t>
            </a:r>
            <a:r>
              <a:rPr lang="en-US" sz="2800" dirty="0" err="1"/>
              <a:t>jabatan</a:t>
            </a:r>
            <a:r>
              <a:rPr lang="en-US" sz="2800" dirty="0"/>
              <a:t> </a:t>
            </a:r>
            <a:r>
              <a:rPr lang="en-US" sz="2800" dirty="0" err="1"/>
              <a:t>fungsionalnya</a:t>
            </a:r>
            <a:r>
              <a:rPr lang="en-US" sz="2800" dirty="0"/>
              <a:t>, </a:t>
            </a:r>
            <a:r>
              <a:rPr lang="en-US" sz="2800" dirty="0" err="1"/>
              <a:t>disamakan</a:t>
            </a:r>
            <a:r>
              <a:rPr lang="en-US" sz="2800" dirty="0"/>
              <a:t> </a:t>
            </a:r>
            <a:r>
              <a:rPr lang="en-US" sz="2800" dirty="0" err="1"/>
              <a:t>dengan</a:t>
            </a:r>
            <a:r>
              <a:rPr lang="en-US" sz="2800" dirty="0"/>
              <a:t> </a:t>
            </a:r>
            <a:r>
              <a:rPr lang="en-US" sz="2800" dirty="0" err="1" smtClean="0"/>
              <a:t>kegiatan</a:t>
            </a:r>
            <a:r>
              <a:rPr lang="en-US" sz="2800" dirty="0" smtClean="0"/>
              <a:t> </a:t>
            </a:r>
            <a:r>
              <a:rPr lang="en-US" sz="2800" dirty="0" err="1" smtClean="0"/>
              <a:t>pengembangan</a:t>
            </a:r>
            <a:r>
              <a:rPr lang="en-US" sz="2800" dirty="0" smtClean="0"/>
              <a:t> </a:t>
            </a:r>
            <a:r>
              <a:rPr lang="en-US" sz="2800" dirty="0" err="1"/>
              <a:t>diri</a:t>
            </a:r>
            <a:r>
              <a:rPr lang="en-US" sz="2800" dirty="0"/>
              <a:t> </a:t>
            </a:r>
            <a:r>
              <a:rPr lang="en-US" sz="2800" dirty="0" err="1"/>
              <a:t>untuk</a:t>
            </a:r>
            <a:r>
              <a:rPr lang="en-US" sz="2800" dirty="0"/>
              <a:t> </a:t>
            </a:r>
            <a:r>
              <a:rPr lang="en-US" sz="2800" dirty="0" err="1"/>
              <a:t>meningkatkan</a:t>
            </a:r>
            <a:r>
              <a:rPr lang="en-US" sz="2800" dirty="0"/>
              <a:t> </a:t>
            </a:r>
            <a:r>
              <a:rPr lang="en-US" sz="2800" dirty="0" err="1"/>
              <a:t>kompetensi</a:t>
            </a:r>
            <a:r>
              <a:rPr lang="en-US" sz="2800" dirty="0"/>
              <a:t> </a:t>
            </a:r>
            <a:r>
              <a:rPr lang="en-US" sz="2800" dirty="0" err="1"/>
              <a:t>dengan</a:t>
            </a:r>
            <a:r>
              <a:rPr lang="en-US" sz="2800" dirty="0"/>
              <a:t> </a:t>
            </a:r>
            <a:r>
              <a:rPr lang="en-US" sz="2800" dirty="0" err="1"/>
              <a:t>nilai</a:t>
            </a:r>
            <a:r>
              <a:rPr lang="en-US" sz="2800" dirty="0"/>
              <a:t> </a:t>
            </a:r>
            <a:r>
              <a:rPr lang="en-US" sz="2800" dirty="0" err="1"/>
              <a:t>angka</a:t>
            </a:r>
            <a:r>
              <a:rPr lang="en-US" sz="2800" dirty="0"/>
              <a:t> </a:t>
            </a:r>
            <a:r>
              <a:rPr lang="en-US" sz="2800" dirty="0" err="1"/>
              <a:t>kredit</a:t>
            </a:r>
            <a:r>
              <a:rPr lang="en-US" sz="2800" dirty="0"/>
              <a:t> </a:t>
            </a:r>
            <a:r>
              <a:rPr lang="en-US" sz="2800" dirty="0" err="1" smtClean="0"/>
              <a:t>untuk</a:t>
            </a:r>
            <a:r>
              <a:rPr lang="en-US" sz="2800" dirty="0" smtClean="0"/>
              <a:t> S3 </a:t>
            </a:r>
            <a:r>
              <a:rPr lang="en-US" sz="2800" dirty="0" err="1"/>
              <a:t>adalah</a:t>
            </a:r>
            <a:r>
              <a:rPr lang="en-US" sz="2800" dirty="0"/>
              <a:t> </a:t>
            </a:r>
            <a:r>
              <a:rPr lang="en-US" sz="2800" dirty="0" err="1"/>
              <a:t>disetarakan</a:t>
            </a:r>
            <a:r>
              <a:rPr lang="en-US" sz="2800" dirty="0"/>
              <a:t> </a:t>
            </a:r>
            <a:r>
              <a:rPr lang="en-US" sz="2800" dirty="0" err="1"/>
              <a:t>dengan</a:t>
            </a:r>
            <a:r>
              <a:rPr lang="en-US" sz="2800" dirty="0"/>
              <a:t> 15 </a:t>
            </a:r>
            <a:r>
              <a:rPr lang="en-US" sz="2800" dirty="0" err="1"/>
              <a:t>angka</a:t>
            </a:r>
            <a:r>
              <a:rPr lang="en-US" sz="2800" dirty="0"/>
              <a:t> </a:t>
            </a:r>
            <a:r>
              <a:rPr lang="en-US" sz="2800" dirty="0" err="1"/>
              <a:t>kredit</a:t>
            </a:r>
            <a:r>
              <a:rPr lang="en-US" sz="2800" dirty="0"/>
              <a:t> </a:t>
            </a:r>
            <a:r>
              <a:rPr lang="en-US" sz="2800" dirty="0" err="1"/>
              <a:t>dan</a:t>
            </a:r>
            <a:r>
              <a:rPr lang="en-US" sz="2800" dirty="0"/>
              <a:t> S2 </a:t>
            </a:r>
            <a:r>
              <a:rPr lang="en-US" sz="2800" dirty="0" err="1"/>
              <a:t>adalah</a:t>
            </a:r>
            <a:r>
              <a:rPr lang="en-US" sz="2800" dirty="0"/>
              <a:t> 10 </a:t>
            </a:r>
            <a:r>
              <a:rPr lang="en-US" sz="2800" dirty="0" err="1"/>
              <a:t>angka</a:t>
            </a:r>
            <a:r>
              <a:rPr lang="en-US" sz="2800" dirty="0"/>
              <a:t> </a:t>
            </a:r>
            <a:r>
              <a:rPr lang="en-US" sz="2800" dirty="0" err="1"/>
              <a:t>kredit</a:t>
            </a:r>
            <a:r>
              <a:rPr lang="en-US" sz="2800" dirty="0"/>
              <a:t>.</a:t>
            </a:r>
          </a:p>
        </p:txBody>
      </p:sp>
    </p:spTree>
    <p:extLst>
      <p:ext uri="{BB962C8B-B14F-4D97-AF65-F5344CB8AC3E}">
        <p14:creationId xmlns="" xmlns:p14="http://schemas.microsoft.com/office/powerpoint/2010/main" val="292971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6314" y="318287"/>
          <a:ext cx="8640964" cy="6274472"/>
        </p:xfrm>
        <a:graphic>
          <a:graphicData uri="http://schemas.openxmlformats.org/drawingml/2006/table">
            <a:tbl>
              <a:tblPr/>
              <a:tblGrid>
                <a:gridCol w="569153"/>
                <a:gridCol w="406537"/>
                <a:gridCol w="3160155"/>
                <a:gridCol w="812399"/>
                <a:gridCol w="1772505"/>
                <a:gridCol w="1107816"/>
                <a:gridCol w="812399"/>
              </a:tblGrid>
              <a:tr h="635664">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42158">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(1)</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(2)</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(3)</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(4)</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(5)</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(6)</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2158">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a:t>
                      </a:r>
                      <a:endParaRPr lang="en-US" sz="16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UNSUR PENDIDIKAN</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158">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A</a:t>
                      </a:r>
                      <a:endParaRPr lang="en-US" sz="16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PENDIDIKAN</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316">
                <a:tc rowSpan="4">
                  <a:txBody>
                    <a:bodyPr/>
                    <a:lstStyle/>
                    <a:p>
                      <a:pPr marL="0" marR="0" algn="just">
                        <a:lnSpc>
                          <a:spcPct val="100000"/>
                        </a:lnSpc>
                        <a:spcBef>
                          <a:spcPts val="0"/>
                        </a:spcBef>
                        <a:spcAft>
                          <a:spcPts val="0"/>
                        </a:spcAft>
                        <a:tabLst>
                          <a:tab pos="228600" algn="l"/>
                        </a:tabLst>
                      </a:pPr>
                      <a:endParaRPr lang="id-ID" sz="16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620" marR="0" algn="l">
                        <a:lnSpc>
                          <a:spcPct val="100000"/>
                        </a:lnSpc>
                        <a:spcBef>
                          <a:spcPts val="0"/>
                        </a:spcBef>
                        <a:spcAft>
                          <a:spcPts val="0"/>
                        </a:spcAft>
                        <a:tabLst>
                          <a:tab pos="7620" algn="l"/>
                          <a:tab pos="449580" algn="l"/>
                        </a:tabLst>
                      </a:pPr>
                      <a:r>
                        <a:rPr lang="id-ID" sz="1600" b="1" dirty="0">
                          <a:latin typeface="+mj-lt"/>
                          <a:ea typeface="Arial Unicode MS" panose="020B0604020202020204" pitchFamily="34" charset="-128"/>
                          <a:cs typeface="Arial Unicode MS" panose="020B0604020202020204" pitchFamily="34" charset="-128"/>
                        </a:rPr>
                        <a:t>Mengikuti pendidikan formal dan memperoleh gelar/sebutan/ijazah:</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5664">
                <a:tc vMerge="1">
                  <a:txBody>
                    <a:bodyPr/>
                    <a:lstStyle/>
                    <a:p>
                      <a:endParaRPr lang="en-US"/>
                    </a:p>
                  </a:txBody>
                  <a:tcPr/>
                </a:tc>
                <a:tc vMerge="1">
                  <a:txBody>
                    <a:bodyPr/>
                    <a:lstStyle/>
                    <a:p>
                      <a:endParaRPr lang="en-US"/>
                    </a:p>
                  </a:txBody>
                  <a:tcPr/>
                </a:tc>
                <a:tc>
                  <a:txBody>
                    <a:bodyPr/>
                    <a:lstStyle/>
                    <a:p>
                      <a:pPr marL="7620" marR="0" algn="l">
                        <a:lnSpc>
                          <a:spcPct val="100000"/>
                        </a:lnSpc>
                        <a:spcBef>
                          <a:spcPts val="0"/>
                        </a:spcBef>
                        <a:spcAft>
                          <a:spcPts val="0"/>
                        </a:spcAft>
                        <a:tabLst>
                          <a:tab pos="7620" algn="l"/>
                          <a:tab pos="449580" algn="l"/>
                        </a:tabLst>
                      </a:pPr>
                      <a:r>
                        <a:rPr lang="id-ID" sz="1600" b="1" dirty="0">
                          <a:latin typeface="+mj-lt"/>
                          <a:ea typeface="Arial Unicode MS" panose="020B0604020202020204" pitchFamily="34" charset="-128"/>
                          <a:cs typeface="Arial Unicode MS" panose="020B0604020202020204" pitchFamily="34" charset="-128"/>
                        </a:rPr>
                        <a:t>a. Doktor/se</a:t>
                      </a:r>
                      <a:r>
                        <a:rPr lang="en-US" sz="1600" b="1" dirty="0" err="1">
                          <a:latin typeface="+mj-lt"/>
                          <a:ea typeface="Arial Unicode MS" panose="020B0604020202020204" pitchFamily="34" charset="-128"/>
                          <a:cs typeface="Arial Unicode MS" panose="020B0604020202020204" pitchFamily="34" charset="-128"/>
                        </a:rPr>
                        <a:t>derajat</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I.A.1.a</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Bukti tugas/izin belajar dan pindai </a:t>
                      </a:r>
                      <a:r>
                        <a:rPr lang="en-US" sz="1400" b="1" dirty="0" err="1">
                          <a:latin typeface="+mj-lt"/>
                          <a:ea typeface="Arial Unicode MS" panose="020B0604020202020204" pitchFamily="34" charset="-128"/>
                          <a:cs typeface="Arial Unicode MS" panose="020B0604020202020204" pitchFamily="34" charset="-128"/>
                        </a:rPr>
                        <a:t>ijazah</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en-US" sz="1400" b="1" dirty="0">
                          <a:latin typeface="+mj-lt"/>
                          <a:ea typeface="Arial Unicode MS" panose="020B0604020202020204" pitchFamily="34" charset="-128"/>
                          <a:cs typeface="Arial Unicode MS" panose="020B0604020202020204" pitchFamily="34" charset="-128"/>
                        </a:rPr>
                        <a:t>  </a:t>
                      </a: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1/periode penilaian</a:t>
                      </a:r>
                      <a:endParaRPr lang="en-US" sz="1600" b="1">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200</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5664">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b. Magister/se</a:t>
                      </a:r>
                      <a:r>
                        <a:rPr lang="en-US" sz="1600" b="1" dirty="0" err="1">
                          <a:latin typeface="+mj-lt"/>
                          <a:ea typeface="Arial Unicode MS" panose="020B0604020202020204" pitchFamily="34" charset="-128"/>
                          <a:cs typeface="Arial Unicode MS" panose="020B0604020202020204" pitchFamily="34" charset="-128"/>
                        </a:rPr>
                        <a:t>derajat</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I.A.1.b</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lnSpc>
                          <a:spcPct val="100000"/>
                        </a:lnSpc>
                        <a:spcBef>
                          <a:spcPts val="0"/>
                        </a:spcBef>
                        <a:spcAft>
                          <a:spcPts val="0"/>
                        </a:spcAft>
                      </a:pPr>
                      <a:r>
                        <a:rPr lang="id-ID" sz="1400" b="1" dirty="0">
                          <a:latin typeface="+mj-lt"/>
                          <a:ea typeface="Arial Unicode MS" panose="020B0604020202020204" pitchFamily="34" charset="-128"/>
                          <a:cs typeface="Arial Unicode MS" panose="020B0604020202020204" pitchFamily="34" charset="-128"/>
                        </a:rPr>
                        <a:t>Bukti tugas/izin belajar dan 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ijazah</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en-US" sz="1400" b="1" dirty="0">
                          <a:latin typeface="+mj-lt"/>
                          <a:ea typeface="Arial Unicode MS" panose="020B0604020202020204" pitchFamily="34" charset="-128"/>
                          <a:cs typeface="Arial Unicode MS" panose="020B0604020202020204" pitchFamily="34" charset="-128"/>
                        </a:rPr>
                        <a:t>  </a:t>
                      </a: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1/periode penilaian</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150</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5664">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2</a:t>
                      </a:r>
                      <a:endParaRPr lang="en-US" sz="16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Mengikuti diklat prajabatan golongan III</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I.A.2</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pPr>
                      <a:r>
                        <a:rPr lang="id-ID" sz="1400" b="1" dirty="0">
                          <a:latin typeface="+mj-lt"/>
                          <a:ea typeface="Arial Unicode MS" panose="020B0604020202020204" pitchFamily="34" charset="-128"/>
                          <a:cs typeface="Arial Unicode MS" panose="020B0604020202020204" pitchFamily="34" charset="-128"/>
                        </a:rPr>
                        <a:t>Bukti tugas/izin belajar dan 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ijazah</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en-US" sz="1400" b="1" dirty="0">
                          <a:latin typeface="+mj-lt"/>
                          <a:ea typeface="Arial Unicode MS" panose="020B0604020202020204" pitchFamily="34" charset="-128"/>
                          <a:cs typeface="Arial Unicode MS" panose="020B0604020202020204" pitchFamily="34" charset="-128"/>
                        </a:rPr>
                        <a:t>  </a:t>
                      </a: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1/periode penilaian</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888">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UNSUR PELAKSANAAN PENDIDIKAN </a:t>
                      </a:r>
                      <a:endParaRPr lang="en-US" sz="16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5105">
                <a:tc rowSpan="2">
                  <a:txBody>
                    <a:bodyPr/>
                    <a:lstStyle/>
                    <a:p>
                      <a:pPr marL="0" marR="0" algn="just">
                        <a:lnSpc>
                          <a:spcPct val="100000"/>
                        </a:lnSpc>
                        <a:spcBef>
                          <a:spcPts val="0"/>
                        </a:spcBef>
                        <a:spcAft>
                          <a:spcPts val="0"/>
                        </a:spcAft>
                        <a:tabLst>
                          <a:tab pos="228600" algn="l"/>
                        </a:tabLst>
                      </a:pPr>
                      <a:endParaRPr lang="id-ID"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A</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Melaksanakan perkuliahan/tutorial/perkuliahan praktikum dan membimbing,menguji serta menyelenggarakan pendidikan di laboratorium, praktik keguruan, bengkel/studio/kebun percobaan/teknologi pengajaran dan praktik lapangan (setiap semester):</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II.A</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66040">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 Asisten Ahli untuk:     </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b="1">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b="1" dirty="0">
                        <a:latin typeface="+mj-lt"/>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5" name="TextBox 4"/>
          <p:cNvSpPr txBox="1"/>
          <p:nvPr/>
        </p:nvSpPr>
        <p:spPr>
          <a:xfrm>
            <a:off x="172082"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105</a:t>
            </a:fld>
            <a:endParaRPr lang="en-US"/>
          </a:p>
        </p:txBody>
      </p:sp>
    </p:spTree>
    <p:extLst>
      <p:ext uri="{BB962C8B-B14F-4D97-AF65-F5344CB8AC3E}">
        <p14:creationId xmlns="" xmlns:p14="http://schemas.microsoft.com/office/powerpoint/2010/main" val="4294819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630" y="322987"/>
          <a:ext cx="8640964" cy="6089531"/>
        </p:xfrm>
        <a:graphic>
          <a:graphicData uri="http://schemas.openxmlformats.org/drawingml/2006/table">
            <a:tbl>
              <a:tblPr/>
              <a:tblGrid>
                <a:gridCol w="562869"/>
                <a:gridCol w="388431"/>
                <a:gridCol w="3197732"/>
                <a:gridCol w="819523"/>
                <a:gridCol w="1728192"/>
                <a:gridCol w="1152128"/>
                <a:gridCol w="792089"/>
              </a:tblGrid>
              <a:tr h="632973">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0991">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91">
                <a:tc rowSpan="12">
                  <a:txBody>
                    <a:bodyPr/>
                    <a:lstStyle/>
                    <a:p>
                      <a:pPr marL="0" marR="0" algn="just">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12">
                  <a:txBody>
                    <a:bodyPr/>
                    <a:lstStyle/>
                    <a:p>
                      <a:pPr marL="0" marR="0" algn="ctr">
                        <a:lnSpc>
                          <a:spcPct val="100000"/>
                        </a:lnSpc>
                        <a:spcBef>
                          <a:spcPts val="0"/>
                        </a:spcBef>
                        <a:spcAft>
                          <a:spcPts val="0"/>
                        </a:spcAft>
                        <a:tabLst>
                          <a:tab pos="228600" algn="l"/>
                        </a:tabLst>
                      </a:pP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160020" algn="l"/>
                        </a:tabLst>
                      </a:pPr>
                      <a:r>
                        <a:rPr lang="id-ID" sz="1400" b="1" dirty="0">
                          <a:latin typeface="+mj-lt"/>
                          <a:ea typeface="Arial Unicode MS" panose="020B0604020202020204" pitchFamily="34" charset="-128"/>
                          <a:cs typeface="Arial Unicode MS" panose="020B0604020202020204" pitchFamily="34" charset="-128"/>
                        </a:rPr>
                        <a:t>    a.  beban mengajar 10 sks pertama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II.A.1.a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0,5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0991">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    b.  beban mengajar 2 sks berikutnya</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II.A.1.b</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0,5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0,25</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73">
                <a:tc vMerge="1">
                  <a:txBody>
                    <a:bodyPr/>
                    <a:lstStyle/>
                    <a:p>
                      <a:endParaRPr lang="en-US"/>
                    </a:p>
                  </a:txBody>
                  <a:tcPr/>
                </a:tc>
                <a:tc vMerge="1">
                  <a:txBody>
                    <a:bodyPr/>
                    <a:lstStyle/>
                    <a:p>
                      <a:endParaRPr lang="en-US"/>
                    </a:p>
                  </a:txBody>
                  <a:tcPr/>
                </a:tc>
                <a:tc>
                  <a:txBody>
                    <a:bodyPr/>
                    <a:lstStyle/>
                    <a:p>
                      <a:pPr marL="171450" marR="0" indent="-17145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 Lektor/Lektor Kepala/Profesor untuk: </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8919">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    a.  beban mengajar 10 sks pertama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II.A.2.a</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10/semester</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1</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9">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    b.  beban mengajar 2 sks berikutnya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II.A.2.b</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0,5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1982">
                <a:tc vMerge="1">
                  <a:txBody>
                    <a:bodyPr/>
                    <a:lstStyle/>
                    <a:p>
                      <a:endParaRPr lang="en-US"/>
                    </a:p>
                  </a:txBody>
                  <a:tcPr/>
                </a:tc>
                <a:tc vMerge="1">
                  <a:txBody>
                    <a:bodyPr/>
                    <a:lstStyle/>
                    <a:p>
                      <a:endParaRPr lang="en-US"/>
                    </a:p>
                  </a:txBody>
                  <a:tcPr/>
                </a:tc>
                <a:tc>
                  <a:txBody>
                    <a:bodyPr/>
                    <a:lstStyle/>
                    <a:p>
                      <a:pPr marL="171450" marR="0" indent="-17145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 </a:t>
                      </a:r>
                      <a:r>
                        <a:rPr lang="id-ID" sz="1400" b="1" dirty="0" smtClean="0">
                          <a:latin typeface="+mj-lt"/>
                          <a:ea typeface="Arial Unicode MS" panose="020B0604020202020204" pitchFamily="34" charset="-128"/>
                          <a:cs typeface="Arial Unicode MS" panose="020B0604020202020204" pitchFamily="34" charset="-128"/>
                        </a:rPr>
                        <a:t>Kegiatan </a:t>
                      </a:r>
                      <a:r>
                        <a:rPr lang="id-ID" sz="1400" b="1" dirty="0">
                          <a:latin typeface="+mj-lt"/>
                          <a:ea typeface="Arial Unicode MS" panose="020B0604020202020204" pitchFamily="34" charset="-128"/>
                          <a:cs typeface="Arial Unicode MS" panose="020B0604020202020204" pitchFamily="34" charset="-128"/>
                        </a:rPr>
                        <a:t>pelaksanaan pendidikan untuk pendidikan dokter klinis </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11/semester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endParaRPr lang="id-ID"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rowSpan="2">
                  <a:txBody>
                    <a:bodyPr/>
                    <a:lstStyle/>
                    <a:p>
                      <a:pPr marL="342900" marR="0" lvl="0" indent="-171450">
                        <a:lnSpc>
                          <a:spcPct val="100000"/>
                        </a:lnSpc>
                        <a:spcBef>
                          <a:spcPts val="0"/>
                        </a:spcBef>
                        <a:spcAft>
                          <a:spcPts val="0"/>
                        </a:spcAft>
                        <a:buSzPts val="1000"/>
                        <a:buFont typeface="+mj-lt"/>
                        <a:buNone/>
                        <a:tabLst>
                          <a:tab pos="400050" algn="l"/>
                        </a:tabLst>
                      </a:pPr>
                      <a:r>
                        <a:rPr lang="en-US" sz="1400" b="1" dirty="0" smtClean="0">
                          <a:latin typeface="+mj-lt"/>
                          <a:ea typeface="Arial Unicode MS" panose="020B0604020202020204" pitchFamily="34" charset="-128"/>
                          <a:cs typeface="Arial Unicode MS" panose="020B0604020202020204" pitchFamily="34" charset="-128"/>
                        </a:rPr>
                        <a:t>a. </a:t>
                      </a:r>
                      <a:r>
                        <a:rPr lang="en-US" sz="1400" b="1" dirty="0" err="1" smtClean="0">
                          <a:latin typeface="+mj-lt"/>
                          <a:ea typeface="Arial Unicode MS" panose="020B0604020202020204" pitchFamily="34" charset="-128"/>
                          <a:cs typeface="Arial Unicode MS" panose="020B0604020202020204" pitchFamily="34" charset="-128"/>
                        </a:rPr>
                        <a:t>Melakukan</a:t>
                      </a:r>
                      <a:r>
                        <a:rPr lang="en-US" sz="1400" b="1" dirty="0" smtClean="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pengajaran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untuk</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peserta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pendidikan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dokter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melalui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tindakan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medik</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spesialistik</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II.A.3.a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tr>
              <a:tr h="607855">
                <a:tc vMerge="1">
                  <a:txBody>
                    <a:bodyPr/>
                    <a:lstStyle/>
                    <a:p>
                      <a:endParaRPr lang="en-US"/>
                    </a:p>
                  </a:txBody>
                  <a:tcPr/>
                </a:tc>
                <a:tc vMerge="1">
                  <a:txBody>
                    <a:bodyPr/>
                    <a:lstStyle/>
                    <a:p>
                      <a:endParaRPr lang="en-US"/>
                    </a:p>
                  </a:txBody>
                  <a:tcPr/>
                </a:tc>
                <a:tc vMerge="1">
                  <a:txBody>
                    <a:bodyPr/>
                    <a:lstStyle/>
                    <a:p>
                      <a:pPr marL="342900" marR="0" lvl="0" indent="-342900">
                        <a:lnSpc>
                          <a:spcPct val="115000"/>
                        </a:lnSpc>
                        <a:spcBef>
                          <a:spcPts val="200"/>
                        </a:spcBef>
                        <a:spcAft>
                          <a:spcPts val="200"/>
                        </a:spcAft>
                        <a:buSzPts val="1000"/>
                        <a:buFont typeface="+mj-lt"/>
                        <a:buAutoNum type="alphaLcPeriod"/>
                        <a:tabLst>
                          <a:tab pos="355600" algn="l"/>
                        </a:tabLst>
                      </a:pP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200"/>
                        </a:spcBef>
                        <a:spcAft>
                          <a:spcPts val="200"/>
                        </a:spcAft>
                        <a:tabLst>
                          <a:tab pos="228600" algn="l"/>
                        </a:tabLs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15000"/>
                        </a:lnSpc>
                        <a:spcBef>
                          <a:spcPts val="200"/>
                        </a:spcBef>
                        <a:spcAft>
                          <a:spcPts val="200"/>
                        </a:spcAft>
                        <a:tabLst>
                          <a:tab pos="228600" algn="l"/>
                        </a:tabLs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973">
                <a:tc vMerge="1">
                  <a:txBody>
                    <a:bodyPr/>
                    <a:lstStyle/>
                    <a:p>
                      <a:endParaRPr lang="en-US"/>
                    </a:p>
                  </a:txBody>
                  <a:tcPr/>
                </a:tc>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b="1" dirty="0" smtClean="0">
                          <a:latin typeface="+mj-lt"/>
                          <a:ea typeface="Arial Unicode MS" panose="020B0604020202020204" pitchFamily="34" charset="-128"/>
                          <a:cs typeface="Arial Unicode MS" panose="020B0604020202020204" pitchFamily="34" charset="-128"/>
                        </a:rPr>
                        <a:t>b. </a:t>
                      </a:r>
                      <a:r>
                        <a:rPr lang="en-US" sz="1400" b="1" dirty="0" err="1" smtClean="0">
                          <a:latin typeface="+mj-lt"/>
                          <a:ea typeface="Arial Unicode MS" panose="020B0604020202020204" pitchFamily="34" charset="-128"/>
                          <a:cs typeface="Arial Unicode MS" panose="020B0604020202020204" pitchFamily="34" charset="-128"/>
                        </a:rPr>
                        <a:t>Melakukan</a:t>
                      </a:r>
                      <a:r>
                        <a:rPr lang="en-US" sz="1400" b="1" dirty="0" smtClean="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pengajaran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Konsultasi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spesialis</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kepada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peserta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pendidikan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dokter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II.A.3.b</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latin typeface="+mj-lt"/>
                          <a:ea typeface="Arial Unicode MS" panose="020B0604020202020204" pitchFamily="34" charset="-128"/>
                          <a:cs typeface="Arial Unicode MS" panose="020B0604020202020204" pitchFamily="34" charset="-128"/>
                        </a:rPr>
                        <a:t>Pindai SK Penugasan</a:t>
                      </a:r>
                      <a:r>
                        <a:rPr lang="id-ID" sz="1400" b="1">
                          <a:latin typeface="+mj-lt"/>
                          <a:ea typeface="Arial Unicode MS" panose="020B0604020202020204" pitchFamily="34" charset="-128"/>
                          <a:cs typeface="Arial Unicode MS" panose="020B0604020202020204" pitchFamily="34" charset="-128"/>
                        </a:rPr>
                        <a:t> dan bukti kinerja</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2</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73">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b="1" dirty="0" smtClean="0">
                          <a:latin typeface="+mj-lt"/>
                          <a:ea typeface="Arial Unicode MS" panose="020B0604020202020204" pitchFamily="34" charset="-128"/>
                          <a:cs typeface="Arial Unicode MS" panose="020B0604020202020204" pitchFamily="34" charset="-128"/>
                        </a:rPr>
                        <a:t>c. </a:t>
                      </a:r>
                      <a:r>
                        <a:rPr lang="en-US" sz="1400" b="1" dirty="0" err="1" smtClean="0">
                          <a:latin typeface="+mj-lt"/>
                          <a:ea typeface="Arial Unicode MS" panose="020B0604020202020204" pitchFamily="34" charset="-128"/>
                          <a:cs typeface="Arial Unicode MS" panose="020B0604020202020204" pitchFamily="34" charset="-128"/>
                        </a:rPr>
                        <a:t>Melakukan</a:t>
                      </a:r>
                      <a:r>
                        <a:rPr lang="en-US" sz="1400" b="1" dirty="0" smtClean="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pemeriksaan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luar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dengan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pembimbingan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terhadap</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peserta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pendidikan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dokter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II.A.3.c</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nSpc>
                          <a:spcPct val="100000"/>
                        </a:lnSpc>
                        <a:spcBef>
                          <a:spcPts val="0"/>
                        </a:spcBef>
                        <a:spcAft>
                          <a:spcPts val="0"/>
                        </a:spcAf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1">
                        <a:lumMod val="20000"/>
                        <a:lumOff val="80000"/>
                      </a:schemeClr>
                    </a:solidFill>
                  </a:tcPr>
                </a:tc>
              </a:tr>
              <a:tr h="632973">
                <a:tc vMerge="1">
                  <a:txBody>
                    <a:bodyPr/>
                    <a:lstStyle/>
                    <a:p>
                      <a:pPr marL="0" marR="0" algn="just">
                        <a:lnSpc>
                          <a:spcPct val="115000"/>
                        </a:lnSpc>
                        <a:spcBef>
                          <a:spcPts val="200"/>
                        </a:spcBef>
                        <a:spcAft>
                          <a:spcPts val="200"/>
                        </a:spcAft>
                        <a:tabLst>
                          <a:tab pos="228600" algn="l"/>
                        </a:tabLst>
                      </a:pPr>
                      <a:endParaRPr lang="id-ID" sz="1200" dirty="0">
                        <a:latin typeface="Book Antiqua"/>
                        <a:ea typeface="Calibri"/>
                        <a:cs typeface="Arial"/>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b="1" dirty="0" smtClean="0">
                          <a:latin typeface="+mj-lt"/>
                          <a:ea typeface="Arial Unicode MS" panose="020B0604020202020204" pitchFamily="34" charset="-128"/>
                          <a:cs typeface="Arial Unicode MS" panose="020B0604020202020204" pitchFamily="34" charset="-128"/>
                        </a:rPr>
                        <a:t>d. </a:t>
                      </a:r>
                      <a:r>
                        <a:rPr lang="en-US" sz="1400" b="1" dirty="0" err="1" smtClean="0">
                          <a:latin typeface="+mj-lt"/>
                          <a:ea typeface="Arial Unicode MS" panose="020B0604020202020204" pitchFamily="34" charset="-128"/>
                          <a:cs typeface="Arial Unicode MS" panose="020B0604020202020204" pitchFamily="34" charset="-128"/>
                        </a:rPr>
                        <a:t>Melakukan</a:t>
                      </a:r>
                      <a:r>
                        <a:rPr lang="en-US" sz="1400" b="1" dirty="0" smtClean="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pemeriksaan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dalam</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dengan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pembimbingan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terhadap</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peserta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pendidikan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dokter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II.A.3.d</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latin typeface="+mj-lt"/>
                          <a:ea typeface="Arial Unicode MS" panose="020B0604020202020204" pitchFamily="34" charset="-128"/>
                          <a:cs typeface="Arial Unicode MS" panose="020B0604020202020204" pitchFamily="34" charset="-128"/>
                        </a:rPr>
                        <a:t>Pindai SK Penugasan</a:t>
                      </a:r>
                      <a:r>
                        <a:rPr lang="id-ID" sz="1400" b="1">
                          <a:latin typeface="+mj-lt"/>
                          <a:ea typeface="Arial Unicode MS" panose="020B0604020202020204" pitchFamily="34" charset="-128"/>
                          <a:cs typeface="Arial Unicode MS" panose="020B0604020202020204" pitchFamily="34" charset="-128"/>
                        </a:rPr>
                        <a:t> dan bukti kinerja</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3</a:t>
                      </a:r>
                      <a:endParaRPr lang="en-US" sz="14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632973">
                <a:tc vMerge="1">
                  <a:txBody>
                    <a:bodyPr/>
                    <a:lstStyle/>
                    <a:p>
                      <a:endParaRPr lang="en-US"/>
                    </a:p>
                  </a:txBody>
                  <a:tcPr/>
                </a:tc>
                <a:tc vMerge="1">
                  <a:txBody>
                    <a:bodyPr/>
                    <a:lstStyle/>
                    <a:p>
                      <a:endParaRPr lang="en-US"/>
                    </a:p>
                  </a:txBody>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b="1" dirty="0" smtClean="0">
                          <a:latin typeface="+mj-lt"/>
                          <a:ea typeface="Arial Unicode MS" panose="020B0604020202020204" pitchFamily="34" charset="-128"/>
                          <a:cs typeface="Arial Unicode MS" panose="020B0604020202020204" pitchFamily="34" charset="-128"/>
                        </a:rPr>
                        <a:t>e. </a:t>
                      </a:r>
                      <a:r>
                        <a:rPr lang="en-US" sz="1400" b="1" dirty="0" err="1" smtClean="0">
                          <a:latin typeface="+mj-lt"/>
                          <a:ea typeface="Arial Unicode MS" panose="020B0604020202020204" pitchFamily="34" charset="-128"/>
                          <a:cs typeface="Arial Unicode MS" panose="020B0604020202020204" pitchFamily="34" charset="-128"/>
                        </a:rPr>
                        <a:t>Menjadi</a:t>
                      </a:r>
                      <a:r>
                        <a:rPr lang="en-US" sz="1400" b="1" dirty="0" smtClean="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saksi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ahli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dengan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pembimbingan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terhadap</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peserta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pendidikan</a:t>
                      </a:r>
                      <a:r>
                        <a:rPr lang="en-US" sz="1400" b="1" dirty="0">
                          <a:latin typeface="+mj-lt"/>
                          <a:ea typeface="Arial Unicode MS" panose="020B0604020202020204" pitchFamily="34" charset="-128"/>
                          <a:cs typeface="Arial Unicode MS" panose="020B0604020202020204" pitchFamily="34" charset="-128"/>
                        </a:rPr>
                        <a:t> </a:t>
                      </a:r>
                      <a:r>
                        <a:rPr lang="en-US" sz="1400" b="1" dirty="0" err="1" smtClean="0">
                          <a:latin typeface="+mj-lt"/>
                          <a:ea typeface="Arial Unicode MS" panose="020B0604020202020204" pitchFamily="34" charset="-128"/>
                          <a:cs typeface="Arial Unicode MS" panose="020B0604020202020204" pitchFamily="34" charset="-128"/>
                        </a:rPr>
                        <a:t>dokter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II.A.3.e</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TextBox 3"/>
          <p:cNvSpPr txBox="1"/>
          <p:nvPr/>
        </p:nvSpPr>
        <p:spPr>
          <a:xfrm>
            <a:off x="172082"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106</a:t>
            </a:fld>
            <a:endParaRPr lang="en-US"/>
          </a:p>
        </p:txBody>
      </p:sp>
      <p:sp>
        <p:nvSpPr>
          <p:cNvPr id="6" name="Action Button: Forward or Next 5">
            <a:hlinkClick r:id="rId2" action="ppaction://program" highlightClick="1"/>
          </p:cNvPr>
          <p:cNvSpPr/>
          <p:nvPr/>
        </p:nvSpPr>
        <p:spPr>
          <a:xfrm>
            <a:off x="945931" y="4256690"/>
            <a:ext cx="644784" cy="7094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952494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79447708"/>
              </p:ext>
            </p:extLst>
          </p:nvPr>
        </p:nvGraphicFramePr>
        <p:xfrm>
          <a:off x="3036906" y="319525"/>
          <a:ext cx="8640964" cy="5911227"/>
        </p:xfrm>
        <a:graphic>
          <a:graphicData uri="http://schemas.openxmlformats.org/drawingml/2006/table">
            <a:tbl>
              <a:tblPr/>
              <a:tblGrid>
                <a:gridCol w="554924"/>
                <a:gridCol w="396375"/>
                <a:gridCol w="3225167"/>
                <a:gridCol w="792088"/>
                <a:gridCol w="2016224"/>
                <a:gridCol w="936105"/>
                <a:gridCol w="720081"/>
              </a:tblGrid>
              <a:tr h="632026">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0675">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(3)</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41">
                <a:tc rowSpan="8">
                  <a:txBody>
                    <a:bodyPr/>
                    <a:lstStyle/>
                    <a:p>
                      <a:pPr marL="0" marR="0" algn="just">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B</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Membimbing seminar mahasiswa (setiap </a:t>
                      </a:r>
                      <a:r>
                        <a:rPr lang="id-ID" sz="1400" b="1" dirty="0" smtClean="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II.B</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026">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C</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Membimbing KKN, Praktik Kerja Nyata, Praktik Kerja Lapangan (setiap 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II.C</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asli</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842701">
                <a:tc vMerge="1">
                  <a:txBody>
                    <a:bodyPr/>
                    <a:lstStyle/>
                    <a:p>
                      <a:endParaRPr lang="en-US"/>
                    </a:p>
                  </a:txBody>
                  <a:tcPr/>
                </a:tc>
                <a:tc rowSpan="6">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D</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solidFill>
                            <a:srgbClr val="000000"/>
                          </a:solidFill>
                          <a:latin typeface="+mj-lt"/>
                          <a:ea typeface="Arial Unicode MS" panose="020B0604020202020204" pitchFamily="34" charset="-128"/>
                          <a:cs typeface="Arial Unicode MS" panose="020B0604020202020204" pitchFamily="34" charset="-128"/>
                        </a:rPr>
                        <a:t>Membimbing dan ikut membimbing dalam menghasilkan disertasi, tesis, skripsi dan laporan akhir studi yang sesuai bidang penugasannya: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13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 Pembimbing Utama per orang (setiap mahasiswa):    </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     a.  Disertasi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II.D.1.a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8</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026">
                <a:tc vMerge="1">
                  <a:txBody>
                    <a:bodyPr/>
                    <a:lstStyle/>
                    <a:p>
                      <a:endParaRPr lang="en-US"/>
                    </a:p>
                  </a:txBody>
                  <a:tcPr/>
                </a:tc>
                <a:tc vMerge="1">
                  <a:txBody>
                    <a:bodyPr/>
                    <a:lstStyle/>
                    <a:p>
                      <a:endParaRPr lang="en-US"/>
                    </a:p>
                  </a:txBody>
                  <a:tcPr/>
                </a:tc>
                <a:tc>
                  <a:txBody>
                    <a:bodyPr/>
                    <a:lstStyle/>
                    <a:p>
                      <a:pPr marL="0" marR="0" indent="133350" algn="l">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b.  Tesis</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II.D.1.b</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     c.  Skripsi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II.D.1.c</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8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     d.  Laporan akhir studi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II.D.1.d</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smtClean="0">
                          <a:latin typeface="+mj-lt"/>
                          <a:ea typeface="Arial Unicode MS" panose="020B0604020202020204" pitchFamily="34" charset="-128"/>
                          <a:cs typeface="Arial Unicode MS" panose="020B0604020202020204" pitchFamily="34" charset="-128"/>
                        </a:rPr>
                        <a:t>10 </a:t>
                      </a:r>
                      <a:r>
                        <a:rPr lang="id-ID" sz="1400" b="1" dirty="0">
                          <a:latin typeface="+mj-lt"/>
                          <a:ea typeface="Arial Unicode MS" panose="020B0604020202020204" pitchFamily="34" charset="-128"/>
                          <a:cs typeface="Arial Unicode MS" panose="020B0604020202020204" pitchFamily="34" charset="-128"/>
                        </a:rPr>
                        <a:t>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TextBox 1"/>
          <p:cNvSpPr txBox="1">
            <a:spLocks noChangeArrowheads="1"/>
          </p:cNvSpPr>
          <p:nvPr/>
        </p:nvSpPr>
        <p:spPr bwMode="auto">
          <a:xfrm>
            <a:off x="2941785" y="6254535"/>
            <a:ext cx="3887643" cy="369332"/>
          </a:xfrm>
          <a:prstGeom prst="rect">
            <a:avLst/>
          </a:prstGeom>
          <a:noFill/>
          <a:ln w="9525">
            <a:noFill/>
            <a:miter lim="800000"/>
            <a:headEnd/>
            <a:tailEnd/>
          </a:ln>
        </p:spPr>
        <p:txBody>
          <a:bodyPr wrap="square">
            <a:spAutoFit/>
          </a:bodyPr>
          <a:lstStyle/>
          <a:p>
            <a:pPr eaLnBrk="1" hangingPunct="1"/>
            <a:r>
              <a:rPr lang="en-US" altLang="en-US" b="1" dirty="0" err="1">
                <a:latin typeface="+mj-lt"/>
                <a:ea typeface="Arial Unicode MS" pitchFamily="34" charset="-128"/>
                <a:cs typeface="Arial Unicode MS" pitchFamily="34" charset="-128"/>
              </a:rPr>
              <a:t>Ak</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maksimum</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utk</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meluluskan</a:t>
            </a:r>
            <a:r>
              <a:rPr lang="en-US" altLang="en-US" b="1" dirty="0">
                <a:latin typeface="+mj-lt"/>
                <a:ea typeface="Arial Unicode MS" pitchFamily="34" charset="-128"/>
                <a:cs typeface="Arial Unicode MS" pitchFamily="34" charset="-128"/>
              </a:rPr>
              <a:t> :32 </a:t>
            </a:r>
            <a:r>
              <a:rPr lang="en-US" altLang="en-US" b="1" dirty="0" err="1">
                <a:latin typeface="+mj-lt"/>
                <a:ea typeface="Arial Unicode MS" pitchFamily="34" charset="-128"/>
                <a:cs typeface="Arial Unicode MS" pitchFamily="34" charset="-128"/>
              </a:rPr>
              <a:t>kum</a:t>
            </a:r>
            <a:endParaRPr lang="en-US" altLang="en-US" b="1" dirty="0">
              <a:latin typeface="+mj-lt"/>
              <a:ea typeface="Arial Unicode MS" pitchFamily="34" charset="-128"/>
              <a:cs typeface="Arial Unicode MS" pitchFamily="34" charset="-128"/>
            </a:endParaRPr>
          </a:p>
        </p:txBody>
      </p:sp>
      <p:sp>
        <p:nvSpPr>
          <p:cNvPr id="5" name="TextBox 4"/>
          <p:cNvSpPr txBox="1"/>
          <p:nvPr/>
        </p:nvSpPr>
        <p:spPr>
          <a:xfrm>
            <a:off x="172082"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pPr/>
              <a:t>107</a:t>
            </a:fld>
            <a:endParaRPr lang="en-US"/>
          </a:p>
        </p:txBody>
      </p:sp>
    </p:spTree>
    <p:extLst>
      <p:ext uri="{BB962C8B-B14F-4D97-AF65-F5344CB8AC3E}">
        <p14:creationId xmlns="" xmlns:p14="http://schemas.microsoft.com/office/powerpoint/2010/main" val="3047461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7" y="326589"/>
          <a:ext cx="8640964" cy="5638800"/>
        </p:xfrm>
        <a:graphic>
          <a:graphicData uri="http://schemas.openxmlformats.org/drawingml/2006/table">
            <a:tbl>
              <a:tblPr/>
              <a:tblGrid>
                <a:gridCol w="554925"/>
                <a:gridCol w="396375"/>
                <a:gridCol w="3225167"/>
                <a:gridCol w="792088"/>
                <a:gridCol w="2016224"/>
                <a:gridCol w="936104"/>
                <a:gridCol w="720081"/>
              </a:tblGrid>
              <a:tr h="633046">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1015">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031">
                <a:tc rowSpan="8">
                  <a:txBody>
                    <a:bodyPr/>
                    <a:lstStyle/>
                    <a:p>
                      <a:pPr marL="0" marR="0" algn="just">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marL="0" marR="0" algn="ctr">
                        <a:lnSpc>
                          <a:spcPct val="100000"/>
                        </a:lnSpc>
                        <a:spcBef>
                          <a:spcPts val="0"/>
                        </a:spcBef>
                        <a:spcAft>
                          <a:spcPts val="0"/>
                        </a:spcAft>
                        <a:tabLst>
                          <a:tab pos="228600" algn="l"/>
                        </a:tabLst>
                      </a:pP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28600" marR="0" indent="-228600">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2. Pembimbing Pendamping/Pembantu per orang (setiap mahasiswa):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3046">
                <a:tc vMerge="1">
                  <a:txBody>
                    <a:bodyPr/>
                    <a:lstStyle/>
                    <a:p>
                      <a:endParaRPr lang="en-US"/>
                    </a:p>
                  </a:txBody>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160020" marR="0" indent="-160020">
                        <a:lnSpc>
                          <a:spcPct val="100000"/>
                        </a:lnSpc>
                        <a:spcBef>
                          <a:spcPts val="0"/>
                        </a:spcBef>
                        <a:spcAft>
                          <a:spcPts val="0"/>
                        </a:spcAft>
                        <a:tabLst>
                          <a:tab pos="160020" algn="l"/>
                        </a:tabLst>
                      </a:pPr>
                      <a:r>
                        <a:rPr lang="id-ID" sz="1400" b="1" dirty="0">
                          <a:latin typeface="+mj-lt"/>
                          <a:ea typeface="Arial Unicode MS" panose="020B0604020202020204" pitchFamily="34" charset="-128"/>
                          <a:cs typeface="Arial Unicode MS" panose="020B0604020202020204" pitchFamily="34" charset="-128"/>
                        </a:rPr>
                        <a:t>    a. Disertasi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II.D.2.a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 lulusan</a:t>
                      </a:r>
                      <a:endParaRPr lang="en-US" sz="1400" b="1" dirty="0">
                        <a:latin typeface="+mj-lt"/>
                        <a:ea typeface="Arial Unicode MS" panose="020B0604020202020204" pitchFamily="34" charset="-128"/>
                        <a:cs typeface="Arial Unicode MS" panose="020B0604020202020204" pitchFamily="34" charset="-128"/>
                      </a:endParaRPr>
                    </a:p>
                    <a:p>
                      <a:pPr marL="0" marR="0">
                        <a:lnSpc>
                          <a:spcPct val="100000"/>
                        </a:lnSpc>
                        <a:spcBef>
                          <a:spcPts val="0"/>
                        </a:spcBef>
                        <a:spcAft>
                          <a:spcPts val="0"/>
                        </a:spcAft>
                        <a:tabLst>
                          <a:tab pos="228600" algn="l"/>
                        </a:tabLst>
                      </a:pPr>
                      <a:r>
                        <a:rPr lang="id-ID" sz="1400" b="1" dirty="0" smtClean="0">
                          <a:latin typeface="+mj-lt"/>
                          <a:ea typeface="Arial Unicode MS" panose="020B0604020202020204" pitchFamily="34" charset="-128"/>
                          <a:cs typeface="Arial Unicode MS" panose="020B0604020202020204" pitchFamily="34" charset="-128"/>
                        </a:rPr>
                        <a:t>/</a:t>
                      </a: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    b. Tesis</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II.D.2.b</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    c. Skripsi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II.D.2.c</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8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0,5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331470" algn="l"/>
                        </a:tabLst>
                      </a:pPr>
                      <a:r>
                        <a:rPr lang="id-ID" sz="1400" b="1" dirty="0">
                          <a:latin typeface="+mj-lt"/>
                          <a:ea typeface="Arial Unicode MS" panose="020B0604020202020204" pitchFamily="34" charset="-128"/>
                          <a:cs typeface="Arial Unicode MS" panose="020B0604020202020204" pitchFamily="34" charset="-128"/>
                        </a:rPr>
                        <a:t>    d. Laporan akhir studi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II.D.2.d</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lembar</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pengesahan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smtClean="0">
                          <a:latin typeface="+mj-lt"/>
                          <a:ea typeface="Arial Unicode MS" panose="020B0604020202020204" pitchFamily="34" charset="-128"/>
                          <a:cs typeface="Arial Unicode MS" panose="020B0604020202020204" pitchFamily="34" charset="-128"/>
                        </a:rPr>
                        <a:t>10 </a:t>
                      </a:r>
                      <a:r>
                        <a:rPr lang="id-ID" sz="1400" b="1" dirty="0">
                          <a:latin typeface="+mj-lt"/>
                          <a:ea typeface="Arial Unicode MS" panose="020B0604020202020204" pitchFamily="34" charset="-128"/>
                          <a:cs typeface="Arial Unicode MS" panose="020B0604020202020204" pitchFamily="34" charset="-128"/>
                        </a:rPr>
                        <a:t>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0,5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031">
                <a:tc vMerge="1">
                  <a:txBody>
                    <a:bodyPr/>
                    <a:lstStyle/>
                    <a:p>
                      <a:endParaRPr lang="en-US"/>
                    </a:p>
                  </a:txBody>
                  <a:tcPr/>
                </a:tc>
                <a:tc rowSpan="3">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E</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Bertugas sebagai penguji pada ujian akhir/Profesi*</a:t>
                      </a:r>
                      <a:r>
                        <a:rPr lang="en-US" sz="1400" b="1" dirty="0">
                          <a:latin typeface="+mj-lt"/>
                          <a:ea typeface="Arial Unicode MS" panose="020B0604020202020204" pitchFamily="34" charset="-128"/>
                          <a:cs typeface="Arial Unicode MS" panose="020B0604020202020204" pitchFamily="34" charset="-128"/>
                        </a:rPr>
                        <a:t>*</a:t>
                      </a:r>
                      <a:r>
                        <a:rPr lang="id-ID" sz="1400" b="1" dirty="0">
                          <a:latin typeface="+mj-lt"/>
                          <a:ea typeface="Arial Unicode MS" panose="020B0604020202020204" pitchFamily="34" charset="-128"/>
                          <a:cs typeface="Arial Unicode MS" panose="020B0604020202020204" pitchFamily="34" charset="-128"/>
                        </a:rPr>
                        <a:t> (setiap mahasiswa):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 Ketua penguji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II.E.1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id-ID" sz="1400" b="1" dirty="0">
                          <a:latin typeface="+mj-lt"/>
                          <a:ea typeface="Arial Unicode MS" panose="020B0604020202020204" pitchFamily="34" charset="-128"/>
                          <a:cs typeface="Arial Unicode MS" panose="020B0604020202020204" pitchFamily="34" charset="-128"/>
                        </a:rPr>
                        <a:t>, bukti kinerja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undangan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 Anggota penguji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II.E.2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id-ID" sz="1400" b="1" dirty="0">
                          <a:latin typeface="+mj-lt"/>
                          <a:ea typeface="Arial Unicode MS" panose="020B0604020202020204" pitchFamily="34" charset="-128"/>
                          <a:cs typeface="Arial Unicode MS" panose="020B0604020202020204" pitchFamily="34" charset="-128"/>
                        </a:rPr>
                        <a:t>, bukti kinerja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dan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undangan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8 lulusan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0,5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2"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108</a:t>
            </a:fld>
            <a:endParaRPr lang="en-US"/>
          </a:p>
        </p:txBody>
      </p:sp>
    </p:spTree>
    <p:extLst>
      <p:ext uri="{BB962C8B-B14F-4D97-AF65-F5344CB8AC3E}">
        <p14:creationId xmlns="" xmlns:p14="http://schemas.microsoft.com/office/powerpoint/2010/main" val="4118917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8" y="318911"/>
          <a:ext cx="8640963" cy="5586046"/>
        </p:xfrm>
        <a:graphic>
          <a:graphicData uri="http://schemas.openxmlformats.org/drawingml/2006/table">
            <a:tbl>
              <a:tblPr/>
              <a:tblGrid>
                <a:gridCol w="554924"/>
                <a:gridCol w="396375"/>
                <a:gridCol w="3225167"/>
                <a:gridCol w="792088"/>
                <a:gridCol w="2016224"/>
                <a:gridCol w="936104"/>
                <a:gridCol w="720081"/>
              </a:tblGrid>
              <a:tr h="622495">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7498">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(4)</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(5)</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991">
                <a:tc rowSpan="6">
                  <a:txBody>
                    <a:bodyPr/>
                    <a:lstStyle/>
                    <a:p>
                      <a:pPr marL="0" marR="0" algn="just">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F</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Membina kegiatan mahasiswa di bidang akademik dan kemahasiswaan, termasuk dalam kegiatan ini adalah membimbing mahasiswa menghasilkan produk saintifik (setiap 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II.F</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penugasan</a:t>
                      </a:r>
                      <a:r>
                        <a:rPr lang="id-ID" sz="1400" b="1" dirty="0">
                          <a:latin typeface="+mj-lt"/>
                          <a:ea typeface="Arial Unicode MS" panose="020B0604020202020204" pitchFamily="34" charset="-128"/>
                          <a:cs typeface="Arial Unicode MS" panose="020B0604020202020204" pitchFamily="34" charset="-128"/>
                        </a:rPr>
                        <a:t>, dan bukti kinerja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 kegiatan /semester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2495">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G</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Mengembangkan program kuliah</a:t>
                      </a:r>
                      <a:r>
                        <a:rPr lang="en-US" sz="1400" b="1" dirty="0">
                          <a:latin typeface="+mj-lt"/>
                          <a:ea typeface="Arial Unicode MS" panose="020B0604020202020204" pitchFamily="34" charset="-128"/>
                          <a:cs typeface="Arial Unicode MS" panose="020B0604020202020204" pitchFamily="34" charset="-128"/>
                        </a:rPr>
                        <a:t> yang </a:t>
                      </a:r>
                      <a:r>
                        <a:rPr lang="en-US" sz="1400" b="1" dirty="0" err="1">
                          <a:latin typeface="+mj-lt"/>
                          <a:ea typeface="Arial Unicode MS" panose="020B0604020202020204" pitchFamily="34" charset="-128"/>
                          <a:cs typeface="Arial Unicode MS" panose="020B0604020202020204" pitchFamily="34" charset="-128"/>
                        </a:rPr>
                        <a:t>mempunyai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nilai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kebaharuan</a:t>
                      </a:r>
                      <a:r>
                        <a:rPr lang="en-US" sz="1400" b="1" dirty="0">
                          <a:latin typeface="+mj-lt"/>
                          <a:ea typeface="Arial Unicode MS" panose="020B0604020202020204" pitchFamily="34" charset="-128"/>
                          <a:cs typeface="Arial Unicode MS" panose="020B0604020202020204" pitchFamily="34" charset="-128"/>
                        </a:rPr>
                        <a:t> </a:t>
                      </a:r>
                      <a:r>
                        <a:rPr lang="id-ID" sz="1400" b="1" dirty="0">
                          <a:latin typeface="+mj-lt"/>
                          <a:ea typeface="Arial Unicode MS" panose="020B0604020202020204" pitchFamily="34" charset="-128"/>
                          <a:cs typeface="Arial Unicode MS" panose="020B0604020202020204" pitchFamily="34" charset="-128"/>
                        </a:rPr>
                        <a:t>metode</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atau</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substansi</a:t>
                      </a:r>
                      <a:r>
                        <a:rPr lang="en-US" sz="1400" b="1" dirty="0">
                          <a:latin typeface="+mj-lt"/>
                          <a:ea typeface="Arial Unicode MS" panose="020B0604020202020204" pitchFamily="34" charset="-128"/>
                          <a:cs typeface="Arial Unicode MS" panose="020B0604020202020204" pitchFamily="34" charset="-128"/>
                        </a:rPr>
                        <a:t> </a:t>
                      </a:r>
                      <a:r>
                        <a:rPr lang="id-ID" sz="1400" b="1" dirty="0">
                          <a:latin typeface="+mj-lt"/>
                          <a:ea typeface="Arial Unicode MS" panose="020B0604020202020204" pitchFamily="34" charset="-128"/>
                          <a:cs typeface="Arial Unicode MS" panose="020B0604020202020204" pitchFamily="34" charset="-128"/>
                        </a:rPr>
                        <a:t>(setiap produk)</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II.G</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a:latin typeface="+mj-lt"/>
                          <a:ea typeface="Arial Unicode MS" panose="020B0604020202020204" pitchFamily="34" charset="-128"/>
                          <a:cs typeface="Arial Unicode MS" panose="020B0604020202020204" pitchFamily="34" charset="-128"/>
                        </a:rPr>
                        <a:t>File </a:t>
                      </a:r>
                      <a:r>
                        <a:rPr lang="en-US" sz="1400" b="1" dirty="0" err="1">
                          <a:latin typeface="+mj-lt"/>
                          <a:ea typeface="Arial Unicode MS" panose="020B0604020202020204" pitchFamily="34" charset="-128"/>
                          <a:cs typeface="Arial Unicode MS" panose="020B0604020202020204" pitchFamily="34" charset="-128"/>
                        </a:rPr>
                        <a:t>produk</a:t>
                      </a:r>
                      <a:r>
                        <a:rPr lang="en-US" sz="14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 mata kuliah /semester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22495">
                <a:tc vMerge="1">
                  <a:txBody>
                    <a:bodyPr/>
                    <a:lstStyle/>
                    <a:p>
                      <a:endParaRPr lang="en-US"/>
                    </a:p>
                  </a:txBody>
                  <a:tcPr/>
                </a:tc>
                <a:tc rowSpan="3">
                  <a:txBody>
                    <a:bodyPr/>
                    <a:lstStyle/>
                    <a:p>
                      <a:pPr marL="0" marR="0" algn="just">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H</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Mengembangkan bahan pengajaran/ bahan kuliah </a:t>
                      </a:r>
                      <a:r>
                        <a:rPr lang="en-US" sz="1400" b="1" dirty="0">
                          <a:latin typeface="+mj-lt"/>
                          <a:ea typeface="Arial Unicode MS" panose="020B0604020202020204" pitchFamily="34" charset="-128"/>
                          <a:cs typeface="Arial Unicode MS" panose="020B0604020202020204" pitchFamily="34" charset="-128"/>
                        </a:rPr>
                        <a:t>yang </a:t>
                      </a:r>
                      <a:r>
                        <a:rPr lang="en-US" sz="1400" b="1" dirty="0" err="1">
                          <a:latin typeface="+mj-lt"/>
                          <a:ea typeface="Arial Unicode MS" panose="020B0604020202020204" pitchFamily="34" charset="-128"/>
                          <a:cs typeface="Arial Unicode MS" panose="020B0604020202020204" pitchFamily="34" charset="-128"/>
                        </a:rPr>
                        <a:t>mempunyai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nilai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kebaharuan</a:t>
                      </a:r>
                      <a:r>
                        <a:rPr lang="en-US" sz="1400" b="1" dirty="0">
                          <a:latin typeface="+mj-lt"/>
                          <a:ea typeface="Arial Unicode MS" panose="020B0604020202020204" pitchFamily="34" charset="-128"/>
                          <a:cs typeface="Arial Unicode MS" panose="020B0604020202020204" pitchFamily="34" charset="-128"/>
                        </a:rPr>
                        <a:t>  </a:t>
                      </a:r>
                      <a:r>
                        <a:rPr lang="id-ID" sz="1400" b="1" dirty="0">
                          <a:latin typeface="+mj-lt"/>
                          <a:ea typeface="Arial Unicode MS" panose="020B0604020202020204" pitchFamily="34" charset="-128"/>
                          <a:cs typeface="Arial Unicode MS" panose="020B0604020202020204" pitchFamily="34" charset="-128"/>
                        </a:rPr>
                        <a:t>(setiap produk),</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2495">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400" b="1" dirty="0">
                          <a:solidFill>
                            <a:srgbClr val="000000"/>
                          </a:solidFill>
                          <a:latin typeface="+mj-lt"/>
                          <a:ea typeface="Arial Unicode MS" panose="020B0604020202020204" pitchFamily="34" charset="-128"/>
                          <a:cs typeface="Arial Unicode MS" panose="020B0604020202020204" pitchFamily="34" charset="-128"/>
                        </a:rPr>
                        <a:t>1.  Buku ajar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II.H.1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a:latin typeface="+mj-lt"/>
                          <a:ea typeface="Arial Unicode MS" panose="020B0604020202020204" pitchFamily="34" charset="-128"/>
                          <a:cs typeface="Arial Unicode MS" panose="020B0604020202020204" pitchFamily="34" charset="-128"/>
                        </a:rPr>
                        <a:t>File </a:t>
                      </a:r>
                      <a:r>
                        <a:rPr lang="en-US" sz="1400" b="1" dirty="0" err="1">
                          <a:latin typeface="+mj-lt"/>
                          <a:ea typeface="Arial Unicode MS" panose="020B0604020202020204" pitchFamily="34" charset="-128"/>
                          <a:cs typeface="Arial Unicode MS" panose="020B0604020202020204" pitchFamily="34" charset="-128"/>
                        </a:rPr>
                        <a:t>produk</a:t>
                      </a:r>
                      <a:r>
                        <a:rPr lang="en-US" sz="14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solidFill>
                            <a:srgbClr val="000000"/>
                          </a:solidFill>
                          <a:latin typeface="+mj-lt"/>
                          <a:ea typeface="Arial Unicode MS" panose="020B0604020202020204" pitchFamily="34" charset="-128"/>
                          <a:cs typeface="Arial Unicode MS" panose="020B0604020202020204" pitchFamily="34" charset="-128"/>
                        </a:rPr>
                        <a:t>1 buku</a:t>
                      </a:r>
                      <a:r>
                        <a:rPr lang="id-ID" sz="1400" b="1" dirty="0" smtClean="0">
                          <a:solidFill>
                            <a:srgbClr val="000000"/>
                          </a:solidFill>
                          <a:latin typeface="+mj-lt"/>
                          <a:ea typeface="Arial Unicode MS" panose="020B0604020202020204" pitchFamily="34" charset="-128"/>
                          <a:cs typeface="Arial Unicode MS" panose="020B0604020202020204" pitchFamily="34" charset="-128"/>
                        </a:rPr>
                        <a:t>/</a:t>
                      </a:r>
                      <a:endParaRPr lang="en-US" sz="1400" b="1" dirty="0" smtClean="0">
                        <a:solidFill>
                          <a:srgbClr val="000000"/>
                        </a:solidFill>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smtClean="0">
                          <a:solidFill>
                            <a:srgbClr val="000000"/>
                          </a:solidFill>
                          <a:latin typeface="+mj-lt"/>
                          <a:ea typeface="Arial Unicode MS" panose="020B0604020202020204" pitchFamily="34" charset="-128"/>
                          <a:cs typeface="Arial Unicode MS" panose="020B0604020202020204" pitchFamily="34" charset="-128"/>
                        </a:rPr>
                        <a:t>tahun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solidFill>
                            <a:srgbClr val="000000"/>
                          </a:solidFill>
                          <a:latin typeface="+mj-lt"/>
                          <a:ea typeface="Arial Unicode MS" panose="020B0604020202020204" pitchFamily="34" charset="-128"/>
                          <a:cs typeface="Arial Unicode MS" panose="020B0604020202020204" pitchFamily="34" charset="-128"/>
                        </a:rPr>
                        <a:t>20</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37492">
                <a:tc vMerge="1">
                  <a:txBody>
                    <a:bodyPr/>
                    <a:lstStyle/>
                    <a:p>
                      <a:endParaRPr lang="en-US"/>
                    </a:p>
                  </a:txBody>
                  <a:tcPr/>
                </a:tc>
                <a:tc vMerge="1">
                  <a:txBody>
                    <a:bodyPr/>
                    <a:lstStyle/>
                    <a:p>
                      <a:endParaRPr lang="en-US"/>
                    </a:p>
                  </a:txBody>
                  <a:tcPr/>
                </a:tc>
                <a:tc>
                  <a:txBody>
                    <a:bodyPr/>
                    <a:lstStyle/>
                    <a:p>
                      <a:pPr marL="170180" marR="0" indent="-170180" algn="l">
                        <a:lnSpc>
                          <a:spcPct val="100000"/>
                        </a:lnSpc>
                        <a:spcBef>
                          <a:spcPts val="0"/>
                        </a:spcBef>
                        <a:spcAft>
                          <a:spcPts val="0"/>
                        </a:spcAft>
                        <a:tabLst>
                          <a:tab pos="228600" algn="l"/>
                        </a:tabLst>
                      </a:pPr>
                      <a:r>
                        <a:rPr lang="id-ID" sz="1400" b="1" dirty="0" smtClean="0">
                          <a:latin typeface="+mj-lt"/>
                          <a:ea typeface="Arial Unicode MS" panose="020B0604020202020204" pitchFamily="34" charset="-128"/>
                          <a:cs typeface="Arial Unicode MS" panose="020B0604020202020204" pitchFamily="34" charset="-128"/>
                        </a:rPr>
                        <a:t>2.Diktat</a:t>
                      </a:r>
                      <a:r>
                        <a:rPr lang="id-ID" sz="1400" b="1" dirty="0">
                          <a:latin typeface="+mj-lt"/>
                          <a:ea typeface="Arial Unicode MS" panose="020B0604020202020204" pitchFamily="34" charset="-128"/>
                          <a:cs typeface="Arial Unicode MS" panose="020B0604020202020204" pitchFamily="34" charset="-128"/>
                        </a:rPr>
                        <a:t>, Modul, Petunjuk praktikum, Model, Alat bantu, Audio visual, Naskah tutorial, </a:t>
                      </a:r>
                      <a:r>
                        <a:rPr lang="id-ID" sz="1400" b="1" i="1" dirty="0">
                          <a:latin typeface="+mj-lt"/>
                          <a:ea typeface="Arial Unicode MS" panose="020B0604020202020204" pitchFamily="34" charset="-128"/>
                          <a:cs typeface="Arial Unicode MS" panose="020B0604020202020204" pitchFamily="34" charset="-128"/>
                        </a:rPr>
                        <a:t>Job sheet praktikum</a:t>
                      </a:r>
                      <a:r>
                        <a:rPr lang="id-ID" sz="1400" b="1" dirty="0">
                          <a:latin typeface="+mj-lt"/>
                          <a:ea typeface="Arial Unicode MS" panose="020B0604020202020204" pitchFamily="34" charset="-128"/>
                          <a:cs typeface="Arial Unicode MS" panose="020B0604020202020204" pitchFamily="34" charset="-128"/>
                        </a:rPr>
                        <a:t> terkait dengan mata kuliah yang diampu</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II.H.2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a:latin typeface="+mj-lt"/>
                          <a:ea typeface="Arial Unicode MS" panose="020B0604020202020204" pitchFamily="34" charset="-128"/>
                          <a:cs typeface="Arial Unicode MS" panose="020B0604020202020204" pitchFamily="34" charset="-128"/>
                        </a:rPr>
                        <a:t>File </a:t>
                      </a:r>
                      <a:r>
                        <a:rPr lang="en-US" sz="1400" b="1" dirty="0" err="1">
                          <a:latin typeface="+mj-lt"/>
                          <a:ea typeface="Arial Unicode MS" panose="020B0604020202020204" pitchFamily="34" charset="-128"/>
                          <a:cs typeface="Arial Unicode MS" panose="020B0604020202020204" pitchFamily="34" charset="-128"/>
                        </a:rPr>
                        <a:t>produk</a:t>
                      </a:r>
                      <a:r>
                        <a:rPr lang="en-US" sz="14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solidFill>
                            <a:srgbClr val="000000"/>
                          </a:solidFill>
                          <a:latin typeface="+mj-lt"/>
                          <a:ea typeface="Arial Unicode MS" panose="020B0604020202020204" pitchFamily="34" charset="-128"/>
                          <a:cs typeface="Arial Unicode MS" panose="020B0604020202020204" pitchFamily="34" charset="-128"/>
                        </a:rPr>
                        <a:t>1 produk /semester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997">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lnSpc>
                          <a:spcPct val="100000"/>
                        </a:lnSpc>
                        <a:spcBef>
                          <a:spcPts val="0"/>
                        </a:spcBef>
                        <a:spcAft>
                          <a:spcPts val="0"/>
                        </a:spcAft>
                      </a:pPr>
                      <a:r>
                        <a:rPr lang="id-ID" sz="1400" b="1" dirty="0">
                          <a:latin typeface="+mj-lt"/>
                          <a:ea typeface="Arial Unicode MS" panose="020B0604020202020204" pitchFamily="34" charset="-128"/>
                          <a:cs typeface="Arial Unicode MS" panose="020B0604020202020204" pitchFamily="34" charset="-128"/>
                        </a:rPr>
                        <a:t>Menyampaikan orasi ilmiah </a:t>
                      </a:r>
                      <a:r>
                        <a:rPr lang="en-US" sz="1400" b="1" dirty="0">
                          <a:latin typeface="+mj-lt"/>
                          <a:ea typeface="Arial Unicode MS" panose="020B0604020202020204" pitchFamily="34" charset="-128"/>
                          <a:cs typeface="Arial Unicode MS" panose="020B0604020202020204" pitchFamily="34" charset="-128"/>
                        </a:rPr>
                        <a:t>di </a:t>
                      </a:r>
                      <a:r>
                        <a:rPr lang="en-US" sz="1400" b="1" dirty="0" err="1">
                          <a:latin typeface="+mj-lt"/>
                          <a:ea typeface="Arial Unicode MS" panose="020B0604020202020204" pitchFamily="34" charset="-128"/>
                          <a:cs typeface="Arial Unicode MS" panose="020B0604020202020204" pitchFamily="34" charset="-128"/>
                        </a:rPr>
                        <a:t>tingkat</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perguruan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tinggi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a:latin typeface="+mj-lt"/>
                          <a:ea typeface="Arial Unicode MS" panose="020B0604020202020204" pitchFamily="34" charset="-128"/>
                          <a:cs typeface="Arial Unicode MS" panose="020B0604020202020204" pitchFamily="34" charset="-128"/>
                        </a:rPr>
                        <a:t>File </a:t>
                      </a:r>
                      <a:r>
                        <a:rPr lang="en-US" sz="1400" b="1" dirty="0" err="1">
                          <a:latin typeface="+mj-lt"/>
                          <a:ea typeface="Arial Unicode MS" panose="020B0604020202020204" pitchFamily="34" charset="-128"/>
                          <a:cs typeface="Arial Unicode MS" panose="020B0604020202020204" pitchFamily="34" charset="-128"/>
                        </a:rPr>
                        <a:t>produk</a:t>
                      </a:r>
                      <a:r>
                        <a:rPr lang="en-US" sz="14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 orasi</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2"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109</a:t>
            </a:fld>
            <a:endParaRPr lang="en-US"/>
          </a:p>
        </p:txBody>
      </p:sp>
    </p:spTree>
    <p:extLst>
      <p:ext uri="{BB962C8B-B14F-4D97-AF65-F5344CB8AC3E}">
        <p14:creationId xmlns="" xmlns:p14="http://schemas.microsoft.com/office/powerpoint/2010/main" val="574079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8688" y="5734050"/>
            <a:ext cx="812800" cy="521208"/>
          </a:xfrm>
          <a:prstGeom prst="rect">
            <a:avLst/>
          </a:prstGeom>
        </p:spPr>
        <p:txBody>
          <a:bodyPr/>
          <a:lstStyle/>
          <a:p>
            <a:fld id="{62108BC9-7E21-46EE-9DA1-A4B4CB722597}" type="slidenum">
              <a:rPr lang="en-US"/>
              <a:pPr/>
              <a:t>11</a:t>
            </a:fld>
            <a:endParaRPr lang="en-US" dirty="0"/>
          </a:p>
        </p:txBody>
      </p:sp>
      <p:sp>
        <p:nvSpPr>
          <p:cNvPr id="9" name="Rectangle 8"/>
          <p:cNvSpPr/>
          <p:nvPr/>
        </p:nvSpPr>
        <p:spPr>
          <a:xfrm>
            <a:off x="285709" y="1046964"/>
            <a:ext cx="11906291" cy="707886"/>
          </a:xfrm>
          <a:prstGeom prst="rect">
            <a:avLst/>
          </a:prstGeom>
          <a:noFill/>
        </p:spPr>
        <p:txBody>
          <a:bodyPr wrap="square">
            <a:spAutoFit/>
          </a:bodyPr>
          <a:lstStyle/>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2.2.1. Wewenang/Tanggung Jawab Dosen</a:t>
            </a:r>
          </a:p>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Mengajar</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Membimbing TA, Publikasi Ilmiah, dan Unsur yang Dinilai)</a:t>
            </a:r>
          </a:p>
        </p:txBody>
      </p:sp>
      <p:sp>
        <p:nvSpPr>
          <p:cNvPr id="5" name="Title 1"/>
          <p:cNvSpPr txBox="1">
            <a:spLocks/>
          </p:cNvSpPr>
          <p:nvPr/>
        </p:nvSpPr>
        <p:spPr bwMode="auto">
          <a:xfrm>
            <a:off x="-103358" y="1722988"/>
            <a:ext cx="12130035" cy="654050"/>
          </a:xfrm>
          <a:prstGeom prst="rect">
            <a:avLst/>
          </a:prstGeom>
          <a:noFill/>
          <a:ln w="9525">
            <a:noFill/>
            <a:miter lim="800000"/>
            <a:headEnd/>
            <a:tailEnd/>
          </a:ln>
        </p:spPr>
        <p:txBody>
          <a:bodyPr anchor="ctr"/>
          <a:lstStyle/>
          <a:p>
            <a:pPr algn="ctr" eaLnBrk="1" hangingPunct="1"/>
            <a:r>
              <a:rPr lang="en-US" altLang="en-US" sz="2100" b="1" dirty="0">
                <a:solidFill>
                  <a:srgbClr val="7030A0"/>
                </a:solidFill>
              </a:rPr>
              <a:t>LAMPIRAN V. </a:t>
            </a:r>
            <a:r>
              <a:rPr lang="id-ID" altLang="en-US" sz="2100" b="1" dirty="0">
                <a:solidFill>
                  <a:srgbClr val="7030A0"/>
                </a:solidFill>
              </a:rPr>
              <a:t>TUGAS, WEWENANG DAN TANGGUNG JAWAB</a:t>
            </a:r>
            <a:r>
              <a:rPr lang="en-US" altLang="en-US" sz="2100" b="1" dirty="0">
                <a:solidFill>
                  <a:srgbClr val="7030A0"/>
                </a:solidFill>
              </a:rPr>
              <a:t> </a:t>
            </a:r>
            <a:r>
              <a:rPr lang="en-US" altLang="en-US" sz="2100" b="1" u="sng" dirty="0">
                <a:solidFill>
                  <a:srgbClr val="7030A0"/>
                </a:solidFill>
              </a:rPr>
              <a:t>MENGAJAR</a:t>
            </a:r>
            <a:r>
              <a:rPr lang="en-US" altLang="en-US" sz="2100" b="1" dirty="0">
                <a:solidFill>
                  <a:srgbClr val="7030A0"/>
                </a:solidFill>
              </a:rPr>
              <a:t> </a:t>
            </a:r>
            <a:r>
              <a:rPr lang="en-US" altLang="en-US" sz="2100" b="1" dirty="0" smtClean="0">
                <a:solidFill>
                  <a:srgbClr val="7030A0"/>
                </a:solidFill>
              </a:rPr>
              <a:t>P</a:t>
            </a:r>
            <a:r>
              <a:rPr lang="id-ID" altLang="en-US" sz="2100" b="1" dirty="0" smtClean="0">
                <a:solidFill>
                  <a:srgbClr val="7030A0"/>
                </a:solidFill>
              </a:rPr>
              <a:t>ROGRAM </a:t>
            </a:r>
            <a:r>
              <a:rPr lang="en-US" altLang="en-US" sz="2100" b="1" dirty="0" smtClean="0">
                <a:solidFill>
                  <a:srgbClr val="7030A0"/>
                </a:solidFill>
              </a:rPr>
              <a:t>S</a:t>
            </a:r>
            <a:r>
              <a:rPr lang="id-ID" altLang="en-US" sz="2100" b="1" dirty="0" smtClean="0">
                <a:solidFill>
                  <a:srgbClr val="7030A0"/>
                </a:solidFill>
              </a:rPr>
              <a:t>TUDI</a:t>
            </a:r>
            <a:endParaRPr lang="en-US" altLang="en-US" sz="2100" b="1" dirty="0">
              <a:solidFill>
                <a:srgbClr val="7030A0"/>
              </a:solidFill>
            </a:endParaRPr>
          </a:p>
        </p:txBody>
      </p:sp>
      <p:sp>
        <p:nvSpPr>
          <p:cNvPr id="7" name="TextBox 1"/>
          <p:cNvSpPr txBox="1">
            <a:spLocks noChangeArrowheads="1"/>
          </p:cNvSpPr>
          <p:nvPr/>
        </p:nvSpPr>
        <p:spPr bwMode="auto">
          <a:xfrm>
            <a:off x="900392" y="2217885"/>
            <a:ext cx="10814088" cy="400110"/>
          </a:xfrm>
          <a:prstGeom prst="rect">
            <a:avLst/>
          </a:prstGeom>
          <a:noFill/>
          <a:ln w="9525">
            <a:noFill/>
            <a:miter lim="800000"/>
            <a:headEnd/>
            <a:tailEnd/>
          </a:ln>
        </p:spPr>
        <p:txBody>
          <a:bodyPr wrap="square">
            <a:spAutoFit/>
          </a:bodyPr>
          <a:lstStyle/>
          <a:p>
            <a:pPr eaLnBrk="1" hangingPunct="1"/>
            <a:r>
              <a:rPr lang="id-ID" altLang="en-US" sz="2000" b="1" u="sng" dirty="0" smtClean="0"/>
              <a:t>I. PENGAJARAN</a:t>
            </a:r>
            <a:r>
              <a:rPr lang="en-US" altLang="en-US" sz="2000" b="1" u="sng" dirty="0" smtClean="0"/>
              <a:t> </a:t>
            </a:r>
            <a:r>
              <a:rPr lang="id-ID" altLang="en-US" sz="2000" b="1" dirty="0" smtClean="0"/>
              <a:t>P</a:t>
            </a:r>
            <a:r>
              <a:rPr lang="en-US" altLang="en-US" sz="2000" b="1" dirty="0" err="1" smtClean="0"/>
              <a:t>ermenpan</a:t>
            </a:r>
            <a:r>
              <a:rPr lang="id-ID" altLang="en-US" sz="2000" b="1" dirty="0" smtClean="0"/>
              <a:t> dan RB No.</a:t>
            </a:r>
            <a:r>
              <a:rPr lang="en-US" altLang="en-US" sz="2000" b="1" dirty="0" smtClean="0"/>
              <a:t> 17 </a:t>
            </a:r>
            <a:r>
              <a:rPr lang="en-US" altLang="en-US" sz="2000" b="1" dirty="0"/>
              <a:t>-</a:t>
            </a:r>
            <a:r>
              <a:rPr lang="en-US" altLang="en-US" sz="2000" b="1" dirty="0" smtClean="0"/>
              <a:t>2013</a:t>
            </a:r>
            <a:endParaRPr lang="en-US" altLang="en-US" sz="2000" b="1" dirty="0"/>
          </a:p>
        </p:txBody>
      </p:sp>
      <p:sp>
        <p:nvSpPr>
          <p:cNvPr id="8" name="TextBox 5"/>
          <p:cNvSpPr txBox="1">
            <a:spLocks noChangeArrowheads="1"/>
          </p:cNvSpPr>
          <p:nvPr/>
        </p:nvSpPr>
        <p:spPr bwMode="auto">
          <a:xfrm>
            <a:off x="1623845" y="6179558"/>
            <a:ext cx="9791739" cy="369332"/>
          </a:xfrm>
          <a:prstGeom prst="rect">
            <a:avLst/>
          </a:prstGeom>
          <a:noFill/>
          <a:ln w="9525">
            <a:noFill/>
            <a:miter lim="800000"/>
            <a:headEnd/>
            <a:tailEnd/>
          </a:ln>
        </p:spPr>
        <p:txBody>
          <a:bodyPr wrap="square">
            <a:spAutoFit/>
          </a:bodyPr>
          <a:lstStyle/>
          <a:p>
            <a:pPr eaLnBrk="1" hangingPunct="1"/>
            <a:r>
              <a:rPr lang="id-ID" altLang="en-US" b="1" dirty="0" smtClean="0"/>
              <a:t>M</a:t>
            </a:r>
            <a:r>
              <a:rPr lang="en-US" altLang="en-US" b="1" dirty="0" smtClean="0"/>
              <a:t> </a:t>
            </a:r>
            <a:r>
              <a:rPr lang="id-ID" altLang="en-US" b="1" dirty="0" smtClean="0"/>
              <a:t>: melaksanakan 		B</a:t>
            </a:r>
            <a:r>
              <a:rPr lang="en-US" altLang="en-US" b="1" dirty="0" smtClean="0"/>
              <a:t> </a:t>
            </a:r>
            <a:r>
              <a:rPr lang="id-ID" altLang="en-US" b="1" dirty="0" smtClean="0"/>
              <a:t>: </a:t>
            </a:r>
            <a:r>
              <a:rPr lang="id-ID" altLang="en-US" b="1" dirty="0"/>
              <a:t>membantu </a:t>
            </a:r>
            <a:endParaRPr lang="en-US" altLang="en-US" b="1" dirty="0"/>
          </a:p>
        </p:txBody>
      </p:sp>
      <p:graphicFrame>
        <p:nvGraphicFramePr>
          <p:cNvPr id="10" name="Table 9"/>
          <p:cNvGraphicFramePr>
            <a:graphicFrameLocks noGrp="1"/>
          </p:cNvGraphicFramePr>
          <p:nvPr/>
        </p:nvGraphicFramePr>
        <p:xfrm>
          <a:off x="271255" y="2669006"/>
          <a:ext cx="11239580" cy="3291971"/>
        </p:xfrm>
        <a:graphic>
          <a:graphicData uri="http://schemas.openxmlformats.org/drawingml/2006/table">
            <a:tbl>
              <a:tblPr firstRow="1" bandRow="1">
                <a:tableStyleId>{5C22544A-7EE6-4342-B048-85BDC9FD1C3A}</a:tableStyleId>
              </a:tblPr>
              <a:tblGrid>
                <a:gridCol w="778981"/>
                <a:gridCol w="2213228"/>
                <a:gridCol w="1954924"/>
                <a:gridCol w="2953955"/>
                <a:gridCol w="1669244"/>
                <a:gridCol w="1669248"/>
              </a:tblGrid>
              <a:tr h="464671">
                <a:tc rowSpan="2">
                  <a:txBody>
                    <a:bodyPr/>
                    <a:lstStyle/>
                    <a:p>
                      <a:pPr algn="ctr"/>
                      <a:r>
                        <a:rPr lang="en-US" sz="2000" b="1" dirty="0" smtClean="0">
                          <a:solidFill>
                            <a:schemeClr val="bg1"/>
                          </a:solidFill>
                        </a:rPr>
                        <a:t>NO</a:t>
                      </a:r>
                      <a:endParaRPr lang="en-US" sz="2000" b="1" dirty="0">
                        <a:solidFill>
                          <a:schemeClr val="bg1"/>
                        </a:solidFill>
                      </a:endParaRPr>
                    </a:p>
                  </a:txBody>
                  <a:tcPr marL="121920" marR="121920" marT="45724" marB="45724" anchor="ctr">
                    <a:solidFill>
                      <a:srgbClr val="002060"/>
                    </a:solidFill>
                  </a:tcPr>
                </a:tc>
                <a:tc rowSpan="2">
                  <a:txBody>
                    <a:bodyPr/>
                    <a:lstStyle/>
                    <a:p>
                      <a:pPr algn="ctr"/>
                      <a:r>
                        <a:rPr lang="en-US" sz="2000" b="1" dirty="0" smtClean="0">
                          <a:solidFill>
                            <a:schemeClr val="bg1"/>
                          </a:solidFill>
                        </a:rPr>
                        <a:t>JABATAN AKADEMIK DOSEN</a:t>
                      </a:r>
                      <a:endParaRPr lang="en-US" sz="2000" b="1" dirty="0">
                        <a:solidFill>
                          <a:schemeClr val="bg1"/>
                        </a:solidFill>
                      </a:endParaRPr>
                    </a:p>
                  </a:txBody>
                  <a:tcPr marL="121920" marR="121920" marT="45724" marB="45724" anchor="ctr">
                    <a:solidFill>
                      <a:srgbClr val="002060"/>
                    </a:solidFill>
                  </a:tcPr>
                </a:tc>
                <a:tc rowSpan="2">
                  <a:txBody>
                    <a:bodyPr/>
                    <a:lstStyle/>
                    <a:p>
                      <a:pPr algn="ctr"/>
                      <a:r>
                        <a:rPr lang="en-US" sz="2000" b="1" dirty="0" smtClean="0">
                          <a:solidFill>
                            <a:schemeClr val="bg1"/>
                          </a:solidFill>
                        </a:rPr>
                        <a:t>KUALIFIKASI AKADEMIK</a:t>
                      </a:r>
                      <a:endParaRPr lang="en-US" sz="2000" b="1" dirty="0">
                        <a:solidFill>
                          <a:schemeClr val="bg1"/>
                        </a:solidFill>
                      </a:endParaRPr>
                    </a:p>
                  </a:txBody>
                  <a:tcPr marL="121920" marR="121920" marT="45724" marB="45724" anchor="ctr">
                    <a:solidFill>
                      <a:srgbClr val="002060"/>
                    </a:solidFill>
                  </a:tcPr>
                </a:tc>
                <a:tc gridSpan="3">
                  <a:txBody>
                    <a:bodyPr/>
                    <a:lstStyle/>
                    <a:p>
                      <a:pPr algn="ctr"/>
                      <a:r>
                        <a:rPr lang="en-US" sz="2000" b="1" dirty="0" smtClean="0">
                          <a:solidFill>
                            <a:schemeClr val="bg1"/>
                          </a:solidFill>
                        </a:rPr>
                        <a:t>PROGRAM STUDI</a:t>
                      </a:r>
                      <a:endParaRPr lang="en-US" sz="2000" b="1" dirty="0">
                        <a:solidFill>
                          <a:schemeClr val="bg1"/>
                        </a:solidFill>
                      </a:endParaRPr>
                    </a:p>
                  </a:txBody>
                  <a:tcPr marL="121920" marR="121920" marT="45724" marB="45724" anchor="ctr">
                    <a:solidFill>
                      <a:srgbClr val="002060"/>
                    </a:solidFill>
                  </a:tcPr>
                </a:tc>
                <a:tc hMerge="1">
                  <a:txBody>
                    <a:bodyPr/>
                    <a:lstStyle/>
                    <a:p>
                      <a:endParaRPr lang="en-US" dirty="0"/>
                    </a:p>
                  </a:txBody>
                  <a:tcPr/>
                </a:tc>
                <a:tc hMerge="1">
                  <a:txBody>
                    <a:bodyPr/>
                    <a:lstStyle/>
                    <a:p>
                      <a:endParaRPr lang="en-US" dirty="0"/>
                    </a:p>
                  </a:txBody>
                  <a:tcPr/>
                </a:tc>
              </a:tr>
              <a:tr h="44981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2000" b="1" dirty="0" smtClean="0">
                          <a:solidFill>
                            <a:schemeClr val="bg1"/>
                          </a:solidFill>
                        </a:rPr>
                        <a:t>Diploma/</a:t>
                      </a:r>
                      <a:r>
                        <a:rPr lang="en-US" sz="2000" b="1" dirty="0" err="1" smtClean="0">
                          <a:solidFill>
                            <a:schemeClr val="bg1"/>
                          </a:solidFill>
                        </a:rPr>
                        <a:t>Sarjana</a:t>
                      </a:r>
                      <a:endParaRPr lang="en-US" sz="2000" b="1" dirty="0">
                        <a:solidFill>
                          <a:schemeClr val="bg1"/>
                        </a:solidFill>
                      </a:endParaRPr>
                    </a:p>
                  </a:txBody>
                  <a:tcPr marL="121920" marR="121920" marT="45724" marB="45724" anchor="ctr">
                    <a:solidFill>
                      <a:srgbClr val="002060"/>
                    </a:solidFill>
                  </a:tcPr>
                </a:tc>
                <a:tc>
                  <a:txBody>
                    <a:bodyPr/>
                    <a:lstStyle/>
                    <a:p>
                      <a:pPr algn="ctr"/>
                      <a:r>
                        <a:rPr lang="en-US" sz="2000" b="1" dirty="0" smtClean="0">
                          <a:solidFill>
                            <a:schemeClr val="bg1"/>
                          </a:solidFill>
                        </a:rPr>
                        <a:t>Magister</a:t>
                      </a:r>
                      <a:endParaRPr lang="en-US" sz="2000" b="1" dirty="0">
                        <a:solidFill>
                          <a:schemeClr val="bg1"/>
                        </a:solidFill>
                      </a:endParaRPr>
                    </a:p>
                  </a:txBody>
                  <a:tcPr marL="121920" marR="121920" marT="45724" marB="45724" anchor="ctr">
                    <a:solidFill>
                      <a:srgbClr val="002060"/>
                    </a:solidFill>
                  </a:tcPr>
                </a:tc>
                <a:tc>
                  <a:txBody>
                    <a:bodyPr/>
                    <a:lstStyle/>
                    <a:p>
                      <a:pPr algn="ctr"/>
                      <a:r>
                        <a:rPr lang="en-US" sz="2000" b="1" dirty="0" err="1" smtClean="0">
                          <a:solidFill>
                            <a:schemeClr val="bg1"/>
                          </a:solidFill>
                        </a:rPr>
                        <a:t>Doktor</a:t>
                      </a:r>
                      <a:endParaRPr lang="en-US" sz="2000" b="1" dirty="0">
                        <a:solidFill>
                          <a:schemeClr val="bg1"/>
                        </a:solidFill>
                      </a:endParaRPr>
                    </a:p>
                  </a:txBody>
                  <a:tcPr marL="121920" marR="121920" marT="45724" marB="45724" anchor="ctr">
                    <a:solidFill>
                      <a:srgbClr val="002060"/>
                    </a:solidFill>
                  </a:tcPr>
                </a:tc>
              </a:tr>
              <a:tr h="365793">
                <a:tc rowSpan="2">
                  <a:txBody>
                    <a:bodyPr/>
                    <a:lstStyle/>
                    <a:p>
                      <a:r>
                        <a:rPr lang="en-US" sz="2000" b="1" dirty="0" smtClean="0"/>
                        <a:t>1</a:t>
                      </a:r>
                      <a:endParaRPr lang="en-US" sz="2000" b="1" dirty="0"/>
                    </a:p>
                  </a:txBody>
                  <a:tcPr marL="121920" marR="121920" marT="45724" marB="45724"/>
                </a:tc>
                <a:tc rowSpan="2">
                  <a:txBody>
                    <a:bodyPr/>
                    <a:lstStyle/>
                    <a:p>
                      <a:r>
                        <a:rPr lang="en-US" sz="2000" b="1" dirty="0" err="1" smtClean="0"/>
                        <a:t>Asisten</a:t>
                      </a:r>
                      <a:r>
                        <a:rPr lang="en-US" sz="2000" b="1" baseline="0" dirty="0" smtClean="0"/>
                        <a:t> </a:t>
                      </a:r>
                      <a:r>
                        <a:rPr lang="en-US" sz="2000" b="1" baseline="0" dirty="0" err="1" smtClean="0"/>
                        <a:t>Ahli</a:t>
                      </a:r>
                      <a:endParaRPr lang="en-US" sz="2000" b="1" dirty="0"/>
                    </a:p>
                  </a:txBody>
                  <a:tcPr marL="121920" marR="121920" marT="45724" marB="45724"/>
                </a:tc>
                <a:tc>
                  <a:txBody>
                    <a:bodyPr/>
                    <a:lstStyle/>
                    <a:p>
                      <a:pPr algn="ctr"/>
                      <a:r>
                        <a:rPr lang="en-US" sz="2000" b="1" dirty="0" smtClean="0"/>
                        <a:t>Magister</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a:t>
                      </a:r>
                      <a:endParaRPr lang="en-US" sz="2000" b="1" dirty="0"/>
                    </a:p>
                  </a:txBody>
                  <a:tcPr marL="121920" marR="121920" marT="45724" marB="45724"/>
                </a:tc>
                <a:tc>
                  <a:txBody>
                    <a:bodyPr/>
                    <a:lstStyle/>
                    <a:p>
                      <a:pPr algn="ctr"/>
                      <a:r>
                        <a:rPr lang="en-US" sz="2000" b="1" dirty="0" smtClean="0"/>
                        <a:t>-</a:t>
                      </a:r>
                      <a:endParaRPr lang="en-US" sz="2000" b="1" dirty="0"/>
                    </a:p>
                  </a:txBody>
                  <a:tcPr marL="121920" marR="121920" marT="45724" marB="45724"/>
                </a:tc>
              </a:tr>
              <a:tr h="365793">
                <a:tc vMerge="1">
                  <a:txBody>
                    <a:bodyPr/>
                    <a:lstStyle/>
                    <a:p>
                      <a:endParaRPr lang="en-US" dirty="0"/>
                    </a:p>
                  </a:txBody>
                  <a:tcPr/>
                </a:tc>
                <a:tc vMerge="1">
                  <a:txBody>
                    <a:bodyPr/>
                    <a:lstStyle/>
                    <a:p>
                      <a:endParaRPr lang="en-US" dirty="0"/>
                    </a:p>
                  </a:txBody>
                  <a:tcPr/>
                </a:tc>
                <a:tc>
                  <a:txBody>
                    <a:bodyPr/>
                    <a:lstStyle/>
                    <a:p>
                      <a:pPr algn="ctr"/>
                      <a:r>
                        <a:rPr lang="en-US" sz="2000" b="1" dirty="0" err="1" smtClean="0"/>
                        <a:t>Doktor</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B</a:t>
                      </a:r>
                      <a:endParaRPr lang="en-US" sz="2000" b="1" dirty="0"/>
                    </a:p>
                  </a:txBody>
                  <a:tcPr marL="121920" marR="121920" marT="45724" marB="45724"/>
                </a:tc>
                <a:tc>
                  <a:txBody>
                    <a:bodyPr/>
                    <a:lstStyle/>
                    <a:p>
                      <a:pPr algn="ctr"/>
                      <a:r>
                        <a:rPr lang="en-US" sz="2000" b="1" dirty="0" smtClean="0"/>
                        <a:t>B</a:t>
                      </a:r>
                      <a:endParaRPr lang="en-US" sz="2000" b="1" dirty="0"/>
                    </a:p>
                  </a:txBody>
                  <a:tcPr marL="121920" marR="121920" marT="45724" marB="45724"/>
                </a:tc>
              </a:tr>
              <a:tr h="365793">
                <a:tc rowSpan="2">
                  <a:txBody>
                    <a:bodyPr/>
                    <a:lstStyle/>
                    <a:p>
                      <a:r>
                        <a:rPr lang="en-US" sz="2000" b="1" dirty="0" smtClean="0"/>
                        <a:t>2</a:t>
                      </a:r>
                      <a:endParaRPr lang="en-US" sz="2000" b="1" dirty="0"/>
                    </a:p>
                  </a:txBody>
                  <a:tcPr marL="121920" marR="121920" marT="45724" marB="45724"/>
                </a:tc>
                <a:tc rowSpan="2">
                  <a:txBody>
                    <a:bodyPr/>
                    <a:lstStyle/>
                    <a:p>
                      <a:r>
                        <a:rPr lang="en-US" sz="2000" b="1" dirty="0" err="1" smtClean="0"/>
                        <a:t>Lektor</a:t>
                      </a:r>
                      <a:endParaRPr lang="en-US" sz="2000" b="1" dirty="0"/>
                    </a:p>
                  </a:txBody>
                  <a:tcPr marL="121920" marR="121920" marT="45724" marB="45724"/>
                </a:tc>
                <a:tc>
                  <a:txBody>
                    <a:bodyPr/>
                    <a:lstStyle/>
                    <a:p>
                      <a:pPr algn="ctr"/>
                      <a:r>
                        <a:rPr lang="en-US" sz="2000" b="1" dirty="0" smtClean="0"/>
                        <a:t>Magister</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a:t>
                      </a:r>
                      <a:endParaRPr lang="en-US" sz="2000" b="1" dirty="0"/>
                    </a:p>
                  </a:txBody>
                  <a:tcPr marL="121920" marR="121920" marT="45724" marB="45724"/>
                </a:tc>
                <a:tc>
                  <a:txBody>
                    <a:bodyPr/>
                    <a:lstStyle/>
                    <a:p>
                      <a:pPr algn="ctr"/>
                      <a:r>
                        <a:rPr lang="en-US" sz="2000" b="1" dirty="0" smtClean="0"/>
                        <a:t>-</a:t>
                      </a:r>
                      <a:endParaRPr lang="en-US" sz="2000" b="1" dirty="0"/>
                    </a:p>
                  </a:txBody>
                  <a:tcPr marL="121920" marR="121920" marT="45724" marB="45724"/>
                </a:tc>
              </a:tr>
              <a:tr h="365793">
                <a:tc vMerge="1">
                  <a:txBody>
                    <a:bodyPr/>
                    <a:lstStyle/>
                    <a:p>
                      <a:endParaRPr lang="en-US" dirty="0"/>
                    </a:p>
                  </a:txBody>
                  <a:tcPr/>
                </a:tc>
                <a:tc vMerge="1">
                  <a:txBody>
                    <a:bodyPr/>
                    <a:lstStyle/>
                    <a:p>
                      <a:endParaRPr lang="en-US" dirty="0"/>
                    </a:p>
                  </a:txBody>
                  <a:tcPr/>
                </a:tc>
                <a:tc>
                  <a:txBody>
                    <a:bodyPr/>
                    <a:lstStyle/>
                    <a:p>
                      <a:pPr algn="ctr"/>
                      <a:r>
                        <a:rPr lang="en-US" sz="2000" b="1" dirty="0" err="1" smtClean="0"/>
                        <a:t>Doktor</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B</a:t>
                      </a:r>
                      <a:endParaRPr lang="en-US" sz="2000" b="1" dirty="0"/>
                    </a:p>
                  </a:txBody>
                  <a:tcPr marL="121920" marR="121920" marT="45724" marB="45724"/>
                </a:tc>
              </a:tr>
              <a:tr h="365793">
                <a:tc>
                  <a:txBody>
                    <a:bodyPr/>
                    <a:lstStyle/>
                    <a:p>
                      <a:r>
                        <a:rPr lang="en-US" sz="2000" b="1" dirty="0" smtClean="0"/>
                        <a:t>3</a:t>
                      </a:r>
                      <a:endParaRPr lang="en-US" sz="2000" b="1" dirty="0"/>
                    </a:p>
                  </a:txBody>
                  <a:tcPr marL="121920" marR="121920" marT="45724" marB="45724"/>
                </a:tc>
                <a:tc>
                  <a:txBody>
                    <a:bodyPr/>
                    <a:lstStyle/>
                    <a:p>
                      <a:r>
                        <a:rPr lang="en-US" sz="2000" b="1" dirty="0" err="1" smtClean="0"/>
                        <a:t>Lektor</a:t>
                      </a:r>
                      <a:r>
                        <a:rPr lang="en-US" sz="2000" b="1" dirty="0" smtClean="0"/>
                        <a:t> </a:t>
                      </a:r>
                      <a:r>
                        <a:rPr lang="en-US" sz="2000" b="1" dirty="0" err="1" smtClean="0"/>
                        <a:t>Kepala</a:t>
                      </a:r>
                      <a:endParaRPr lang="en-US" sz="2000" b="1" dirty="0"/>
                    </a:p>
                  </a:txBody>
                  <a:tcPr marL="121920" marR="121920" marT="45724" marB="45724"/>
                </a:tc>
                <a:tc>
                  <a:txBody>
                    <a:bodyPr/>
                    <a:lstStyle/>
                    <a:p>
                      <a:pPr algn="ctr"/>
                      <a:r>
                        <a:rPr lang="en-US" sz="2000" b="1" dirty="0" err="1" smtClean="0"/>
                        <a:t>Doktor</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r>
              <a:tr h="365793">
                <a:tc>
                  <a:txBody>
                    <a:bodyPr/>
                    <a:lstStyle/>
                    <a:p>
                      <a:r>
                        <a:rPr lang="en-US" sz="2000" b="1" dirty="0" smtClean="0"/>
                        <a:t>4</a:t>
                      </a:r>
                      <a:endParaRPr lang="en-US" sz="2000" b="1" dirty="0"/>
                    </a:p>
                  </a:txBody>
                  <a:tcPr marL="121920" marR="121920" marT="45724" marB="45724"/>
                </a:tc>
                <a:tc>
                  <a:txBody>
                    <a:bodyPr/>
                    <a:lstStyle/>
                    <a:p>
                      <a:r>
                        <a:rPr lang="en-US" sz="2000" b="1" dirty="0" err="1" smtClean="0"/>
                        <a:t>Profesor</a:t>
                      </a:r>
                      <a:endParaRPr lang="en-US" sz="2000" b="1" dirty="0"/>
                    </a:p>
                  </a:txBody>
                  <a:tcPr marL="121920" marR="121920" marT="45724" marB="45724"/>
                </a:tc>
                <a:tc>
                  <a:txBody>
                    <a:bodyPr/>
                    <a:lstStyle/>
                    <a:p>
                      <a:pPr algn="ctr"/>
                      <a:r>
                        <a:rPr lang="en-US" sz="2000" b="1" dirty="0" err="1" smtClean="0"/>
                        <a:t>Doktor</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c>
                  <a:txBody>
                    <a:bodyPr/>
                    <a:lstStyle/>
                    <a:p>
                      <a:pPr algn="ctr"/>
                      <a:r>
                        <a:rPr lang="en-US" sz="2000" b="1" dirty="0" smtClean="0"/>
                        <a:t>M</a:t>
                      </a:r>
                      <a:endParaRPr lang="en-US" sz="2000" b="1" dirty="0"/>
                    </a:p>
                  </a:txBody>
                  <a:tcPr marL="121920" marR="121920" marT="45724" marB="45724"/>
                </a:tc>
              </a:tr>
            </a:tbl>
          </a:graphicData>
        </a:graphic>
      </p:graphicFrame>
      <p:sp>
        <p:nvSpPr>
          <p:cNvPr id="11" name="Rectangle 10"/>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9" y="326449"/>
          <a:ext cx="8640963" cy="6278880"/>
        </p:xfrm>
        <a:graphic>
          <a:graphicData uri="http://schemas.openxmlformats.org/drawingml/2006/table">
            <a:tbl>
              <a:tblPr/>
              <a:tblGrid>
                <a:gridCol w="554924"/>
                <a:gridCol w="396375"/>
                <a:gridCol w="3225167"/>
                <a:gridCol w="792088"/>
                <a:gridCol w="2016224"/>
                <a:gridCol w="936104"/>
                <a:gridCol w="720081"/>
              </a:tblGrid>
              <a:tr h="633774">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1258">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(1)</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(2)</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(3)</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(4)</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(5)</a:t>
                      </a:r>
                      <a:endParaRPr lang="en-US" sz="14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16">
                <a:tc rowSpan="9">
                  <a:txBody>
                    <a:bodyPr/>
                    <a:lstStyle/>
                    <a:p>
                      <a:pPr marL="0" marR="0" algn="just">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9">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J</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Menduduki jabatan pimpinan perguruan tinggi (setiap semester): </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9">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 jabatan/</a:t>
                      </a:r>
                      <a:endParaRPr lang="en-US" sz="14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semester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258">
                <a:tc vMerge="1">
                  <a:txBody>
                    <a:bodyPr/>
                    <a:lstStyle/>
                    <a:p>
                      <a:endParaRPr lang="en-US"/>
                    </a:p>
                  </a:txBody>
                  <a:tcPr/>
                </a:tc>
                <a:tc vMerge="1">
                  <a:txBody>
                    <a:bodyPr/>
                    <a:lstStyle/>
                    <a:p>
                      <a:pPr marL="0" marR="0" algn="just">
                        <a:lnSpc>
                          <a:spcPct val="115000"/>
                        </a:lnSpc>
                        <a:spcBef>
                          <a:spcPts val="200"/>
                        </a:spcBef>
                        <a:spcAft>
                          <a:spcPts val="200"/>
                        </a:spcAft>
                        <a:tabLst>
                          <a:tab pos="228600" algn="l"/>
                        </a:tabLst>
                      </a:pPr>
                      <a:endParaRPr lang="id-ID" sz="1000" dirty="0">
                        <a:latin typeface="Book Antiqu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SzPts val="1000"/>
                        <a:buFont typeface="+mj-lt"/>
                        <a:buNone/>
                      </a:pPr>
                      <a:r>
                        <a:rPr lang="en-US" sz="1400" b="1" dirty="0" smtClean="0">
                          <a:latin typeface="+mj-lt"/>
                          <a:ea typeface="Arial Unicode MS" panose="020B0604020202020204" pitchFamily="34" charset="-128"/>
                          <a:cs typeface="Arial Unicode MS" panose="020B0604020202020204" pitchFamily="34" charset="-128"/>
                        </a:rPr>
                        <a:t>1.</a:t>
                      </a:r>
                      <a:r>
                        <a:rPr lang="en-US" sz="1400" b="1" baseline="0" dirty="0" smtClean="0">
                          <a:latin typeface="+mj-lt"/>
                          <a:ea typeface="Arial Unicode MS" panose="020B0604020202020204" pitchFamily="34" charset="-128"/>
                          <a:cs typeface="Arial Unicode MS" panose="020B0604020202020204" pitchFamily="34" charset="-128"/>
                        </a:rPr>
                        <a:t> </a:t>
                      </a:r>
                      <a:r>
                        <a:rPr lang="id-ID" sz="1400" b="1" dirty="0" smtClean="0">
                          <a:latin typeface="+mj-lt"/>
                          <a:ea typeface="Arial Unicode MS" panose="020B0604020202020204" pitchFamily="34" charset="-128"/>
                          <a:cs typeface="Arial Unicode MS" panose="020B0604020202020204" pitchFamily="34" charset="-128"/>
                        </a:rPr>
                        <a:t>Rektor</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II.J.1</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2516">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nSpc>
                          <a:spcPct val="100000"/>
                        </a:lnSpc>
                        <a:spcBef>
                          <a:spcPts val="0"/>
                        </a:spcBef>
                        <a:spcAft>
                          <a:spcPts val="0"/>
                        </a:spcAft>
                        <a:buSzPts val="1000"/>
                        <a:buFont typeface="+mj-lt"/>
                        <a:buNone/>
                      </a:pPr>
                      <a:r>
                        <a:rPr lang="en-US" sz="1400" b="1" dirty="0" smtClean="0">
                          <a:latin typeface="+mj-lt"/>
                          <a:ea typeface="Arial Unicode MS" panose="020B0604020202020204" pitchFamily="34" charset="-128"/>
                          <a:cs typeface="Arial Unicode MS" panose="020B0604020202020204" pitchFamily="34" charset="-128"/>
                        </a:rPr>
                        <a:t>2. </a:t>
                      </a:r>
                      <a:r>
                        <a:rPr lang="id-ID" sz="1400" b="1" dirty="0" smtClean="0">
                          <a:latin typeface="+mj-lt"/>
                          <a:ea typeface="Arial Unicode MS" panose="020B0604020202020204" pitchFamily="34" charset="-128"/>
                          <a:cs typeface="Arial Unicode MS" panose="020B0604020202020204" pitchFamily="34" charset="-128"/>
                        </a:rPr>
                        <a:t>Wakil </a:t>
                      </a:r>
                      <a:r>
                        <a:rPr lang="id-ID" sz="1400" b="1" dirty="0">
                          <a:latin typeface="+mj-lt"/>
                          <a:ea typeface="Arial Unicode MS" panose="020B0604020202020204" pitchFamily="34" charset="-128"/>
                          <a:cs typeface="Arial Unicode MS" panose="020B0604020202020204" pitchFamily="34" charset="-128"/>
                        </a:rPr>
                        <a:t>rektor/dekan/direktur program pasca sarjana/ketua lembaga</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II.J.2</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45032">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nSpc>
                          <a:spcPct val="100000"/>
                        </a:lnSpc>
                        <a:spcBef>
                          <a:spcPts val="0"/>
                        </a:spcBef>
                        <a:spcAft>
                          <a:spcPts val="0"/>
                        </a:spcAft>
                        <a:buSzPts val="1000"/>
                        <a:buFont typeface="+mj-lt"/>
                        <a:buNone/>
                        <a:tabLst/>
                      </a:pPr>
                      <a:r>
                        <a:rPr lang="en-US" sz="1400" b="1" dirty="0" smtClean="0">
                          <a:latin typeface="+mj-lt"/>
                          <a:ea typeface="Arial Unicode MS" panose="020B0604020202020204" pitchFamily="34" charset="-128"/>
                          <a:cs typeface="Arial Unicode MS" panose="020B0604020202020204" pitchFamily="34" charset="-128"/>
                        </a:rPr>
                        <a:t>3. </a:t>
                      </a:r>
                      <a:r>
                        <a:rPr lang="id-ID" sz="1400" b="1" dirty="0" smtClean="0">
                          <a:latin typeface="+mj-lt"/>
                          <a:ea typeface="Arial Unicode MS" panose="020B0604020202020204" pitchFamily="34" charset="-128"/>
                          <a:cs typeface="Arial Unicode MS" panose="020B0604020202020204" pitchFamily="34" charset="-128"/>
                        </a:rPr>
                        <a:t>Ketua </a:t>
                      </a:r>
                      <a:r>
                        <a:rPr lang="id-ID" sz="1400" b="1" dirty="0">
                          <a:latin typeface="+mj-lt"/>
                          <a:ea typeface="Arial Unicode MS" panose="020B0604020202020204" pitchFamily="34" charset="-128"/>
                          <a:cs typeface="Arial Unicode MS" panose="020B0604020202020204" pitchFamily="34" charset="-128"/>
                        </a:rPr>
                        <a:t>sekolah tinggi/pembantu dekan/asisten direktur program pasca sarjana/direktur politeknik/koordinator kopertis</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II.J.3</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2516">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71450" marR="0" lvl="0" indent="-171450">
                        <a:lnSpc>
                          <a:spcPct val="100000"/>
                        </a:lnSpc>
                        <a:spcBef>
                          <a:spcPts val="0"/>
                        </a:spcBef>
                        <a:spcAft>
                          <a:spcPts val="0"/>
                        </a:spcAft>
                        <a:buSzPts val="1000"/>
                        <a:buFont typeface="+mj-lt"/>
                        <a:buNone/>
                        <a:tabLst/>
                      </a:pPr>
                      <a:r>
                        <a:rPr lang="en-US" sz="1400" b="1" dirty="0" smtClean="0">
                          <a:latin typeface="+mj-lt"/>
                          <a:ea typeface="Arial Unicode MS" panose="020B0604020202020204" pitchFamily="34" charset="-128"/>
                          <a:cs typeface="Arial Unicode MS" panose="020B0604020202020204" pitchFamily="34" charset="-128"/>
                        </a:rPr>
                        <a:t>4. </a:t>
                      </a:r>
                      <a:r>
                        <a:rPr lang="id-ID" sz="1400" b="1" dirty="0" smtClean="0">
                          <a:latin typeface="+mj-lt"/>
                          <a:ea typeface="Arial Unicode MS" panose="020B0604020202020204" pitchFamily="34" charset="-128"/>
                          <a:cs typeface="Arial Unicode MS" panose="020B0604020202020204" pitchFamily="34" charset="-128"/>
                        </a:rPr>
                        <a:t>Pembantu </a:t>
                      </a:r>
                      <a:r>
                        <a:rPr lang="id-ID" sz="1400" b="1" dirty="0">
                          <a:latin typeface="+mj-lt"/>
                          <a:ea typeface="Arial Unicode MS" panose="020B0604020202020204" pitchFamily="34" charset="-128"/>
                          <a:cs typeface="Arial Unicode MS" panose="020B0604020202020204" pitchFamily="34" charset="-128"/>
                        </a:rPr>
                        <a:t>ketua sekolah tinggi/pembantu direktur politeknik</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II.J.4</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258">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342900" marR="0" lvl="0" indent="-342900">
                        <a:lnSpc>
                          <a:spcPct val="100000"/>
                        </a:lnSpc>
                        <a:spcBef>
                          <a:spcPts val="0"/>
                        </a:spcBef>
                        <a:spcAft>
                          <a:spcPts val="0"/>
                        </a:spcAft>
                        <a:buSzPts val="1000"/>
                        <a:buFont typeface="+mj-lt"/>
                        <a:buNone/>
                        <a:tabLst>
                          <a:tab pos="160655" algn="l"/>
                        </a:tabLst>
                      </a:pPr>
                      <a:r>
                        <a:rPr lang="en-US" sz="1400" b="1" dirty="0" smtClean="0">
                          <a:latin typeface="+mj-lt"/>
                          <a:ea typeface="Arial Unicode MS" panose="020B0604020202020204" pitchFamily="34" charset="-128"/>
                          <a:cs typeface="Arial Unicode MS" panose="020B0604020202020204" pitchFamily="34" charset="-128"/>
                        </a:rPr>
                        <a:t>5. </a:t>
                      </a:r>
                      <a:r>
                        <a:rPr lang="id-ID" sz="1400" b="1" dirty="0" smtClean="0">
                          <a:latin typeface="+mj-lt"/>
                          <a:ea typeface="Arial Unicode MS" panose="020B0604020202020204" pitchFamily="34" charset="-128"/>
                          <a:cs typeface="Arial Unicode MS" panose="020B0604020202020204" pitchFamily="34" charset="-128"/>
                        </a:rPr>
                        <a:t>Direktur </a:t>
                      </a:r>
                      <a:r>
                        <a:rPr lang="id-ID" sz="1400" b="1" dirty="0">
                          <a:latin typeface="+mj-lt"/>
                          <a:ea typeface="Arial Unicode MS" panose="020B0604020202020204" pitchFamily="34" charset="-128"/>
                          <a:cs typeface="Arial Unicode MS" panose="020B0604020202020204" pitchFamily="34" charset="-128"/>
                        </a:rPr>
                        <a:t>akademi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II.J.5</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774">
                <a:tc vMerge="1">
                  <a:txBody>
                    <a:bodyPr/>
                    <a:lstStyle/>
                    <a:p>
                      <a:endParaRPr lang="en-US"/>
                    </a:p>
                  </a:txBody>
                  <a:tcPr/>
                </a:tc>
                <a:tc vMerge="1">
                  <a:txBody>
                    <a:bodyPr/>
                    <a:lstStyle/>
                    <a:p>
                      <a:endParaRPr lang="en-US"/>
                    </a:p>
                  </a:txBody>
                  <a:tcPr/>
                </a:tc>
                <a:tc>
                  <a:txBody>
                    <a:bodyPr/>
                    <a:lstStyle/>
                    <a:p>
                      <a:pPr marL="171450" marR="0" lvl="0" indent="-171450">
                        <a:lnSpc>
                          <a:spcPct val="100000"/>
                        </a:lnSpc>
                        <a:spcBef>
                          <a:spcPts val="0"/>
                        </a:spcBef>
                        <a:spcAft>
                          <a:spcPts val="0"/>
                        </a:spcAft>
                        <a:buSzPts val="1000"/>
                        <a:buFont typeface="+mj-lt"/>
                        <a:buNone/>
                        <a:tabLst/>
                      </a:pPr>
                      <a:r>
                        <a:rPr lang="en-US" sz="1400" b="1" dirty="0" smtClean="0">
                          <a:latin typeface="+mj-lt"/>
                          <a:ea typeface="Arial Unicode MS" panose="020B0604020202020204" pitchFamily="34" charset="-128"/>
                          <a:cs typeface="Arial Unicode MS" panose="020B0604020202020204" pitchFamily="34" charset="-128"/>
                        </a:rPr>
                        <a:t>6. </a:t>
                      </a:r>
                      <a:r>
                        <a:rPr lang="id-ID" sz="1400" b="1" dirty="0" smtClean="0">
                          <a:latin typeface="+mj-lt"/>
                          <a:ea typeface="Arial Unicode MS" panose="020B0604020202020204" pitchFamily="34" charset="-128"/>
                          <a:cs typeface="Arial Unicode MS" panose="020B0604020202020204" pitchFamily="34" charset="-128"/>
                        </a:rPr>
                        <a:t>Pembantu </a:t>
                      </a:r>
                      <a:r>
                        <a:rPr lang="id-ID" sz="1400" b="1" dirty="0">
                          <a:latin typeface="+mj-lt"/>
                          <a:ea typeface="Arial Unicode MS" panose="020B0604020202020204" pitchFamily="34" charset="-128"/>
                          <a:cs typeface="Arial Unicode MS" panose="020B0604020202020204" pitchFamily="34" charset="-128"/>
                        </a:rPr>
                        <a:t>direktur politeknik, ketua jurusan/ bagian pada universitas/ institut/sekolah tinggi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II.J.6</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056290">
                <a:tc vMerge="1">
                  <a:txBody>
                    <a:bodyPr/>
                    <a:lstStyle/>
                    <a:p>
                      <a:endParaRPr lang="en-US"/>
                    </a:p>
                  </a:txBody>
                  <a:tcPr/>
                </a:tc>
                <a:tc vMerge="1">
                  <a:txBody>
                    <a:bodyPr/>
                    <a:lstStyle/>
                    <a:p>
                      <a:endParaRPr lang="en-US"/>
                    </a:p>
                  </a:txBody>
                  <a:tcPr/>
                </a:tc>
                <a:tc>
                  <a:txBody>
                    <a:bodyPr/>
                    <a:lstStyle/>
                    <a:p>
                      <a:pPr marL="171450" marR="0" lvl="0" indent="-171450">
                        <a:lnSpc>
                          <a:spcPct val="100000"/>
                        </a:lnSpc>
                        <a:spcBef>
                          <a:spcPts val="0"/>
                        </a:spcBef>
                        <a:spcAft>
                          <a:spcPts val="0"/>
                        </a:spcAft>
                        <a:buSzPts val="1000"/>
                        <a:buFont typeface="+mj-lt"/>
                        <a:buNone/>
                        <a:tabLst/>
                      </a:pPr>
                      <a:r>
                        <a:rPr lang="en-US" sz="1400" b="1" dirty="0" smtClean="0">
                          <a:latin typeface="+mj-lt"/>
                          <a:ea typeface="Arial Unicode MS" panose="020B0604020202020204" pitchFamily="34" charset="-128"/>
                          <a:cs typeface="Arial Unicode MS" panose="020B0604020202020204" pitchFamily="34" charset="-128"/>
                        </a:rPr>
                        <a:t>7. </a:t>
                      </a:r>
                      <a:r>
                        <a:rPr lang="id-ID" sz="1400" b="1" dirty="0" smtClean="0">
                          <a:latin typeface="+mj-lt"/>
                          <a:ea typeface="Arial Unicode MS" panose="020B0604020202020204" pitchFamily="34" charset="-128"/>
                          <a:cs typeface="Arial Unicode MS" panose="020B0604020202020204" pitchFamily="34" charset="-128"/>
                        </a:rPr>
                        <a:t>Pembantu </a:t>
                      </a:r>
                      <a:r>
                        <a:rPr lang="id-ID" sz="1400" b="1" dirty="0">
                          <a:latin typeface="+mj-lt"/>
                          <a:ea typeface="Arial Unicode MS" panose="020B0604020202020204" pitchFamily="34" charset="-128"/>
                          <a:cs typeface="Arial Unicode MS" panose="020B0604020202020204" pitchFamily="34" charset="-128"/>
                        </a:rPr>
                        <a:t>direktur akademi/k</a:t>
                      </a:r>
                      <a:r>
                        <a:rPr lang="en-US" sz="1400" b="1" dirty="0" err="1">
                          <a:latin typeface="+mj-lt"/>
                          <a:ea typeface="Arial Unicode MS" panose="020B0604020202020204" pitchFamily="34" charset="-128"/>
                          <a:cs typeface="Arial Unicode MS" panose="020B0604020202020204" pitchFamily="34" charset="-128"/>
                        </a:rPr>
                        <a:t>etua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jurusan</a:t>
                      </a:r>
                      <a:r>
                        <a:rPr lang="id-ID" sz="1400" b="1" dirty="0">
                          <a:latin typeface="+mj-lt"/>
                          <a:ea typeface="Arial Unicode MS" panose="020B0604020202020204" pitchFamily="34" charset="-128"/>
                          <a:cs typeface="Arial Unicode MS" panose="020B0604020202020204" pitchFamily="34" charset="-128"/>
                        </a:rPr>
                        <a:t>/ketua prodi</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pada</a:t>
                      </a:r>
                      <a:r>
                        <a:rPr lang="en-US" sz="1400" b="1" dirty="0">
                          <a:latin typeface="+mj-lt"/>
                          <a:ea typeface="Arial Unicode MS" panose="020B0604020202020204" pitchFamily="34" charset="-128"/>
                          <a:cs typeface="Arial Unicode MS" panose="020B0604020202020204" pitchFamily="34" charset="-128"/>
                        </a:rPr>
                        <a:t> </a:t>
                      </a:r>
                      <a:r>
                        <a:rPr lang="id-ID" sz="1400" b="1" dirty="0">
                          <a:latin typeface="+mj-lt"/>
                          <a:ea typeface="Arial Unicode MS" panose="020B0604020202020204" pitchFamily="34" charset="-128"/>
                          <a:cs typeface="Arial Unicode MS" panose="020B0604020202020204" pitchFamily="34" charset="-128"/>
                        </a:rPr>
                        <a:t>universitas/</a:t>
                      </a:r>
                      <a:r>
                        <a:rPr lang="en-US" sz="1400" b="1" dirty="0" err="1">
                          <a:latin typeface="+mj-lt"/>
                          <a:ea typeface="Arial Unicode MS" panose="020B0604020202020204" pitchFamily="34" charset="-128"/>
                          <a:cs typeface="Arial Unicode MS" panose="020B0604020202020204" pitchFamily="34" charset="-128"/>
                        </a:rPr>
                        <a:t>politeknik</a:t>
                      </a:r>
                      <a:r>
                        <a:rPr lang="en-US" sz="1400" b="1" dirty="0">
                          <a:latin typeface="+mj-lt"/>
                          <a:ea typeface="Arial Unicode MS" panose="020B0604020202020204" pitchFamily="34" charset="-128"/>
                          <a:cs typeface="Arial Unicode MS" panose="020B0604020202020204" pitchFamily="34" charset="-128"/>
                        </a:rPr>
                        <a:t>/</a:t>
                      </a:r>
                      <a:r>
                        <a:rPr lang="en-US" sz="1400" b="1" dirty="0" err="1">
                          <a:latin typeface="+mj-lt"/>
                          <a:ea typeface="Arial Unicode MS" panose="020B0604020202020204" pitchFamily="34" charset="-128"/>
                          <a:cs typeface="Arial Unicode MS" panose="020B0604020202020204" pitchFamily="34" charset="-128"/>
                        </a:rPr>
                        <a:t>akademi</a:t>
                      </a:r>
                      <a:r>
                        <a:rPr lang="id-ID"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sekretaris</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jurusan</a:t>
                      </a:r>
                      <a:r>
                        <a:rPr lang="en-US" sz="1400" b="1" dirty="0">
                          <a:latin typeface="+mj-lt"/>
                          <a:ea typeface="Arial Unicode MS" panose="020B0604020202020204" pitchFamily="34" charset="-128"/>
                          <a:cs typeface="Arial Unicode MS" panose="020B0604020202020204" pitchFamily="34" charset="-128"/>
                        </a:rPr>
                        <a:t>/</a:t>
                      </a:r>
                      <a:r>
                        <a:rPr lang="en-US" sz="1400" b="1" dirty="0" err="1">
                          <a:latin typeface="+mj-lt"/>
                          <a:ea typeface="Arial Unicode MS" panose="020B0604020202020204" pitchFamily="34" charset="-128"/>
                          <a:cs typeface="Arial Unicode MS" panose="020B0604020202020204" pitchFamily="34" charset="-128"/>
                        </a:rPr>
                        <a:t>bagian</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pada</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universitas</a:t>
                      </a:r>
                      <a:r>
                        <a:rPr lang="en-US" sz="1400" b="1" dirty="0">
                          <a:latin typeface="+mj-lt"/>
                          <a:ea typeface="Arial Unicode MS" panose="020B0604020202020204" pitchFamily="34" charset="-128"/>
                          <a:cs typeface="Arial Unicode MS" panose="020B0604020202020204" pitchFamily="34" charset="-128"/>
                        </a:rPr>
                        <a:t>/</a:t>
                      </a:r>
                      <a:r>
                        <a:rPr lang="en-US" sz="1400" b="1" dirty="0" err="1">
                          <a:latin typeface="+mj-lt"/>
                          <a:ea typeface="Arial Unicode MS" panose="020B0604020202020204" pitchFamily="34" charset="-128"/>
                          <a:cs typeface="Arial Unicode MS" panose="020B0604020202020204" pitchFamily="34" charset="-128"/>
                        </a:rPr>
                        <a:t>institut</a:t>
                      </a:r>
                      <a:r>
                        <a:rPr lang="en-US" sz="1400" b="1" dirty="0">
                          <a:latin typeface="+mj-lt"/>
                          <a:ea typeface="Arial Unicode MS" panose="020B0604020202020204" pitchFamily="34" charset="-128"/>
                          <a:cs typeface="Arial Unicode MS" panose="020B0604020202020204" pitchFamily="34" charset="-128"/>
                        </a:rPr>
                        <a:t>/</a:t>
                      </a:r>
                      <a:r>
                        <a:rPr lang="en-US" sz="1400" b="1" dirty="0" err="1">
                          <a:latin typeface="+mj-lt"/>
                          <a:ea typeface="Arial Unicode MS" panose="020B0604020202020204" pitchFamily="34" charset="-128"/>
                          <a:cs typeface="Arial Unicode MS" panose="020B0604020202020204" pitchFamily="34" charset="-128"/>
                        </a:rPr>
                        <a:t>sekolah</a:t>
                      </a:r>
                      <a:r>
                        <a:rPr lang="en-US" sz="1400" b="1" dirty="0">
                          <a:latin typeface="+mj-lt"/>
                          <a:ea typeface="Arial Unicode MS" panose="020B0604020202020204" pitchFamily="34" charset="-128"/>
                          <a:cs typeface="Arial Unicode MS" panose="020B0604020202020204" pitchFamily="34" charset="-128"/>
                        </a:rPr>
                        <a:t> </a:t>
                      </a:r>
                      <a:r>
                        <a:rPr lang="en-US" sz="1400" b="1" dirty="0" err="1">
                          <a:latin typeface="+mj-lt"/>
                          <a:ea typeface="Arial Unicode MS" panose="020B0604020202020204" pitchFamily="34" charset="-128"/>
                          <a:cs typeface="Arial Unicode MS" panose="020B0604020202020204" pitchFamily="34" charset="-128"/>
                        </a:rPr>
                        <a:t>tinggi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II.J.7</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56290">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71450" marR="0" lvl="0" indent="-171450">
                        <a:lnSpc>
                          <a:spcPct val="100000"/>
                        </a:lnSpc>
                        <a:spcBef>
                          <a:spcPts val="0"/>
                        </a:spcBef>
                        <a:spcAft>
                          <a:spcPts val="0"/>
                        </a:spcAft>
                        <a:buSzPts val="1000"/>
                        <a:buFont typeface="+mj-lt"/>
                        <a:buNone/>
                        <a:tabLst/>
                      </a:pPr>
                      <a:r>
                        <a:rPr lang="en-US" sz="1400" b="1" dirty="0" smtClean="0">
                          <a:latin typeface="+mj-lt"/>
                          <a:ea typeface="Arial Unicode MS" panose="020B0604020202020204" pitchFamily="34" charset="-128"/>
                          <a:cs typeface="Arial Unicode MS" panose="020B0604020202020204" pitchFamily="34" charset="-128"/>
                        </a:rPr>
                        <a:t>8. </a:t>
                      </a:r>
                      <a:r>
                        <a:rPr lang="id-ID" sz="1400" b="1" dirty="0" smtClean="0">
                          <a:latin typeface="+mj-lt"/>
                          <a:ea typeface="Arial Unicode MS" panose="020B0604020202020204" pitchFamily="34" charset="-128"/>
                          <a:cs typeface="Arial Unicode MS" panose="020B0604020202020204" pitchFamily="34" charset="-128"/>
                        </a:rPr>
                        <a:t>Sekretaris </a:t>
                      </a:r>
                      <a:r>
                        <a:rPr lang="id-ID" sz="1400" b="1" dirty="0">
                          <a:latin typeface="+mj-lt"/>
                          <a:ea typeface="Arial Unicode MS" panose="020B0604020202020204" pitchFamily="34" charset="-128"/>
                          <a:cs typeface="Arial Unicode MS" panose="020B0604020202020204" pitchFamily="34" charset="-128"/>
                        </a:rPr>
                        <a:t>jurusan pada politeknik/akademi dan kepala laboratorium (bengkel) universitas/institut/sekolah tinggi/politeknik/akademi</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II.J.8</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b="1" dirty="0" err="1">
                          <a:latin typeface="+mj-lt"/>
                          <a:ea typeface="Arial Unicode MS" panose="020B0604020202020204" pitchFamily="34" charset="-128"/>
                          <a:cs typeface="Arial Unicode MS" panose="020B0604020202020204" pitchFamily="34" charset="-128"/>
                        </a:rPr>
                        <a:t>Pindai</a:t>
                      </a:r>
                      <a:r>
                        <a:rPr lang="en-US" sz="1400" b="1" dirty="0">
                          <a:latin typeface="+mj-lt"/>
                          <a:ea typeface="Arial Unicode MS" panose="020B0604020202020204" pitchFamily="34" charset="-128"/>
                          <a:cs typeface="Arial Unicode MS" panose="020B0604020202020204" pitchFamily="34" charset="-128"/>
                        </a:rPr>
                        <a:t> SK </a:t>
                      </a:r>
                      <a:r>
                        <a:rPr lang="en-US" sz="1400" b="1" dirty="0" err="1">
                          <a:latin typeface="+mj-lt"/>
                          <a:ea typeface="Arial Unicode MS" panose="020B0604020202020204" pitchFamily="34" charset="-128"/>
                          <a:cs typeface="Arial Unicode MS" panose="020B0604020202020204" pitchFamily="34" charset="-128"/>
                        </a:rPr>
                        <a:t>Jabatan</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TextBox 3"/>
          <p:cNvSpPr txBox="1"/>
          <p:nvPr/>
        </p:nvSpPr>
        <p:spPr>
          <a:xfrm>
            <a:off x="172082"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110</a:t>
            </a:fld>
            <a:endParaRPr lang="en-US"/>
          </a:p>
        </p:txBody>
      </p:sp>
    </p:spTree>
    <p:extLst>
      <p:ext uri="{BB962C8B-B14F-4D97-AF65-F5344CB8AC3E}">
        <p14:creationId xmlns="" xmlns:p14="http://schemas.microsoft.com/office/powerpoint/2010/main" val="40635280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99" y="326442"/>
          <a:ext cx="9390556" cy="5486400"/>
        </p:xfrm>
        <a:graphic>
          <a:graphicData uri="http://schemas.openxmlformats.org/drawingml/2006/table">
            <a:tbl>
              <a:tblPr/>
              <a:tblGrid>
                <a:gridCol w="603063"/>
                <a:gridCol w="430759"/>
                <a:gridCol w="3504947"/>
                <a:gridCol w="860800"/>
                <a:gridCol w="2191129"/>
                <a:gridCol w="1017311"/>
                <a:gridCol w="782547"/>
              </a:tblGrid>
              <a:tr h="619912">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No</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Kode</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6637">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(1)</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(2)</a:t>
                      </a:r>
                      <a:endParaRPr lang="en-US"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(3)</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(4)</a:t>
                      </a:r>
                      <a:endParaRPr lang="en-US"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(5)</a:t>
                      </a:r>
                      <a:endParaRPr lang="en-US"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(6)</a:t>
                      </a:r>
                      <a:endParaRPr lang="en-US"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549">
                <a:tc rowSpan="6">
                  <a:txBody>
                    <a:bodyPr/>
                    <a:lstStyle/>
                    <a:p>
                      <a:pPr marL="0" marR="0" algn="just">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marR="0" algn="just">
                        <a:lnSpc>
                          <a:spcPct val="100000"/>
                        </a:lnSpc>
                        <a:spcBef>
                          <a:spcPts val="0"/>
                        </a:spcBef>
                        <a:spcAft>
                          <a:spcPts val="0"/>
                        </a:spcAft>
                        <a:tabLst>
                          <a:tab pos="160020" algn="l"/>
                          <a:tab pos="228600" algn="l"/>
                        </a:tabLst>
                      </a:pPr>
                      <a:r>
                        <a:rPr lang="id-ID" sz="1800" b="1" dirty="0">
                          <a:latin typeface="+mj-lt"/>
                          <a:ea typeface="Arial Unicode MS" panose="020B0604020202020204" pitchFamily="34" charset="-128"/>
                          <a:cs typeface="Arial Unicode MS" panose="020B0604020202020204" pitchFamily="34" charset="-128"/>
                        </a:rPr>
                        <a:t>K</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Membimbing dosen yang mempunyai jabatan akademik lebih rendah setiap semester (bagi dosen lektor kepala ke atas):</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1648">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1.  </a:t>
                      </a:r>
                      <a:r>
                        <a:rPr lang="id-ID" sz="1800" b="1" dirty="0" smtClean="0">
                          <a:latin typeface="+mj-lt"/>
                          <a:ea typeface="Arial Unicode MS" panose="020B0604020202020204" pitchFamily="34" charset="-128"/>
                          <a:cs typeface="Arial Unicode MS" panose="020B0604020202020204" pitchFamily="34" charset="-128"/>
                        </a:rPr>
                        <a:t>Pembimbing </a:t>
                      </a:r>
                      <a:r>
                        <a:rPr lang="id-ID" sz="1800" b="1" dirty="0">
                          <a:latin typeface="+mj-lt"/>
                          <a:ea typeface="Arial Unicode MS" panose="020B0604020202020204" pitchFamily="34" charset="-128"/>
                          <a:cs typeface="Arial Unicode MS" panose="020B0604020202020204" pitchFamily="34" charset="-128"/>
                        </a:rPr>
                        <a:t>pencangkokan</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II.K.1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SK </a:t>
                      </a:r>
                      <a:r>
                        <a:rPr lang="en-US" sz="1800" b="1" dirty="0" err="1">
                          <a:latin typeface="+mj-lt"/>
                          <a:ea typeface="Arial Unicode MS" panose="020B0604020202020204" pitchFamily="34" charset="-128"/>
                          <a:cs typeface="Arial Unicode MS" panose="020B0604020202020204" pitchFamily="34" charset="-128"/>
                        </a:rPr>
                        <a:t>Penugasan</a:t>
                      </a:r>
                      <a:r>
                        <a:rPr lang="id-ID" sz="1800" b="1" dirty="0">
                          <a:latin typeface="+mj-lt"/>
                          <a:ea typeface="Arial Unicode MS" panose="020B0604020202020204" pitchFamily="34" charset="-128"/>
                          <a:cs typeface="Arial Unicode MS" panose="020B0604020202020204" pitchFamily="34" charset="-128"/>
                        </a:rPr>
                        <a:t>, dan bukti kinerja</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 orang </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2</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1648">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2.  </a:t>
                      </a:r>
                      <a:r>
                        <a:rPr lang="id-ID" sz="1800" b="1" dirty="0" smtClean="0">
                          <a:latin typeface="+mj-lt"/>
                          <a:ea typeface="Arial Unicode MS" panose="020B0604020202020204" pitchFamily="34" charset="-128"/>
                          <a:cs typeface="Arial Unicode MS" panose="020B0604020202020204" pitchFamily="34" charset="-128"/>
                        </a:rPr>
                        <a:t>Reguler</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II.K.2</a:t>
                      </a:r>
                      <a:endParaRPr lang="en-US" sz="18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800" b="1">
                          <a:latin typeface="+mj-lt"/>
                          <a:ea typeface="Arial Unicode MS" panose="020B0604020202020204" pitchFamily="34" charset="-128"/>
                          <a:cs typeface="Arial Unicode MS" panose="020B0604020202020204" pitchFamily="34" charset="-128"/>
                        </a:rPr>
                        <a:t>Pindai SK Penugasan</a:t>
                      </a:r>
                      <a:r>
                        <a:rPr lang="id-ID" sz="1800" b="1">
                          <a:latin typeface="+mj-lt"/>
                          <a:ea typeface="Arial Unicode MS" panose="020B0604020202020204" pitchFamily="34" charset="-128"/>
                          <a:cs typeface="Arial Unicode MS" panose="020B0604020202020204" pitchFamily="34" charset="-128"/>
                        </a:rPr>
                        <a:t>, dan bukti kinerja</a:t>
                      </a:r>
                      <a:endParaRPr lang="en-US" sz="18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1 orang</a:t>
                      </a:r>
                      <a:endParaRPr lang="en-US" sz="18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26549">
                <a:tc vMerge="1">
                  <a:txBody>
                    <a:bodyPr/>
                    <a:lstStyle/>
                    <a:p>
                      <a:endParaRPr lang="en-US"/>
                    </a:p>
                  </a:txBody>
                  <a:tcPr/>
                </a:tc>
                <a:tc rowSpan="3">
                  <a:txBody>
                    <a:bodyPr/>
                    <a:lstStyle/>
                    <a:p>
                      <a:pPr marL="0" marR="0" algn="just">
                        <a:lnSpc>
                          <a:spcPct val="100000"/>
                        </a:lnSpc>
                        <a:spcBef>
                          <a:spcPts val="0"/>
                        </a:spcBef>
                        <a:spcAft>
                          <a:spcPts val="0"/>
                        </a:spcAft>
                        <a:tabLst>
                          <a:tab pos="160020" algn="l"/>
                          <a:tab pos="228600" algn="l"/>
                        </a:tabLst>
                      </a:pPr>
                      <a:r>
                        <a:rPr lang="id-ID" sz="1800" b="1" dirty="0">
                          <a:latin typeface="+mj-lt"/>
                          <a:ea typeface="Arial Unicode MS" panose="020B0604020202020204" pitchFamily="34" charset="-128"/>
                          <a:cs typeface="Arial Unicode MS" panose="020B0604020202020204" pitchFamily="34" charset="-128"/>
                        </a:rPr>
                        <a:t>L</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Melaksanakan kegiatan detasering dan pencangkokan di luar institusi tempat bekerja setiap semester (bagi dosen lektor kepala ke atas):</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1648">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just">
                        <a:lnSpc>
                          <a:spcPct val="100000"/>
                        </a:lnSpc>
                        <a:spcBef>
                          <a:spcPts val="0"/>
                        </a:spcBef>
                        <a:spcAft>
                          <a:spcPts val="0"/>
                        </a:spcAft>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1.  </a:t>
                      </a:r>
                      <a:r>
                        <a:rPr lang="id-ID" sz="1800" b="1" dirty="0" smtClean="0">
                          <a:latin typeface="+mj-lt"/>
                          <a:ea typeface="Arial Unicode MS" panose="020B0604020202020204" pitchFamily="34" charset="-128"/>
                          <a:cs typeface="Arial Unicode MS" panose="020B0604020202020204" pitchFamily="34" charset="-128"/>
                        </a:rPr>
                        <a:t>Detasering</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II.L.1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800" b="1">
                          <a:latin typeface="+mj-lt"/>
                          <a:ea typeface="Arial Unicode MS" panose="020B0604020202020204" pitchFamily="34" charset="-128"/>
                          <a:cs typeface="Arial Unicode MS" panose="020B0604020202020204" pitchFamily="34" charset="-128"/>
                        </a:rPr>
                        <a:t>Pindai SK Penugasan</a:t>
                      </a:r>
                      <a:r>
                        <a:rPr lang="id-ID" sz="1800" b="1">
                          <a:latin typeface="+mj-lt"/>
                          <a:ea typeface="Arial Unicode MS" panose="020B0604020202020204" pitchFamily="34" charset="-128"/>
                          <a:cs typeface="Arial Unicode MS" panose="020B0604020202020204" pitchFamily="34" charset="-128"/>
                        </a:rPr>
                        <a:t>, dan bukti kinerja</a:t>
                      </a:r>
                      <a:endParaRPr lang="en-US" sz="18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1 orang</a:t>
                      </a:r>
                      <a:endParaRPr lang="en-US" sz="18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1648">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2.  </a:t>
                      </a:r>
                      <a:r>
                        <a:rPr lang="id-ID" sz="1800" b="1" dirty="0" smtClean="0">
                          <a:latin typeface="+mj-lt"/>
                          <a:ea typeface="Arial Unicode MS" panose="020B0604020202020204" pitchFamily="34" charset="-128"/>
                          <a:cs typeface="Arial Unicode MS" panose="020B0604020202020204" pitchFamily="34" charset="-128"/>
                        </a:rPr>
                        <a:t>Pencangkokan</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II.L.2</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SK </a:t>
                      </a:r>
                      <a:r>
                        <a:rPr lang="en-US" sz="1800" b="1" dirty="0" err="1">
                          <a:latin typeface="+mj-lt"/>
                          <a:ea typeface="Arial Unicode MS" panose="020B0604020202020204" pitchFamily="34" charset="-128"/>
                          <a:cs typeface="Arial Unicode MS" panose="020B0604020202020204" pitchFamily="34" charset="-128"/>
                        </a:rPr>
                        <a:t>Penugasan</a:t>
                      </a:r>
                      <a:r>
                        <a:rPr lang="id-ID" sz="1800" b="1" dirty="0">
                          <a:latin typeface="+mj-lt"/>
                          <a:ea typeface="Arial Unicode MS" panose="020B0604020202020204" pitchFamily="34" charset="-128"/>
                          <a:cs typeface="Arial Unicode MS" panose="020B0604020202020204" pitchFamily="34" charset="-128"/>
                        </a:rPr>
                        <a:t>, dan bukti kinerja</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 orang</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4</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111</a:t>
            </a:fld>
            <a:endParaRPr lang="en-US"/>
          </a:p>
        </p:txBody>
      </p:sp>
      <p:sp>
        <p:nvSpPr>
          <p:cNvPr id="5" name="TextBox 4"/>
          <p:cNvSpPr txBox="1"/>
          <p:nvPr/>
        </p:nvSpPr>
        <p:spPr>
          <a:xfrm>
            <a:off x="172081" y="1230139"/>
            <a:ext cx="2192747" cy="1938992"/>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27635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413747028"/>
              </p:ext>
            </p:extLst>
          </p:nvPr>
        </p:nvGraphicFramePr>
        <p:xfrm>
          <a:off x="2594152" y="322866"/>
          <a:ext cx="9245750" cy="5147767"/>
        </p:xfrm>
        <a:graphic>
          <a:graphicData uri="http://schemas.openxmlformats.org/drawingml/2006/table">
            <a:tbl>
              <a:tblPr/>
              <a:tblGrid>
                <a:gridCol w="593764"/>
                <a:gridCol w="424116"/>
                <a:gridCol w="3450899"/>
                <a:gridCol w="847527"/>
                <a:gridCol w="2157341"/>
                <a:gridCol w="1001623"/>
                <a:gridCol w="770480"/>
              </a:tblGrid>
              <a:tr h="1187944">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No</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Kode</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9" marR="27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5983">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(1)</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(2)</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(3)</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(4)</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(5)</a:t>
                      </a:r>
                      <a:endParaRPr lang="en-US" sz="1800" b="1">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(6)</a:t>
                      </a:r>
                      <a:endParaRPr lang="en-US"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959">
                <a:tc rowSpan="8">
                  <a:txBody>
                    <a:bodyPr/>
                    <a:lstStyle/>
                    <a:p>
                      <a:pPr marL="0" marR="0" algn="just">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27419" marR="27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8">
                  <a:txBody>
                    <a:bodyPr/>
                    <a:lstStyle/>
                    <a:p>
                      <a:pPr marL="0" marR="0" algn="just">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Melaksanakan pengembangan diri untuk meningkatkan kompetensi: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5983">
                <a:tc vMerge="1">
                  <a:txBody>
                    <a:bodyPr/>
                    <a:lstStyle/>
                    <a:p>
                      <a:endParaRPr lang="en-US"/>
                    </a:p>
                  </a:txBody>
                  <a:tcPr/>
                </a:tc>
                <a:tc vMerge="1">
                  <a:txBody>
                    <a:bodyPr/>
                    <a:lstStyle/>
                    <a:p>
                      <a:pPr marL="0" marR="0" algn="just">
                        <a:lnSpc>
                          <a:spcPct val="115000"/>
                        </a:lnSpc>
                        <a:spcBef>
                          <a:spcPts val="200"/>
                        </a:spcBef>
                        <a:spcAft>
                          <a:spcPts val="200"/>
                        </a:spcAft>
                        <a:tabLst>
                          <a:tab pos="228600" algn="l"/>
                        </a:tabLst>
                      </a:pPr>
                      <a:endParaRPr lang="id-ID" sz="1000" dirty="0">
                        <a:latin typeface="Book Antiqu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1.</a:t>
                      </a:r>
                      <a:r>
                        <a:rPr lang="en-US" sz="1800" b="1" baseline="0" dirty="0" smtClean="0">
                          <a:latin typeface="+mj-lt"/>
                          <a:ea typeface="Arial Unicode MS" panose="020B0604020202020204" pitchFamily="34" charset="-128"/>
                          <a:cs typeface="Arial Unicode MS" panose="020B0604020202020204" pitchFamily="34" charset="-128"/>
                        </a:rPr>
                        <a:t>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lebih dari 960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95983">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2.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641- 960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II.M.2</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9</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5983">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3.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t>
                      </a:r>
                      <a:r>
                        <a:rPr lang="en-US" sz="1800" b="1" dirty="0">
                          <a:latin typeface="+mj-lt"/>
                          <a:ea typeface="Arial Unicode MS" panose="020B0604020202020204" pitchFamily="34" charset="-128"/>
                          <a:cs typeface="Arial Unicode MS" panose="020B0604020202020204" pitchFamily="34" charset="-128"/>
                        </a:rPr>
                        <a:t>a</a:t>
                      </a:r>
                      <a:r>
                        <a:rPr lang="id-ID" sz="1800" b="1" dirty="0">
                          <a:latin typeface="+mj-lt"/>
                          <a:ea typeface="Arial Unicode MS" panose="020B0604020202020204" pitchFamily="34" charset="-128"/>
                          <a:cs typeface="Arial Unicode MS" panose="020B0604020202020204" pitchFamily="34" charset="-128"/>
                        </a:rPr>
                        <a:t> 481- 640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II.M.3</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6</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95983">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4.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161- 480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II.M.4</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3</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5983">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5.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81- 160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2</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95983">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6.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30 - 80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II.M.6</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5983">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7.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10 - 30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II.M.7</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0,5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1" y="1230139"/>
            <a:ext cx="2192747" cy="1938992"/>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112</a:t>
            </a:fld>
            <a:endParaRPr lang="en-US"/>
          </a:p>
        </p:txBody>
      </p:sp>
    </p:spTree>
    <p:extLst>
      <p:ext uri="{BB962C8B-B14F-4D97-AF65-F5344CB8AC3E}">
        <p14:creationId xmlns="" xmlns:p14="http://schemas.microsoft.com/office/powerpoint/2010/main" val="4130350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858015978"/>
              </p:ext>
            </p:extLst>
          </p:nvPr>
        </p:nvGraphicFramePr>
        <p:xfrm>
          <a:off x="275208" y="1481964"/>
          <a:ext cx="10035442" cy="4791251"/>
        </p:xfrm>
        <a:graphic>
          <a:graphicData uri="http://schemas.openxmlformats.org/drawingml/2006/table">
            <a:tbl>
              <a:tblPr/>
              <a:tblGrid>
                <a:gridCol w="7978915"/>
                <a:gridCol w="2056527"/>
              </a:tblGrid>
              <a:tr h="1240298">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1430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14300" marR="0" lvl="0" indent="0" algn="just" defTabSz="914400" rtl="0" eaLnBrk="1" fontAlgn="base" latinLnBrk="0" hangingPunct="1">
                        <a:lnSpc>
                          <a:spcPct val="100000"/>
                        </a:lnSpc>
                        <a:spcBef>
                          <a:spcPts val="0"/>
                        </a:spcBef>
                        <a:spcAft>
                          <a:spcPts val="0"/>
                        </a:spcAft>
                        <a:buClrTx/>
                        <a:buSzTx/>
                        <a:buFontTx/>
                        <a:buNone/>
                        <a:tabLst>
                          <a:tab pos="228600"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Menghasilkan karya ilmiah</a:t>
                      </a: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sesuai</a:t>
                      </a: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dengan</a:t>
                      </a: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bidang</a:t>
                      </a: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ilmunya</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38502">
                <a:tc>
                  <a:txBody>
                    <a:bodyPr/>
                    <a:lstStyle>
                      <a:lvl1pPr marL="130175" indent="-130175">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342900" marR="0" lvl="0" indent="-22860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Hasil penelitian atau hasil pemikiran yang dipublikasikan dalam bentuk buku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95832">
                <a:tc>
                  <a:txBody>
                    <a:bodyPr/>
                    <a:lstStyle>
                      <a:lvl1pPr marL="342900" indent="-342900">
                        <a:spcBef>
                          <a:spcPts val="400"/>
                        </a:spcBef>
                        <a:buClr>
                          <a:schemeClr val="accent1"/>
                        </a:buClr>
                        <a:buSzPct val="68000"/>
                        <a:buFont typeface="Wingdings 3" panose="05040102010807070707" pitchFamily="18" charset="2"/>
                        <a:tabLst>
                          <a:tab pos="228600" algn="l"/>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9pPr>
                    </a:lstStyle>
                    <a:p>
                      <a:pPr marL="1371600" marR="0" lvl="3"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228600" algn="l"/>
                          <a:tab pos="338138"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Buku referensi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228600" algn="l"/>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9pPr>
                    </a:lstStyle>
                    <a:p>
                      <a:pPr marL="1371600" marR="0" lvl="3"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228600" algn="l"/>
                          <a:tab pos="338138"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Monograf</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807753">
                <a:tc>
                  <a:txBody>
                    <a:bodyPr/>
                    <a:lstStyle>
                      <a:lvl1pPr marL="142875" indent="-142875">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342900" marR="0" lvl="0" indent="-228600" algn="l"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Hasil penelitian atau hasil pemikiran dalam buku yang dipublikasikan dan berisi berbagai tulisan dari berbagai penulis (book chapter):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338138" algn="l"/>
                          <a:tab pos="539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 pos="539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 pos="539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 pos="539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9pPr>
                    </a:lstStyle>
                    <a:p>
                      <a:pPr marL="137160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338138" algn="l"/>
                          <a:tab pos="539750"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185738" algn="l"/>
                          <a:tab pos="338138" algn="l"/>
                          <a:tab pos="539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85738" algn="l"/>
                          <a:tab pos="338138" algn="l"/>
                          <a:tab pos="539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85738" algn="l"/>
                          <a:tab pos="338138" algn="l"/>
                          <a:tab pos="539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85738" algn="l"/>
                          <a:tab pos="338138" algn="l"/>
                          <a:tab pos="539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9pPr>
                    </a:lstStyle>
                    <a:p>
                      <a:pPr marL="137160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185738" algn="l"/>
                          <a:tab pos="338138" algn="l"/>
                          <a:tab pos="539750"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113</a:t>
            </a:fld>
            <a:endParaRPr lang="en-US"/>
          </a:p>
        </p:txBody>
      </p:sp>
      <p:sp>
        <p:nvSpPr>
          <p:cNvPr id="5" name="Action Button: Forward or Next 4">
            <a:hlinkClick r:id="rId2" action="ppaction://program" highlightClick="1"/>
          </p:cNvPr>
          <p:cNvSpPr/>
          <p:nvPr/>
        </p:nvSpPr>
        <p:spPr>
          <a:xfrm>
            <a:off x="10657489" y="3901966"/>
            <a:ext cx="644784" cy="7094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92765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4066292241"/>
              </p:ext>
            </p:extLst>
          </p:nvPr>
        </p:nvGraphicFramePr>
        <p:xfrm>
          <a:off x="261867" y="1428592"/>
          <a:ext cx="9780770" cy="4808230"/>
        </p:xfrm>
        <a:graphic>
          <a:graphicData uri="http://schemas.openxmlformats.org/drawingml/2006/table">
            <a:tbl>
              <a:tblPr/>
              <a:tblGrid>
                <a:gridCol w="8164815"/>
                <a:gridCol w="1615955"/>
              </a:tblGrid>
              <a:tr h="50479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7051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51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7145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158750"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58750" marR="0" lvl="0" indent="12700" algn="just"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Hasil penelitian atau hasil pemikiran yang dipublikasikan: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internasional bereputasi (terindek pada database internasional bereputasi dan berfaktor dampak)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40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internasional terindek pada database internasional bereputasi</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 </a:t>
                      </a:r>
                      <a:r>
                        <a:rPr kumimoji="0" lang="en-US" altLang="en-US" sz="20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Jurnal</a:t>
                      </a: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terindeks pada database internasional di luar kategori 2)</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20</a:t>
                      </a: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terakreditasi</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68580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5.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tidak terakreditasi tetapi terindek pada</a:t>
                      </a: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DOAJ</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338138"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685800" marR="0" lvl="0" indent="-22860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7. </a:t>
                      </a:r>
                      <a:r>
                        <a:rPr kumimoji="0" lang="id-ID"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Jurnal ilmiah yang ditulis dalam Bahasa Resmi PBB namun tidak memenuhi</a:t>
                      </a: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syarat</a:t>
                      </a: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jurnal</a:t>
                      </a: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2000" b="1"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internasional</a:t>
                      </a: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114</a:t>
            </a:fld>
            <a:endParaRPr lang="en-US"/>
          </a:p>
        </p:txBody>
      </p:sp>
      <p:sp>
        <p:nvSpPr>
          <p:cNvPr id="7" name="Action Button: Forward or Next 6">
            <a:hlinkClick r:id="rId2" action="ppaction://program" highlightClick="1"/>
          </p:cNvPr>
          <p:cNvSpPr/>
          <p:nvPr/>
        </p:nvSpPr>
        <p:spPr>
          <a:xfrm>
            <a:off x="10421007" y="3326524"/>
            <a:ext cx="644784" cy="7094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rId3" action="ppaction://program" highlightClick="1"/>
          </p:cNvPr>
          <p:cNvSpPr/>
          <p:nvPr/>
        </p:nvSpPr>
        <p:spPr>
          <a:xfrm>
            <a:off x="10421007" y="4445860"/>
            <a:ext cx="644784" cy="709448"/>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rId4" action="ppaction://program" highlightClick="1"/>
          </p:cNvPr>
          <p:cNvSpPr/>
          <p:nvPr/>
        </p:nvSpPr>
        <p:spPr>
          <a:xfrm>
            <a:off x="10421007" y="5407572"/>
            <a:ext cx="644784" cy="709448"/>
          </a:xfrm>
          <a:prstGeom prst="actionButtonForwardNex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33625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743506143"/>
              </p:ext>
            </p:extLst>
          </p:nvPr>
        </p:nvGraphicFramePr>
        <p:xfrm>
          <a:off x="267304" y="1476759"/>
          <a:ext cx="10295595" cy="4754880"/>
        </p:xfrm>
        <a:graphic>
          <a:graphicData uri="http://schemas.openxmlformats.org/drawingml/2006/table">
            <a:tbl>
              <a:tblPr/>
              <a:tblGrid>
                <a:gridCol w="8579663"/>
                <a:gridCol w="1715932"/>
              </a:tblGrid>
              <a:tr h="598085">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Jenis Kegiatan</a:t>
                      </a:r>
                      <a:endParaRPr lang="id-ID" sz="2400" dirty="0">
                        <a:solidFill>
                          <a:schemeClr val="bg1"/>
                        </a:solidFill>
                        <a:latin typeface="+mj-lt"/>
                        <a:ea typeface="Arial Unicode MS" panose="020B0604020202020204" pitchFamily="34" charset="-128"/>
                        <a:cs typeface="Arial Unicode MS" panose="020B0604020202020204" pitchFamily="34" charset="-128"/>
                      </a:endParaRP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Angka  Kredit Maks.</a:t>
                      </a:r>
                      <a:endParaRPr lang="id-ID" sz="2400" dirty="0">
                        <a:solidFill>
                          <a:schemeClr val="bg1"/>
                        </a:solidFill>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69825">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(2)</a:t>
                      </a: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(3)</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25">
                <a:tc>
                  <a:txBody>
                    <a:bodyPr/>
                    <a:lstStyle/>
                    <a:p>
                      <a:pPr>
                        <a:lnSpc>
                          <a:spcPct val="100000"/>
                        </a:lnSpc>
                        <a:spcBef>
                          <a:spcPts val="0"/>
                        </a:spcBef>
                        <a:spcAft>
                          <a:spcPts val="0"/>
                        </a:spcAft>
                        <a:tabLst>
                          <a:tab pos="228600" algn="l"/>
                        </a:tabLst>
                      </a:pPr>
                      <a:r>
                        <a:rPr lang="en-US" sz="2400" dirty="0" smtClean="0">
                          <a:latin typeface="+mj-lt"/>
                          <a:ea typeface="Arial Unicode MS" panose="020B0604020202020204" pitchFamily="34" charset="-128"/>
                          <a:cs typeface="Arial Unicode MS" panose="020B0604020202020204" pitchFamily="34" charset="-128"/>
                        </a:rPr>
                        <a:t>  </a:t>
                      </a:r>
                      <a:r>
                        <a:rPr lang="id-ID" sz="2400" dirty="0" smtClean="0">
                          <a:latin typeface="+mj-lt"/>
                          <a:ea typeface="Arial Unicode MS" panose="020B0604020202020204" pitchFamily="34" charset="-128"/>
                          <a:cs typeface="Arial Unicode MS" panose="020B0604020202020204" pitchFamily="34" charset="-128"/>
                        </a:rPr>
                        <a:t>PENELITIAN</a:t>
                      </a:r>
                      <a:endParaRPr lang="id-ID" sz="2400" dirty="0">
                        <a:latin typeface="+mj-lt"/>
                        <a:ea typeface="Arial Unicode MS" panose="020B0604020202020204" pitchFamily="34" charset="-128"/>
                        <a:cs typeface="Arial Unicode MS" panose="020B0604020202020204" pitchFamily="34" charset="-128"/>
                      </a:endParaRP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endParaRPr lang="id-ID" sz="24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algn="just">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2. </a:t>
                      </a:r>
                      <a:r>
                        <a:rPr lang="id-ID" sz="2400" b="1" dirty="0" smtClean="0">
                          <a:latin typeface="+mj-lt"/>
                          <a:ea typeface="Arial Unicode MS" panose="020B0604020202020204" pitchFamily="34" charset="-128"/>
                          <a:cs typeface="Arial Unicode MS" panose="020B0604020202020204" pitchFamily="34" charset="-128"/>
                        </a:rPr>
                        <a:t>Hasil </a:t>
                      </a:r>
                      <a:r>
                        <a:rPr lang="id-ID" sz="2400" b="1" dirty="0">
                          <a:latin typeface="+mj-lt"/>
                          <a:ea typeface="Arial Unicode MS" panose="020B0604020202020204" pitchFamily="34" charset="-128"/>
                          <a:cs typeface="Arial Unicode MS" panose="020B0604020202020204" pitchFamily="34" charset="-128"/>
                        </a:rPr>
                        <a:t>penelitian atau hasil pemikiran yang didesiminasikan</a:t>
                      </a:r>
                      <a:r>
                        <a:rPr lang="id-ID" sz="2400" dirty="0">
                          <a:latin typeface="+mj-lt"/>
                          <a:ea typeface="Arial Unicode MS" panose="020B0604020202020204" pitchFamily="34" charset="-128"/>
                          <a:cs typeface="Arial Unicode MS" panose="020B0604020202020204" pitchFamily="34" charset="-128"/>
                        </a:rPr>
                        <a:t> </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tabLst>
                          <a:tab pos="228600" algn="l"/>
                        </a:tabLst>
                      </a:pPr>
                      <a:endParaRPr lang="id-ID" sz="24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539650">
                <a:tc>
                  <a:txBody>
                    <a:bodyPr/>
                    <a:lstStyle/>
                    <a:p>
                      <a:pPr marL="342900" indent="-228600">
                        <a:lnSpc>
                          <a:spcPct val="100000"/>
                        </a:lnSpc>
                        <a:spcBef>
                          <a:spcPts val="0"/>
                        </a:spcBef>
                        <a:spcAft>
                          <a:spcPts val="0"/>
                        </a:spcAft>
                      </a:pPr>
                      <a:r>
                        <a:rPr lang="id-ID" sz="2400" dirty="0">
                          <a:latin typeface="+mj-lt"/>
                          <a:ea typeface="Arial Unicode MS" panose="020B0604020202020204" pitchFamily="34" charset="-128"/>
                          <a:cs typeface="Arial Unicode MS" panose="020B0604020202020204" pitchFamily="34" charset="-128"/>
                        </a:rPr>
                        <a:t>a. </a:t>
                      </a:r>
                      <a:r>
                        <a:rPr lang="id-ID" sz="2400" dirty="0">
                          <a:solidFill>
                            <a:srgbClr val="000000"/>
                          </a:solidFill>
                          <a:latin typeface="+mj-lt"/>
                          <a:ea typeface="Arial Unicode MS" panose="020B0604020202020204" pitchFamily="34" charset="-128"/>
                          <a:cs typeface="Arial Unicode MS" panose="020B0604020202020204" pitchFamily="34" charset="-128"/>
                        </a:rPr>
                        <a:t>Dipresentasikan secara oral dan dimuat dalam prosiding yang dipublikasikan (ber ISSN/ISBN):</a:t>
                      </a:r>
                      <a:endParaRPr lang="id-ID" sz="24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endParaRPr lang="id-ID" sz="24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marL="514350" indent="-355600" algn="just">
                        <a:lnSpc>
                          <a:spcPct val="100000"/>
                        </a:lnSpc>
                        <a:spcBef>
                          <a:spcPts val="0"/>
                        </a:spcBef>
                        <a:spcAft>
                          <a:spcPts val="0"/>
                        </a:spcAft>
                      </a:pPr>
                      <a:r>
                        <a:rPr lang="en-US" sz="2400" dirty="0" smtClean="0">
                          <a:latin typeface="+mj-lt"/>
                          <a:ea typeface="Arial Unicode MS" panose="020B0604020202020204" pitchFamily="34" charset="-128"/>
                          <a:cs typeface="Arial Unicode MS" panose="020B0604020202020204" pitchFamily="34" charset="-128"/>
                        </a:rPr>
                        <a:t>   </a:t>
                      </a:r>
                      <a:r>
                        <a:rPr lang="id-ID" sz="2400" dirty="0" smtClean="0">
                          <a:latin typeface="+mj-lt"/>
                          <a:ea typeface="Arial Unicode MS" panose="020B0604020202020204" pitchFamily="34" charset="-128"/>
                          <a:cs typeface="Arial Unicode MS" panose="020B0604020202020204" pitchFamily="34" charset="-128"/>
                        </a:rPr>
                        <a:t>1</a:t>
                      </a:r>
                      <a:r>
                        <a:rPr lang="id-ID" sz="2400" dirty="0">
                          <a:latin typeface="+mj-lt"/>
                          <a:ea typeface="Arial Unicode MS" panose="020B0604020202020204" pitchFamily="34" charset="-128"/>
                          <a:cs typeface="Arial Unicode MS" panose="020B0604020202020204" pitchFamily="34" charset="-128"/>
                        </a:rPr>
                        <a:t>). Internasional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r>
                        <a:rPr lang="id-ID" sz="2400" dirty="0">
                          <a:latin typeface="+mj-lt"/>
                          <a:ea typeface="Arial Unicode MS" panose="020B0604020202020204" pitchFamily="34" charset="-128"/>
                          <a:cs typeface="Arial Unicode MS" panose="020B0604020202020204" pitchFamily="34" charset="-128"/>
                        </a:rPr>
                        <a:t>15</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9825">
                <a:tc>
                  <a:txBody>
                    <a:bodyPr/>
                    <a:lstStyle/>
                    <a:p>
                      <a:pPr marL="514350" indent="-355600" algn="just">
                        <a:lnSpc>
                          <a:spcPct val="100000"/>
                        </a:lnSpc>
                        <a:spcBef>
                          <a:spcPts val="0"/>
                        </a:spcBef>
                        <a:spcAft>
                          <a:spcPts val="0"/>
                        </a:spcAft>
                      </a:pPr>
                      <a:r>
                        <a:rPr lang="en-US" sz="2400" dirty="0" smtClean="0">
                          <a:latin typeface="+mj-lt"/>
                          <a:ea typeface="Arial Unicode MS" panose="020B0604020202020204" pitchFamily="34" charset="-128"/>
                          <a:cs typeface="Arial Unicode MS" panose="020B0604020202020204" pitchFamily="34" charset="-128"/>
                        </a:rPr>
                        <a:t>   </a:t>
                      </a:r>
                      <a:r>
                        <a:rPr lang="id-ID" sz="2400" dirty="0" smtClean="0">
                          <a:latin typeface="+mj-lt"/>
                          <a:ea typeface="Arial Unicode MS" panose="020B0604020202020204" pitchFamily="34" charset="-128"/>
                          <a:cs typeface="Arial Unicode MS" panose="020B0604020202020204" pitchFamily="34" charset="-128"/>
                        </a:rPr>
                        <a:t>2</a:t>
                      </a:r>
                      <a:r>
                        <a:rPr lang="id-ID" sz="2400" dirty="0">
                          <a:latin typeface="+mj-lt"/>
                          <a:ea typeface="Arial Unicode MS" panose="020B0604020202020204" pitchFamily="34" charset="-128"/>
                          <a:cs typeface="Arial Unicode MS" panose="020B0604020202020204" pitchFamily="34" charset="-128"/>
                        </a:rPr>
                        <a:t>). 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r>
                        <a:rPr lang="id-ID" sz="2400" dirty="0">
                          <a:latin typeface="+mj-lt"/>
                          <a:ea typeface="Arial Unicode MS" panose="020B0604020202020204" pitchFamily="34" charset="-128"/>
                          <a:cs typeface="Arial Unicode MS" panose="020B0604020202020204" pitchFamily="34" charset="-128"/>
                        </a:rPr>
                        <a:t>10</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39650">
                <a:tc>
                  <a:txBody>
                    <a:bodyPr/>
                    <a:lstStyle/>
                    <a:p>
                      <a:pPr marL="342900" indent="-228600">
                        <a:lnSpc>
                          <a:spcPct val="100000"/>
                        </a:lnSpc>
                        <a:spcBef>
                          <a:spcPts val="0"/>
                        </a:spcBef>
                        <a:spcAft>
                          <a:spcPts val="0"/>
                        </a:spcAft>
                      </a:pPr>
                      <a:r>
                        <a:rPr lang="id-ID" sz="2400" dirty="0">
                          <a:latin typeface="+mj-lt"/>
                          <a:ea typeface="Arial Unicode MS" panose="020B0604020202020204" pitchFamily="34" charset="-128"/>
                          <a:cs typeface="Arial Unicode MS" panose="020B0604020202020204" pitchFamily="34" charset="-128"/>
                        </a:rPr>
                        <a:t>b. Disajikan dalam bentuk poster dan dimuat dalam prosiding </a:t>
                      </a:r>
                      <a:r>
                        <a:rPr lang="id-ID" sz="2400" dirty="0">
                          <a:solidFill>
                            <a:srgbClr val="000000"/>
                          </a:solidFill>
                          <a:latin typeface="+mj-lt"/>
                          <a:ea typeface="Arial Unicode MS" panose="020B0604020202020204" pitchFamily="34" charset="-128"/>
                          <a:cs typeface="Arial Unicode MS" panose="020B0604020202020204" pitchFamily="34" charset="-128"/>
                        </a:rPr>
                        <a:t>yang dipublikasikan:</a:t>
                      </a:r>
                      <a:endParaRPr lang="id-ID" sz="24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endParaRPr lang="id-ID" sz="24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9825">
                <a:tc>
                  <a:txBody>
                    <a:bodyPr/>
                    <a:lstStyle/>
                    <a:p>
                      <a:pPr marL="388620" indent="-229870" algn="just">
                        <a:lnSpc>
                          <a:spcPct val="100000"/>
                        </a:lnSpc>
                        <a:spcBef>
                          <a:spcPts val="0"/>
                        </a:spcBef>
                        <a:spcAft>
                          <a:spcPts val="0"/>
                        </a:spcAft>
                      </a:pPr>
                      <a:r>
                        <a:rPr lang="en-US" sz="2400" dirty="0" smtClean="0">
                          <a:latin typeface="+mj-lt"/>
                          <a:ea typeface="Arial Unicode MS" panose="020B0604020202020204" pitchFamily="34" charset="-128"/>
                          <a:cs typeface="Arial Unicode MS" panose="020B0604020202020204" pitchFamily="34" charset="-128"/>
                        </a:rPr>
                        <a:t>   </a:t>
                      </a:r>
                      <a:r>
                        <a:rPr lang="id-ID" sz="2400" dirty="0" smtClean="0">
                          <a:latin typeface="+mj-lt"/>
                          <a:ea typeface="Arial Unicode MS" panose="020B0604020202020204" pitchFamily="34" charset="-128"/>
                          <a:cs typeface="Arial Unicode MS" panose="020B0604020202020204" pitchFamily="34" charset="-128"/>
                        </a:rPr>
                        <a:t>1</a:t>
                      </a:r>
                      <a:r>
                        <a:rPr lang="id-ID" sz="2400" dirty="0">
                          <a:latin typeface="+mj-lt"/>
                          <a:ea typeface="Arial Unicode MS" panose="020B0604020202020204" pitchFamily="34" charset="-128"/>
                          <a:cs typeface="Arial Unicode MS" panose="020B0604020202020204" pitchFamily="34" charset="-128"/>
                        </a:rPr>
                        <a:t>). Internasional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r>
                        <a:rPr lang="id-ID" sz="2400" dirty="0">
                          <a:latin typeface="+mj-lt"/>
                          <a:ea typeface="Arial Unicode MS" panose="020B0604020202020204" pitchFamily="34" charset="-128"/>
                          <a:cs typeface="Arial Unicode MS" panose="020B0604020202020204" pitchFamily="34" charset="-128"/>
                        </a:rPr>
                        <a:t>10</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marL="388620" indent="-229870" algn="just">
                        <a:lnSpc>
                          <a:spcPct val="100000"/>
                        </a:lnSpc>
                        <a:spcBef>
                          <a:spcPts val="0"/>
                        </a:spcBef>
                        <a:spcAft>
                          <a:spcPts val="0"/>
                        </a:spcAft>
                      </a:pPr>
                      <a:r>
                        <a:rPr lang="en-US" sz="2400" dirty="0" smtClean="0">
                          <a:latin typeface="+mj-lt"/>
                          <a:ea typeface="Arial Unicode MS" panose="020B0604020202020204" pitchFamily="34" charset="-128"/>
                          <a:cs typeface="Arial Unicode MS" panose="020B0604020202020204" pitchFamily="34" charset="-128"/>
                        </a:rPr>
                        <a:t>   </a:t>
                      </a:r>
                      <a:r>
                        <a:rPr lang="id-ID" sz="2400" dirty="0" smtClean="0">
                          <a:latin typeface="+mj-lt"/>
                          <a:ea typeface="Arial Unicode MS" panose="020B0604020202020204" pitchFamily="34" charset="-128"/>
                          <a:cs typeface="Arial Unicode MS" panose="020B0604020202020204" pitchFamily="34" charset="-128"/>
                        </a:rPr>
                        <a:t>2</a:t>
                      </a:r>
                      <a:r>
                        <a:rPr lang="id-ID" sz="2400" dirty="0">
                          <a:latin typeface="+mj-lt"/>
                          <a:ea typeface="Arial Unicode MS" panose="020B0604020202020204" pitchFamily="34" charset="-128"/>
                          <a:cs typeface="Arial Unicode MS" panose="020B0604020202020204" pitchFamily="34" charset="-128"/>
                        </a:rPr>
                        <a:t>). 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r>
                        <a:rPr lang="id-ID" sz="2400" dirty="0">
                          <a:latin typeface="+mj-lt"/>
                          <a:ea typeface="Arial Unicode MS" panose="020B0604020202020204" pitchFamily="34" charset="-128"/>
                          <a:cs typeface="Arial Unicode MS" panose="020B0604020202020204" pitchFamily="34" charset="-128"/>
                        </a:rPr>
                        <a:t>5</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115</a:t>
            </a:fld>
            <a:endParaRPr lang="en-US"/>
          </a:p>
        </p:txBody>
      </p:sp>
      <p:sp>
        <p:nvSpPr>
          <p:cNvPr id="5" name="Action Button: Forward or Next 4">
            <a:hlinkClick r:id="rId2" action="ppaction://program" highlightClick="1"/>
          </p:cNvPr>
          <p:cNvSpPr/>
          <p:nvPr/>
        </p:nvSpPr>
        <p:spPr>
          <a:xfrm>
            <a:off x="10689021" y="3318633"/>
            <a:ext cx="644784" cy="709448"/>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rId3" action="ppaction://program" highlightClick="1"/>
          </p:cNvPr>
          <p:cNvSpPr/>
          <p:nvPr/>
        </p:nvSpPr>
        <p:spPr>
          <a:xfrm>
            <a:off x="10689021" y="4611414"/>
            <a:ext cx="644784" cy="709448"/>
          </a:xfrm>
          <a:prstGeom prst="actionButtonForwardNex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489329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666518265"/>
              </p:ext>
            </p:extLst>
          </p:nvPr>
        </p:nvGraphicFramePr>
        <p:xfrm>
          <a:off x="614857" y="1352584"/>
          <a:ext cx="11035863" cy="5201318"/>
        </p:xfrm>
        <a:graphic>
          <a:graphicData uri="http://schemas.openxmlformats.org/drawingml/2006/table">
            <a:tbl>
              <a:tblPr/>
              <a:tblGrid>
                <a:gridCol w="9002939"/>
                <a:gridCol w="2032924"/>
              </a:tblGrid>
              <a:tr h="59527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70733">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733">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465">
                <a:tc>
                  <a:txBody>
                    <a:bodyPr/>
                    <a:lstStyle>
                      <a:lvl1pPr marL="342900" indent="-342900">
                        <a:spcBef>
                          <a:spcPts val="400"/>
                        </a:spcBef>
                        <a:buClr>
                          <a:schemeClr val="accent1"/>
                        </a:buClr>
                        <a:buSzPct val="68000"/>
                        <a:buFont typeface="Wingdings 3" panose="05040102010807070707" pitchFamily="18" charset="2"/>
                        <a:tabLst>
                          <a:tab pos="1397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397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397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397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9pPr>
                    </a:lstStyle>
                    <a:p>
                      <a:pPr marL="114300" marR="0" lvl="1" indent="0" algn="l" defTabSz="914400" rtl="0" eaLnBrk="1" fontAlgn="base" latinLnBrk="0" hangingPunct="1">
                        <a:lnSpc>
                          <a:spcPct val="100000"/>
                        </a:lnSpc>
                        <a:spcBef>
                          <a:spcPts val="0"/>
                        </a:spcBef>
                        <a:spcAft>
                          <a:spcPts val="0"/>
                        </a:spcAft>
                        <a:buClrTx/>
                        <a:buSzTx/>
                        <a:buFont typeface="+mj-lt"/>
                        <a:buNone/>
                        <a:tabLst>
                          <a:tab pos="914400" algn="l"/>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c.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Disajikan dalam seminar/simposiun/ lokakarya, tetapi </a:t>
                      </a: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p>
                    <a:p>
                      <a:pPr marL="114300" marR="0" lvl="1" indent="0" algn="l" defTabSz="914400" rtl="0" eaLnBrk="1" fontAlgn="base" latinLnBrk="0" hangingPunct="1">
                        <a:lnSpc>
                          <a:spcPct val="100000"/>
                        </a:lnSpc>
                        <a:spcBef>
                          <a:spcPts val="0"/>
                        </a:spcBef>
                        <a:spcAft>
                          <a:spcPts val="0"/>
                        </a:spcAft>
                        <a:buClrTx/>
                        <a:buSzTx/>
                        <a:buFont typeface="+mj-lt"/>
                        <a:buNone/>
                        <a:tabLst>
                          <a:tab pos="914400" algn="l"/>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tidak dimuat dalam prosiding yang dipublikasikan:</a:t>
                      </a:r>
                      <a:r>
                        <a:rPr kumimoji="0" lang="id-ID"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endPar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733">
                <a:tc>
                  <a:txBody>
                    <a:bodyPr/>
                    <a:lstStyle>
                      <a:lvl1pPr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58750" algn="l" defTabSz="914400" rtl="0" eaLnBrk="1" fontAlgn="base" latinLnBrk="0" hangingPunct="1">
                        <a:lnSpc>
                          <a:spcPct val="100000"/>
                        </a:lnSpc>
                        <a:spcBef>
                          <a:spcPts val="0"/>
                        </a:spcBef>
                        <a:spcAft>
                          <a:spcPts val="0"/>
                        </a:spcAft>
                        <a:buClrTx/>
                        <a:buSzTx/>
                        <a:buFontTx/>
                        <a:buNone/>
                        <a:tabLst/>
                      </a:pPr>
                      <a:r>
                        <a:rPr kumimoji="0" lang="en-US"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1) </a:t>
                      </a:r>
                      <a:r>
                        <a:rPr kumimoji="0" lang="en-US"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Internasional</a:t>
                      </a:r>
                      <a:endPar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733">
                <a:tc>
                  <a:txBody>
                    <a:bodyPr/>
                    <a:lstStyle>
                      <a:lvl1pPr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58750" algn="l" defTabSz="914400" rtl="0" eaLnBrk="1" fontAlgn="base" latinLnBrk="0" hangingPunct="1">
                        <a:lnSpc>
                          <a:spcPct val="100000"/>
                        </a:lnSpc>
                        <a:spcBef>
                          <a:spcPts val="0"/>
                        </a:spcBef>
                        <a:spcAft>
                          <a:spcPts val="0"/>
                        </a:spcAft>
                        <a:buClrTx/>
                        <a:buSzTx/>
                        <a:buFontTx/>
                        <a:buNone/>
                        <a:tabLst/>
                      </a:pPr>
                      <a:r>
                        <a:rPr kumimoji="0" lang="en-US"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2) </a:t>
                      </a:r>
                      <a:r>
                        <a:rPr kumimoji="0" lang="en-US"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Nasional</a:t>
                      </a:r>
                      <a:endPar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812198">
                <a:tc>
                  <a:txBody>
                    <a:bodyPr/>
                    <a:lstStyle>
                      <a:lvl1pPr marL="342900" indent="-342900">
                        <a:spcBef>
                          <a:spcPts val="400"/>
                        </a:spcBef>
                        <a:buClr>
                          <a:schemeClr val="accent1"/>
                        </a:buClr>
                        <a:buSzPct val="68000"/>
                        <a:buFont typeface="Wingdings 3" panose="05040102010807070707" pitchFamily="18" charset="2"/>
                        <a:tabLst>
                          <a:tab pos="158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58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58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58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9pPr>
                    </a:lstStyle>
                    <a:p>
                      <a:pPr marL="457200" marR="0" lvl="1" indent="-34290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tab pos="158750" algn="l"/>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d.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Hasil penelitian/pemikiran yang tidak disajikan dalam seminar/ simposiun/ lokakarya, tetapi dimuat dalam prosiding:</a:t>
                      </a: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733">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1)  </a:t>
                      </a: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733">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2)  </a:t>
                      </a: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465">
                <a:tc>
                  <a:txBody>
                    <a:bodyPr/>
                    <a:lstStyle>
                      <a:lvl1pPr marL="158750"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85750" algn="l" defTabSz="914400" rtl="0" eaLnBrk="1" fontAlgn="base" latinLnBrk="0" hangingPunct="1">
                        <a:lnSpc>
                          <a:spcPct val="100000"/>
                        </a:lnSpc>
                        <a:spcBef>
                          <a:spcPts val="0"/>
                        </a:spcBef>
                        <a:spcAft>
                          <a:spcPts val="0"/>
                        </a:spcAft>
                        <a:buClrTx/>
                        <a:buSzTx/>
                        <a:buFontTx/>
                        <a:buNone/>
                        <a:tabLst/>
                      </a:pPr>
                      <a:r>
                        <a:rPr kumimoji="0" lang="en-US"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e.  </a:t>
                      </a:r>
                      <a:r>
                        <a:rPr kumimoji="0" lang="id-ID" altLang="en-US" sz="24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Hasil penelitian/pemikiran yang disajikan dalam</a:t>
                      </a: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koran/majalah  populer/umum</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116</a:t>
            </a:fld>
            <a:endParaRPr lang="en-US"/>
          </a:p>
        </p:txBody>
      </p:sp>
    </p:spTree>
    <p:extLst>
      <p:ext uri="{BB962C8B-B14F-4D97-AF65-F5344CB8AC3E}">
        <p14:creationId xmlns="" xmlns:p14="http://schemas.microsoft.com/office/powerpoint/2010/main" val="3380897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3890395767"/>
              </p:ext>
            </p:extLst>
          </p:nvPr>
        </p:nvGraphicFramePr>
        <p:xfrm>
          <a:off x="395389" y="668483"/>
          <a:ext cx="11113443" cy="5516879"/>
        </p:xfrm>
        <a:graphic>
          <a:graphicData uri="http://schemas.openxmlformats.org/drawingml/2006/table">
            <a:tbl>
              <a:tblPr/>
              <a:tblGrid>
                <a:gridCol w="777275"/>
                <a:gridCol w="9074925"/>
                <a:gridCol w="1261243"/>
              </a:tblGrid>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smtClean="0">
                          <a:ln>
                            <a:noFill/>
                          </a:ln>
                          <a:solidFill>
                            <a:schemeClr val="tx1"/>
                          </a:solidFill>
                          <a:effectLst/>
                          <a:latin typeface="+mj-lt"/>
                          <a:ea typeface="Arial Unicode MS" panose="020B0604020202020204" pitchFamily="34" charset="-128"/>
                          <a:cs typeface="Arial Unicode MS" panose="020B0604020202020204" pitchFamily="34" charset="-128"/>
                        </a:rPr>
                        <a:t>B</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Hasil penelitian atau pemikiran atau kerjasama industri yang tidak dipublikaskan (tersimpan dalam perpustakaan)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Menerjemahkan/menyadur buku ilmiah yang diterbitkan (ber ISBN)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Mengedit/menyunting karya ilmiah dalam bentuk buku yang diterbitkan (ber ISBN)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78971">
                <a:tc rowSpan="2">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Membuat rancangan dan karya teknologi/seni yang dipatenkan secara nasional atau 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342900" marR="0" lvl="0" indent="-285750" algn="l" defTabSz="914400" rtl="0" eaLnBrk="1" fontAlgn="base" latinLnBrk="0" hangingPunct="1">
                        <a:lnSpc>
                          <a:spcPct val="100000"/>
                        </a:lnSpc>
                        <a:spcBef>
                          <a:spcPts val="0"/>
                        </a:spcBef>
                        <a:spcAft>
                          <a:spcPts val="0"/>
                        </a:spcAft>
                        <a:buClrTx/>
                        <a:buSzTx/>
                        <a:buFont typeface="Lucida Sans Unicode" panose="020B0602030504020204" pitchFamily="34" charset="0"/>
                        <a:buAutoNum type="alphaLcParenR"/>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(paling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sedikit</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diakui</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oleh</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4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negara</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42900" indent="-34290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718457">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7</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kern="1200" cap="none" normalizeH="0" baseline="0" dirty="0" smtClean="0">
                          <a:ln>
                            <a:noFill/>
                          </a:ln>
                          <a:solidFill>
                            <a:schemeClr val="tx1"/>
                          </a:solidFill>
                          <a:effectLst/>
                          <a:latin typeface="+mn-lt"/>
                          <a:ea typeface="Arial Unicode MS" panose="020B0604020202020204" pitchFamily="34" charset="-128"/>
                          <a:cs typeface="Arial Unicode MS" panose="020B0604020202020204" pitchFamily="34" charset="-128"/>
                        </a:rPr>
                        <a:t>Membuat rancangan dan karya teknologi yang tidak dipatenkan; rancangan dan karya seni monumental/ seni pertunjukan; karya sastra: </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39486">
                <a:tc vMerge="1">
                  <a:txBody>
                    <a:bodyPr/>
                    <a:lstStyle/>
                    <a:p>
                      <a:endParaRPr lang="en-US"/>
                    </a:p>
                  </a:txBody>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1113"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Tingkat 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Tingkat  Lokal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8</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Membuat rancangan dan karya seni/seni pertunjukan yang tidak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mendapatkan</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HKI</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4" name="TextBox 3"/>
          <p:cNvSpPr txBox="1"/>
          <p:nvPr/>
        </p:nvSpPr>
        <p:spPr>
          <a:xfrm>
            <a:off x="457203" y="6247889"/>
            <a:ext cx="7969407" cy="369332"/>
          </a:xfrm>
          <a:prstGeom prst="rect">
            <a:avLst/>
          </a:prstGeom>
          <a:noFill/>
        </p:spPr>
        <p:txBody>
          <a:bodyPr wrap="square" rtlCol="0">
            <a:spAutoFit/>
          </a:bodyPr>
          <a:lstStyle/>
          <a:p>
            <a:r>
              <a:rPr lang="en-US" b="1" dirty="0" smtClean="0"/>
              <a:t>*</a:t>
            </a:r>
            <a:r>
              <a:rPr lang="en-US" b="1" dirty="0" err="1" smtClean="0"/>
              <a:t>Termasuk</a:t>
            </a:r>
            <a:r>
              <a:rPr lang="en-US" b="1" dirty="0" smtClean="0"/>
              <a:t> </a:t>
            </a:r>
            <a:r>
              <a:rPr lang="en-US" b="1" dirty="0" err="1" smtClean="0"/>
              <a:t>dalam</a:t>
            </a:r>
            <a:r>
              <a:rPr lang="en-US" b="1" dirty="0" smtClean="0"/>
              <a:t> </a:t>
            </a:r>
            <a:r>
              <a:rPr lang="en-US" b="1" dirty="0" err="1" smtClean="0"/>
              <a:t>karya</a:t>
            </a:r>
            <a:r>
              <a:rPr lang="en-US" b="1" dirty="0" smtClean="0"/>
              <a:t> </a:t>
            </a:r>
            <a:r>
              <a:rPr lang="en-US" b="1" dirty="0" err="1" smtClean="0"/>
              <a:t>ini</a:t>
            </a:r>
            <a:r>
              <a:rPr lang="en-US" b="1" dirty="0" smtClean="0"/>
              <a:t> </a:t>
            </a:r>
            <a:r>
              <a:rPr lang="id-ID" b="1" dirty="0" smtClean="0"/>
              <a:t> </a:t>
            </a:r>
            <a:r>
              <a:rPr lang="en-US" b="1" dirty="0" err="1" smtClean="0"/>
              <a:t>disajikan</a:t>
            </a:r>
            <a:r>
              <a:rPr lang="en-US" b="1" dirty="0" smtClean="0"/>
              <a:t> </a:t>
            </a:r>
            <a:r>
              <a:rPr lang="en-US" b="1" dirty="0" err="1" smtClean="0"/>
              <a:t>pada</a:t>
            </a:r>
            <a:r>
              <a:rPr lang="en-US" b="1" dirty="0" smtClean="0"/>
              <a:t> </a:t>
            </a:r>
            <a:r>
              <a:rPr lang="en-US" b="1" dirty="0" err="1" smtClean="0"/>
              <a:t>suplemen</a:t>
            </a:r>
            <a:r>
              <a:rPr lang="id-ID" b="1" dirty="0" smtClean="0"/>
              <a:t> </a:t>
            </a:r>
            <a:r>
              <a:rPr lang="en-US" b="1" dirty="0" smtClean="0"/>
              <a:t>(Lam</a:t>
            </a:r>
            <a:r>
              <a:rPr lang="id-ID" b="1" dirty="0" smtClean="0"/>
              <a:t>p</a:t>
            </a:r>
            <a:r>
              <a:rPr lang="en-US" b="1" dirty="0" err="1" smtClean="0"/>
              <a:t>iran</a:t>
            </a:r>
            <a:r>
              <a:rPr lang="en-US" b="1" dirty="0" smtClean="0"/>
              <a:t> 1)</a:t>
            </a:r>
          </a:p>
        </p:txBody>
      </p:sp>
      <p:sp>
        <p:nvSpPr>
          <p:cNvPr id="7" name="Title 1"/>
          <p:cNvSpPr txBox="1">
            <a:spLocks noGrp="1"/>
          </p:cNvSpPr>
          <p:nvPr>
            <p:ph type="title"/>
          </p:nvPr>
        </p:nvSpPr>
        <p:spPr bwMode="auto">
          <a:xfrm>
            <a:off x="609600" y="-24564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6" name="Action Button: Forward or Next 5">
            <a:hlinkClick r:id="rId2" action="ppaction://program" highlightClick="1"/>
          </p:cNvPr>
          <p:cNvSpPr/>
          <p:nvPr/>
        </p:nvSpPr>
        <p:spPr>
          <a:xfrm>
            <a:off x="11288092" y="291654"/>
            <a:ext cx="644784" cy="709448"/>
          </a:xfrm>
          <a:prstGeom prst="actionButtonForwardNex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689054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818426665"/>
              </p:ext>
            </p:extLst>
          </p:nvPr>
        </p:nvGraphicFramePr>
        <p:xfrm>
          <a:off x="407113" y="1631678"/>
          <a:ext cx="11196310" cy="3400361"/>
        </p:xfrm>
        <a:graphic>
          <a:graphicData uri="http://schemas.openxmlformats.org/drawingml/2006/table">
            <a:tbl>
              <a:tblPr firstCol="1" lastRow="1" lastCol="1" bandRow="1" bandCol="1">
                <a:tableStyleId>{5C22544A-7EE6-4342-B048-85BDC9FD1C3A}</a:tableStyleId>
              </a:tblPr>
              <a:tblGrid>
                <a:gridCol w="2846143"/>
                <a:gridCol w="1193095"/>
                <a:gridCol w="1468813"/>
                <a:gridCol w="1193411"/>
                <a:gridCol w="1013073"/>
                <a:gridCol w="3481775"/>
              </a:tblGrid>
              <a:tr h="876617">
                <a:tc>
                  <a:txBody>
                    <a:bodyPr/>
                    <a:lstStyle/>
                    <a:p>
                      <a:pPr marL="0" marR="0" lvl="0" indent="0" algn="ctr">
                        <a:lnSpc>
                          <a:spcPct val="115000"/>
                        </a:lnSpc>
                        <a:spcBef>
                          <a:spcPts val="200"/>
                        </a:spcBef>
                        <a:spcAft>
                          <a:spcPts val="200"/>
                        </a:spcAft>
                        <a:buSzPts val="1000"/>
                        <a:buFont typeface="Calibri"/>
                        <a:buNone/>
                        <a:tabLst>
                          <a:tab pos="338138" algn="l"/>
                        </a:tabLst>
                      </a:pPr>
                      <a:r>
                        <a:rPr lang="en-US" sz="2400" b="1" dirty="0" err="1" smtClean="0">
                          <a:solidFill>
                            <a:schemeClr val="bg1"/>
                          </a:solidFill>
                          <a:effectLst/>
                          <a:latin typeface="Calibri"/>
                          <a:ea typeface="Times New Roman"/>
                          <a:cs typeface="Times New Roman"/>
                        </a:rPr>
                        <a:t>Jenis</a:t>
                      </a:r>
                      <a:r>
                        <a:rPr lang="en-US" sz="2400" b="1" dirty="0" smtClean="0">
                          <a:solidFill>
                            <a:schemeClr val="bg1"/>
                          </a:solidFill>
                          <a:effectLst/>
                          <a:latin typeface="Calibri"/>
                          <a:ea typeface="Times New Roman"/>
                          <a:cs typeface="Times New Roman"/>
                        </a:rPr>
                        <a:t> </a:t>
                      </a:r>
                      <a:r>
                        <a:rPr lang="en-US" sz="2400" b="1" dirty="0" err="1" smtClean="0">
                          <a:solidFill>
                            <a:schemeClr val="bg1"/>
                          </a:solidFill>
                          <a:effectLst/>
                          <a:latin typeface="Calibri"/>
                          <a:ea typeface="Times New Roman"/>
                          <a:cs typeface="Times New Roman"/>
                        </a:rPr>
                        <a:t>Kegiatan</a:t>
                      </a:r>
                      <a:endParaRPr lang="en-US" sz="24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400" b="1" dirty="0" smtClean="0">
                          <a:solidFill>
                            <a:schemeClr val="bg1"/>
                          </a:solidFill>
                          <a:effectLst/>
                          <a:latin typeface="Calibri"/>
                          <a:ea typeface="Calibri"/>
                          <a:cs typeface="Times New Roman"/>
                        </a:rPr>
                        <a:t>AK</a:t>
                      </a:r>
                      <a:r>
                        <a:rPr lang="en-US" sz="2400" b="1" baseline="0" dirty="0" smtClean="0">
                          <a:solidFill>
                            <a:schemeClr val="bg1"/>
                          </a:solidFill>
                          <a:effectLst/>
                          <a:latin typeface="Calibri"/>
                          <a:ea typeface="Calibri"/>
                          <a:cs typeface="Times New Roman"/>
                        </a:rPr>
                        <a:t> </a:t>
                      </a:r>
                      <a:r>
                        <a:rPr lang="en-US" sz="2400" b="1" baseline="0" dirty="0" err="1" smtClean="0">
                          <a:solidFill>
                            <a:schemeClr val="bg1"/>
                          </a:solidFill>
                          <a:effectLst/>
                          <a:latin typeface="Calibri"/>
                          <a:ea typeface="Calibri"/>
                          <a:cs typeface="Times New Roman"/>
                        </a:rPr>
                        <a:t>Maks</a:t>
                      </a:r>
                      <a:r>
                        <a:rPr lang="en-US" sz="2400" b="1" baseline="0" dirty="0" smtClean="0">
                          <a:solidFill>
                            <a:schemeClr val="bg1"/>
                          </a:solidFill>
                          <a:effectLst/>
                          <a:latin typeface="Calibri"/>
                          <a:ea typeface="Calibri"/>
                          <a:cs typeface="Times New Roman"/>
                        </a:rPr>
                        <a:t>.</a:t>
                      </a: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400" b="1" dirty="0" smtClean="0">
                          <a:solidFill>
                            <a:schemeClr val="bg1"/>
                          </a:solidFill>
                          <a:effectLst/>
                          <a:latin typeface="Calibri"/>
                          <a:ea typeface="Times New Roman"/>
                          <a:cs typeface="Times New Roman"/>
                        </a:rPr>
                        <a:t>Batas </a:t>
                      </a:r>
                      <a:r>
                        <a:rPr lang="en-US" sz="2400" b="1" dirty="0" err="1" smtClean="0">
                          <a:solidFill>
                            <a:schemeClr val="bg1"/>
                          </a:solidFill>
                          <a:effectLst/>
                          <a:latin typeface="Calibri"/>
                          <a:ea typeface="Times New Roman"/>
                          <a:cs typeface="Times New Roman"/>
                        </a:rPr>
                        <a:t>Pengajuan</a:t>
                      </a:r>
                      <a:endParaRPr lang="en-US" sz="2400" b="1" dirty="0">
                        <a:solidFill>
                          <a:schemeClr val="bg1"/>
                        </a:solidFill>
                        <a:effectLst/>
                        <a:latin typeface="Calibri"/>
                        <a:ea typeface="Times New Roman"/>
                        <a:cs typeface="Times New Roman"/>
                      </a:endParaRPr>
                    </a:p>
                  </a:txBody>
                  <a:tcPr marL="68588" marR="68588" marT="0" marB="0" anchor="ctr">
                    <a:solidFill>
                      <a:srgbClr val="002060"/>
                    </a:solidFill>
                  </a:tcPr>
                </a:tc>
              </a:tr>
              <a:tr h="2304256">
                <a:tc>
                  <a:txBody>
                    <a:bodyPr/>
                    <a:lstStyle/>
                    <a:p>
                      <a:pPr marL="0" marR="0" lvl="0" indent="0">
                        <a:lnSpc>
                          <a:spcPct val="115000"/>
                        </a:lnSpc>
                        <a:spcBef>
                          <a:spcPts val="200"/>
                        </a:spcBef>
                        <a:spcAft>
                          <a:spcPts val="200"/>
                        </a:spcAft>
                        <a:buSzPts val="1000"/>
                        <a:buFont typeface="Calibri"/>
                        <a:buNone/>
                        <a:tabLst>
                          <a:tab pos="338138" algn="l"/>
                        </a:tabLst>
                      </a:pPr>
                      <a:r>
                        <a:rPr lang="en-US" sz="2400" b="1" dirty="0" smtClean="0">
                          <a:solidFill>
                            <a:schemeClr val="tx1"/>
                          </a:solidFill>
                          <a:effectLst/>
                        </a:rPr>
                        <a:t>1. </a:t>
                      </a:r>
                      <a:r>
                        <a:rPr lang="id-ID" sz="2400" b="1" dirty="0" smtClean="0">
                          <a:solidFill>
                            <a:schemeClr val="tx1"/>
                          </a:solidFill>
                          <a:effectLst/>
                        </a:rPr>
                        <a:t>Jurnal </a:t>
                      </a:r>
                      <a:r>
                        <a:rPr lang="id-ID" sz="2400" b="1" dirty="0">
                          <a:solidFill>
                            <a:schemeClr val="tx1"/>
                          </a:solidFill>
                          <a:effectLst/>
                        </a:rPr>
                        <a:t>Nasional </a:t>
                      </a:r>
                      <a:endParaRPr lang="en-US" sz="2400" b="1" dirty="0">
                        <a:solidFill>
                          <a:schemeClr val="tx1"/>
                        </a:solidFill>
                        <a:effectLst/>
                        <a:latin typeface="Calibri"/>
                        <a:ea typeface="Times New Roman"/>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400" b="1" dirty="0">
                          <a:solidFill>
                            <a:schemeClr val="tx1"/>
                          </a:solidFill>
                          <a:effectLst/>
                        </a:rPr>
                        <a:t> </a:t>
                      </a:r>
                      <a:endParaRPr lang="en-US" sz="24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400" b="1" dirty="0">
                          <a:solidFill>
                            <a:schemeClr val="tx1"/>
                          </a:solidFill>
                          <a:effectLst/>
                        </a:rPr>
                        <a:t> </a:t>
                      </a:r>
                      <a:endParaRPr lang="en-US" sz="24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400" b="1" dirty="0">
                          <a:solidFill>
                            <a:schemeClr val="tx1"/>
                          </a:solidFill>
                          <a:effectLst/>
                        </a:rPr>
                        <a:t> </a:t>
                      </a:r>
                      <a:endParaRPr lang="en-US" sz="24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400" b="1" dirty="0">
                          <a:solidFill>
                            <a:schemeClr val="tx1"/>
                          </a:solidFill>
                          <a:effectLst/>
                        </a:rPr>
                        <a:t>10</a:t>
                      </a:r>
                      <a:endParaRPr lang="en-US" sz="24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l">
                        <a:lnSpc>
                          <a:spcPct val="115000"/>
                        </a:lnSpc>
                        <a:spcBef>
                          <a:spcPts val="200"/>
                        </a:spcBef>
                        <a:spcAft>
                          <a:spcPts val="200"/>
                        </a:spcAft>
                        <a:tabLst>
                          <a:tab pos="228600" algn="l"/>
                        </a:tabLst>
                      </a:pPr>
                      <a:r>
                        <a:rPr lang="en-US" sz="2400" b="1" dirty="0">
                          <a:solidFill>
                            <a:schemeClr val="tx1"/>
                          </a:solidFill>
                          <a:effectLst/>
                        </a:rPr>
                        <a:t>Paling </a:t>
                      </a:r>
                      <a:r>
                        <a:rPr lang="en-US" sz="2400" b="1" dirty="0" err="1" smtClean="0">
                          <a:solidFill>
                            <a:schemeClr val="tx1"/>
                          </a:solidFill>
                          <a:effectLst/>
                        </a:rPr>
                        <a:t>tinggi</a:t>
                      </a:r>
                      <a:r>
                        <a:rPr lang="id-ID" sz="2400" b="1" dirty="0" smtClean="0">
                          <a:solidFill>
                            <a:schemeClr val="tx1"/>
                          </a:solidFill>
                          <a:effectLst/>
                        </a:rPr>
                        <a:t> </a:t>
                      </a:r>
                      <a:r>
                        <a:rPr lang="id-ID" sz="2400" b="1" dirty="0">
                          <a:solidFill>
                            <a:schemeClr val="tx1"/>
                          </a:solidFill>
                          <a:effectLst/>
                        </a:rPr>
                        <a:t>25% dari AK </a:t>
                      </a:r>
                      <a:r>
                        <a:rPr lang="en-US" sz="2400" b="1" dirty="0" err="1">
                          <a:solidFill>
                            <a:schemeClr val="tx1"/>
                          </a:solidFill>
                          <a:effectLst/>
                        </a:rPr>
                        <a:t>unsur</a:t>
                      </a:r>
                      <a:r>
                        <a:rPr lang="en-US" sz="2400" b="1" dirty="0">
                          <a:solidFill>
                            <a:schemeClr val="tx1"/>
                          </a:solidFill>
                          <a:effectLst/>
                        </a:rPr>
                        <a:t> </a:t>
                      </a:r>
                      <a:r>
                        <a:rPr lang="en-US" sz="2400" b="1" dirty="0" err="1">
                          <a:solidFill>
                            <a:schemeClr val="tx1"/>
                          </a:solidFill>
                          <a:effectLst/>
                        </a:rPr>
                        <a:t>penelitian</a:t>
                      </a:r>
                      <a:r>
                        <a:rPr lang="en-US" sz="2400" b="1" dirty="0">
                          <a:solidFill>
                            <a:schemeClr val="tx1"/>
                          </a:solidFill>
                          <a:effectLst/>
                        </a:rPr>
                        <a:t> </a:t>
                      </a:r>
                      <a:r>
                        <a:rPr lang="id-ID" sz="2400" b="1" dirty="0">
                          <a:solidFill>
                            <a:schemeClr val="tx1"/>
                          </a:solidFill>
                          <a:effectLst/>
                        </a:rPr>
                        <a:t>yang diperlukan untuk pengusulan </a:t>
                      </a:r>
                      <a:r>
                        <a:rPr lang="id-ID" sz="2400" b="1" dirty="0" smtClean="0">
                          <a:solidFill>
                            <a:schemeClr val="tx1"/>
                          </a:solidFill>
                          <a:effectLst/>
                        </a:rPr>
                        <a:t>ke</a:t>
                      </a:r>
                      <a:r>
                        <a:rPr lang="en-US" sz="2400" b="1" dirty="0" smtClean="0">
                          <a:solidFill>
                            <a:schemeClr val="tx1"/>
                          </a:solidFill>
                          <a:effectLst/>
                        </a:rPr>
                        <a:t> LK </a:t>
                      </a:r>
                      <a:r>
                        <a:rPr lang="en-US" sz="2400" b="1" dirty="0" err="1" smtClean="0">
                          <a:solidFill>
                            <a:schemeClr val="tx1"/>
                          </a:solidFill>
                          <a:effectLst/>
                        </a:rPr>
                        <a:t>dan</a:t>
                      </a:r>
                      <a:r>
                        <a:rPr lang="en-US" sz="2400" b="1" dirty="0" smtClean="0">
                          <a:solidFill>
                            <a:schemeClr val="tx1"/>
                          </a:solidFill>
                          <a:effectLst/>
                        </a:rPr>
                        <a:t>  </a:t>
                      </a:r>
                      <a:r>
                        <a:rPr lang="en-US" sz="2400" b="1" dirty="0" err="1" smtClean="0">
                          <a:solidFill>
                            <a:schemeClr val="tx1"/>
                          </a:solidFill>
                          <a:effectLst/>
                        </a:rPr>
                        <a:t>Profesor</a:t>
                      </a:r>
                      <a:r>
                        <a:rPr lang="en-US" sz="2400" b="1" dirty="0" smtClean="0">
                          <a:solidFill>
                            <a:schemeClr val="tx1"/>
                          </a:solidFill>
                          <a:effectLst/>
                        </a:rPr>
                        <a:t> yang  </a:t>
                      </a:r>
                      <a:r>
                        <a:rPr lang="en-US" sz="2400" b="1" dirty="0" err="1" smtClean="0">
                          <a:solidFill>
                            <a:schemeClr val="tx1"/>
                          </a:solidFill>
                          <a:effectLst/>
                        </a:rPr>
                        <a:t>diterbitkan</a:t>
                      </a:r>
                      <a:r>
                        <a:rPr lang="en-US" sz="2400" b="1" baseline="0" dirty="0" smtClean="0">
                          <a:solidFill>
                            <a:schemeClr val="tx1"/>
                          </a:solidFill>
                          <a:effectLst/>
                        </a:rPr>
                        <a:t> </a:t>
                      </a:r>
                      <a:r>
                        <a:rPr lang="en-US" sz="2400" b="1" baseline="0" dirty="0" err="1" smtClean="0">
                          <a:solidFill>
                            <a:schemeClr val="tx1"/>
                          </a:solidFill>
                          <a:effectLst/>
                        </a:rPr>
                        <a:t>dijurnal</a:t>
                      </a:r>
                      <a:r>
                        <a:rPr lang="en-US" sz="2400" b="1" baseline="0" dirty="0" smtClean="0">
                          <a:solidFill>
                            <a:schemeClr val="tx1"/>
                          </a:solidFill>
                          <a:effectLst/>
                        </a:rPr>
                        <a:t> </a:t>
                      </a:r>
                      <a:r>
                        <a:rPr lang="en-US" sz="2400" b="1" baseline="0" dirty="0" err="1" smtClean="0">
                          <a:solidFill>
                            <a:schemeClr val="tx1"/>
                          </a:solidFill>
                          <a:effectLst/>
                        </a:rPr>
                        <a:t>nasional</a:t>
                      </a:r>
                      <a:endParaRPr lang="en-US" sz="2400" b="1" dirty="0">
                        <a:solidFill>
                          <a:schemeClr val="tx1"/>
                        </a:solidFill>
                        <a:effectLst/>
                        <a:latin typeface="Calibri"/>
                        <a:ea typeface="Times New Roman"/>
                        <a:cs typeface="Times New Roman"/>
                      </a:endParaRPr>
                    </a:p>
                  </a:txBody>
                  <a:tcPr marL="68588" marR="68588" marT="0" marB="0">
                    <a:solidFill>
                      <a:schemeClr val="accent1">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118</a:t>
            </a:fld>
            <a:endParaRPr lang="en-US"/>
          </a:p>
        </p:txBody>
      </p:sp>
      <p:sp>
        <p:nvSpPr>
          <p:cNvPr id="6" name="Title 1"/>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BATASAN PERLU DIPERHATIKAN DALAM KEGIATAN PENELITIAN DAN PUBLIKASI (UNSUR B)  KENAIKAN JABATAN KE LK DAN GB</a:t>
            </a:r>
            <a:endParaRPr lang="en-US" altLang="en-US" sz="3200" b="1" dirty="0">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4245979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698699140"/>
              </p:ext>
            </p:extLst>
          </p:nvPr>
        </p:nvGraphicFramePr>
        <p:xfrm>
          <a:off x="441436" y="1522806"/>
          <a:ext cx="11398469" cy="5124450"/>
        </p:xfrm>
        <a:graphic>
          <a:graphicData uri="http://schemas.openxmlformats.org/drawingml/2006/table">
            <a:tbl>
              <a:tblPr firstCol="1" lastRow="1" lastCol="1" bandRow="1" bandCol="1">
                <a:tableStyleId>{5C22544A-7EE6-4342-B048-85BDC9FD1C3A}</a:tableStyleId>
              </a:tblPr>
              <a:tblGrid>
                <a:gridCol w="4356207"/>
                <a:gridCol w="599648"/>
                <a:gridCol w="792937"/>
                <a:gridCol w="792937"/>
                <a:gridCol w="1116791"/>
                <a:gridCol w="3739949"/>
              </a:tblGrid>
              <a:tr h="960120">
                <a:tc>
                  <a:txBody>
                    <a:bodyPr/>
                    <a:lstStyle/>
                    <a:p>
                      <a:pPr marL="0" marR="0" lvl="0" indent="0" algn="ctr">
                        <a:lnSpc>
                          <a:spcPct val="115000"/>
                        </a:lnSpc>
                        <a:spcBef>
                          <a:spcPts val="200"/>
                        </a:spcBef>
                        <a:spcAft>
                          <a:spcPts val="200"/>
                        </a:spcAft>
                        <a:buSzPts val="1000"/>
                        <a:buFont typeface="Calibri"/>
                        <a:buNone/>
                        <a:tabLst>
                          <a:tab pos="338138" algn="l"/>
                        </a:tabLst>
                      </a:pPr>
                      <a:r>
                        <a:rPr lang="en-US" sz="2000" b="1" dirty="0" err="1" smtClean="0">
                          <a:solidFill>
                            <a:schemeClr val="bg1"/>
                          </a:solidFill>
                          <a:effectLst/>
                          <a:latin typeface="Calibri"/>
                          <a:ea typeface="Times New Roman"/>
                          <a:cs typeface="Times New Roman"/>
                        </a:rPr>
                        <a:t>Jenis</a:t>
                      </a:r>
                      <a:r>
                        <a:rPr lang="en-US" sz="2000" b="1" dirty="0" smtClean="0">
                          <a:solidFill>
                            <a:schemeClr val="bg1"/>
                          </a:solidFill>
                          <a:effectLst/>
                          <a:latin typeface="Calibri"/>
                          <a:ea typeface="Times New Roman"/>
                          <a:cs typeface="Times New Roman"/>
                        </a:rPr>
                        <a:t> </a:t>
                      </a:r>
                      <a:r>
                        <a:rPr lang="en-US" sz="2000" b="1" dirty="0" err="1" smtClean="0">
                          <a:solidFill>
                            <a:schemeClr val="bg1"/>
                          </a:solidFill>
                          <a:effectLst/>
                          <a:latin typeface="Calibri"/>
                          <a:ea typeface="Times New Roman"/>
                          <a:cs typeface="Times New Roman"/>
                        </a:rPr>
                        <a:t>Kegiatan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000" b="1" dirty="0" smtClean="0">
                          <a:solidFill>
                            <a:schemeClr val="bg1"/>
                          </a:solidFill>
                          <a:effectLst/>
                          <a:latin typeface="Calibri"/>
                          <a:ea typeface="Calibri"/>
                          <a:cs typeface="Times New Roman"/>
                        </a:rPr>
                        <a:t>AK</a:t>
                      </a:r>
                      <a:r>
                        <a:rPr lang="en-US" sz="2000" b="1" baseline="0" dirty="0" smtClean="0">
                          <a:solidFill>
                            <a:schemeClr val="bg1"/>
                          </a:solidFill>
                          <a:effectLst/>
                          <a:latin typeface="Calibri"/>
                          <a:ea typeface="Calibri"/>
                          <a:cs typeface="Times New Roman"/>
                        </a:rPr>
                        <a:t> </a:t>
                      </a:r>
                      <a:r>
                        <a:rPr lang="en-US" sz="2000" b="1" baseline="0" dirty="0" err="1" smtClean="0">
                          <a:solidFill>
                            <a:schemeClr val="bg1"/>
                          </a:solidFill>
                          <a:effectLst/>
                          <a:latin typeface="Calibri"/>
                          <a:ea typeface="Calibri"/>
                          <a:cs typeface="Times New Roman"/>
                        </a:rPr>
                        <a:t>Maks</a:t>
                      </a:r>
                      <a:r>
                        <a:rPr lang="en-US" sz="2000" b="1" baseline="0" dirty="0" smtClean="0">
                          <a:solidFill>
                            <a:schemeClr val="bg1"/>
                          </a:solidFill>
                          <a:effectLst/>
                          <a:latin typeface="Calibri"/>
                          <a:ea typeface="Calibri"/>
                          <a:cs typeface="Times New Roman"/>
                        </a:rPr>
                        <a:t>.</a:t>
                      </a: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000" b="1" dirty="0" smtClean="0">
                          <a:solidFill>
                            <a:schemeClr val="bg1"/>
                          </a:solidFill>
                          <a:effectLst/>
                          <a:latin typeface="Calibri"/>
                          <a:ea typeface="Times New Roman"/>
                          <a:cs typeface="Times New Roman"/>
                        </a:rPr>
                        <a:t>Batas </a:t>
                      </a:r>
                      <a:r>
                        <a:rPr lang="en-US" sz="2000" b="1" dirty="0" err="1" smtClean="0">
                          <a:solidFill>
                            <a:schemeClr val="bg1"/>
                          </a:solidFill>
                          <a:effectLst/>
                          <a:latin typeface="Calibri"/>
                          <a:ea typeface="Times New Roman"/>
                          <a:cs typeface="Times New Roman"/>
                        </a:rPr>
                        <a:t>Pengajuan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r>
              <a:tr h="960120">
                <a:tc>
                  <a:txBody>
                    <a:bodyPr/>
                    <a:lstStyle/>
                    <a:p>
                      <a:pPr marL="158750" marR="0" indent="-158750">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a. Dipresentasikan secara oral dan dimuat dalam prosiding yang dipublikasikan (ber ISSN/ISBN):</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240030">
                <a:tc>
                  <a:txBody>
                    <a:bodyPr/>
                    <a:lstStyle/>
                    <a:p>
                      <a:pPr marL="514350" marR="0" indent="-355600" algn="just">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1). Internasional</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15</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960120">
                <a:tc>
                  <a:txBody>
                    <a:bodyPr/>
                    <a:lstStyle/>
                    <a:p>
                      <a:pPr marL="514350" marR="0" indent="-355600" algn="just">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2). Nasional</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10</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en-US" sz="2000" b="1"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tinggi</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000" b="1" dirty="0">
                          <a:solidFill>
                            <a:schemeClr val="tx1"/>
                          </a:solidFill>
                          <a:effectLst/>
                          <a:latin typeface="+mj-lt"/>
                          <a:ea typeface="Arial Unicode MS" panose="020B0604020202020204" pitchFamily="34" charset="-128"/>
                          <a:cs typeface="Arial Unicode MS" panose="020B0604020202020204" pitchFamily="34" charset="-128"/>
                        </a:rPr>
                        <a:t>25 % dari </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AK</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0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0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yang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diperlukan</a:t>
                      </a:r>
                      <a:r>
                        <a:rPr lang="en-US" sz="2000" b="1" baseline="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untuk p</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engu</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s</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ulan</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ke</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 LK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dan</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Profesor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720090">
                <a:tc>
                  <a:txBody>
                    <a:bodyPr/>
                    <a:lstStyle/>
                    <a:p>
                      <a:pPr marL="158750" marR="0" indent="-158750">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b. Disajikan dalam bentuk poster dan dimuat dalam prosiding yang dipublikasikan:</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just">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240030">
                <a:tc>
                  <a:txBody>
                    <a:bodyPr/>
                    <a:lstStyle/>
                    <a:p>
                      <a:pPr marL="388620" marR="0" indent="-229870" algn="just">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1). Internasional</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a:solidFill>
                            <a:schemeClr val="tx1"/>
                          </a:solidFill>
                          <a:effectLst/>
                          <a:latin typeface="+mj-lt"/>
                          <a:ea typeface="Arial Unicode MS" panose="020B0604020202020204" pitchFamily="34" charset="-128"/>
                          <a:cs typeface="Arial Unicode MS" panose="020B0604020202020204" pitchFamily="34" charset="-128"/>
                        </a:rPr>
                        <a:t>10</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rowSpan="2">
                  <a:txBody>
                    <a:bodyPr/>
                    <a:lstStyle/>
                    <a:p>
                      <a:pPr marL="0" marR="0">
                        <a:lnSpc>
                          <a:spcPct val="100000"/>
                        </a:lnSpc>
                        <a:spcBef>
                          <a:spcPts val="0"/>
                        </a:spcBef>
                        <a:spcAft>
                          <a:spcPts val="0"/>
                        </a:spcAft>
                        <a:tabLst>
                          <a:tab pos="228600" algn="l"/>
                        </a:tabLst>
                      </a:pPr>
                      <a:r>
                        <a:rPr lang="en-US" sz="2000" b="1"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tinggi</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 25</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AK</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0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000" b="1" dirty="0">
                          <a:solidFill>
                            <a:schemeClr val="tx1"/>
                          </a:solidFill>
                          <a:effectLst/>
                          <a:latin typeface="+mj-lt"/>
                          <a:ea typeface="Arial Unicode MS" panose="020B0604020202020204" pitchFamily="34" charset="-128"/>
                          <a:cs typeface="Arial Unicode MS" panose="020B0604020202020204" pitchFamily="34" charset="-128"/>
                        </a:rPr>
                        <a:t> </a:t>
                      </a:r>
                      <a:r>
                        <a:rPr lang="id-ID" sz="2000" b="1" dirty="0">
                          <a:solidFill>
                            <a:schemeClr val="tx1"/>
                          </a:solidFill>
                          <a:effectLst/>
                          <a:latin typeface="+mj-lt"/>
                          <a:ea typeface="Arial Unicode MS" panose="020B0604020202020204" pitchFamily="34" charset="-128"/>
                          <a:cs typeface="Arial Unicode MS" panose="020B0604020202020204" pitchFamily="34" charset="-128"/>
                        </a:rPr>
                        <a:t>untuk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pengusulan</a:t>
                      </a: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000" b="1" dirty="0">
                          <a:solidFill>
                            <a:schemeClr val="tx1"/>
                          </a:solidFill>
                          <a:effectLst/>
                          <a:latin typeface="+mj-lt"/>
                          <a:ea typeface="Arial Unicode MS" panose="020B0604020202020204" pitchFamily="34" charset="-128"/>
                          <a:cs typeface="Arial Unicode MS" panose="020B0604020202020204" pitchFamily="34" charset="-128"/>
                        </a:rPr>
                        <a:t>ke </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 LK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dan</a:t>
                      </a:r>
                      <a:r>
                        <a:rPr lang="en-US"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000" b="1" dirty="0" err="1" smtClean="0">
                          <a:solidFill>
                            <a:schemeClr val="tx1"/>
                          </a:solidFill>
                          <a:effectLst/>
                          <a:latin typeface="+mj-lt"/>
                          <a:ea typeface="Arial Unicode MS" panose="020B0604020202020204" pitchFamily="34" charset="-128"/>
                          <a:cs typeface="Arial Unicode MS" panose="020B0604020202020204" pitchFamily="34" charset="-128"/>
                        </a:rPr>
                        <a:t>Profesor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720090">
                <a:tc>
                  <a:txBody>
                    <a:bodyPr/>
                    <a:lstStyle/>
                    <a:p>
                      <a:pPr marL="388620" marR="0" indent="-229870" algn="just">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2). Nasional</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5</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vMerge="1">
                  <a:txBody>
                    <a:bodyPr/>
                    <a:lstStyle/>
                    <a:p>
                      <a:endParaRPr lang="en-US"/>
                    </a:p>
                  </a:txBody>
                  <a:tcPr/>
                </a:tc>
              </a:tr>
            </a:tbl>
          </a:graphicData>
        </a:graphic>
      </p:graphicFrame>
      <p:sp>
        <p:nvSpPr>
          <p:cNvPr id="3"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BATASAN PERLU DIPERHATIKAN DALAM KEGIATAN PENELITIAN DAN PUBLIKASI (UNSUR B)  KENAIKAN JABATAN KE LK DAN GB</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119</a:t>
            </a:fld>
            <a:endParaRPr lang="en-US"/>
          </a:p>
        </p:txBody>
      </p:sp>
    </p:spTree>
    <p:extLst>
      <p:ext uri="{BB962C8B-B14F-4D97-AF65-F5344CB8AC3E}">
        <p14:creationId xmlns="" xmlns:p14="http://schemas.microsoft.com/office/powerpoint/2010/main" val="29744085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609600" y="1621393"/>
            <a:ext cx="10972800" cy="491209"/>
          </a:xfrm>
          <a:prstGeom prst="rect">
            <a:avLst/>
          </a:prstGeom>
          <a:noFill/>
          <a:ln w="9525">
            <a:noFill/>
            <a:miter lim="800000"/>
            <a:headEnd/>
            <a:tailEnd/>
          </a:ln>
        </p:spPr>
        <p:txBody>
          <a:bodyPr anchor="ctr">
            <a:noAutofit/>
          </a:bodyPr>
          <a:lstStyle/>
          <a:p>
            <a:pPr algn="ctr" eaLnBrk="1" hangingPunct="1"/>
            <a:r>
              <a:rPr lang="id-ID" altLang="en-US" sz="2000" b="1" dirty="0" smtClean="0"/>
              <a:t>II. </a:t>
            </a:r>
            <a:r>
              <a:rPr lang="en-US" altLang="en-US" sz="2000" b="1" dirty="0" smtClean="0"/>
              <a:t>WEWENANG DAN TANGGUNG JAWAB DOSEN DALAM MELAKSANAKAN BIMBINGAN TA</a:t>
            </a:r>
            <a:endParaRPr lang="en-US" altLang="en-US" sz="2000" b="1" dirty="0"/>
          </a:p>
        </p:txBody>
      </p:sp>
      <p:sp>
        <p:nvSpPr>
          <p:cNvPr id="2" name="Slide Number Placeholder 1"/>
          <p:cNvSpPr>
            <a:spLocks noGrp="1"/>
          </p:cNvSpPr>
          <p:nvPr>
            <p:ph type="sldNum" sz="quarter" idx="12"/>
          </p:nvPr>
        </p:nvSpPr>
        <p:spPr>
          <a:xfrm>
            <a:off x="10899648" y="2272"/>
            <a:ext cx="1016000" cy="365760"/>
          </a:xfrm>
          <a:prstGeom prst="rect">
            <a:avLst/>
          </a:prstGeom>
        </p:spPr>
        <p:txBody>
          <a:bodyPr/>
          <a:lstStyle/>
          <a:p>
            <a:fld id="{BD266BE7-899D-4075-917F-DBDE33B6B692}" type="slidenum">
              <a:rPr lang="en-US" smtClean="0"/>
              <a:pPr/>
              <a:t>12</a:t>
            </a:fld>
            <a:endParaRPr lang="en-US"/>
          </a:p>
        </p:txBody>
      </p:sp>
      <p:graphicFrame>
        <p:nvGraphicFramePr>
          <p:cNvPr id="5" name="Table 4"/>
          <p:cNvGraphicFramePr>
            <a:graphicFrameLocks noGrp="1"/>
          </p:cNvGraphicFramePr>
          <p:nvPr/>
        </p:nvGraphicFramePr>
        <p:xfrm>
          <a:off x="285711" y="2206487"/>
          <a:ext cx="11620580" cy="4584216"/>
        </p:xfrm>
        <a:graphic>
          <a:graphicData uri="http://schemas.openxmlformats.org/drawingml/2006/table">
            <a:tbl>
              <a:tblPr firstRow="1" firstCol="1" bandRow="1">
                <a:tableStyleId>{5C22544A-7EE6-4342-B048-85BDC9FD1C3A}</a:tableStyleId>
              </a:tblPr>
              <a:tblGrid>
                <a:gridCol w="935961"/>
                <a:gridCol w="2982887"/>
                <a:gridCol w="2057164"/>
                <a:gridCol w="1954305"/>
                <a:gridCol w="339961"/>
                <a:gridCol w="1511485"/>
                <a:gridCol w="570169"/>
                <a:gridCol w="443284"/>
                <a:gridCol w="581065"/>
                <a:gridCol w="244299"/>
              </a:tblGrid>
              <a:tr h="299171">
                <a:tc rowSpan="2">
                  <a:txBody>
                    <a:bodyPr/>
                    <a:lstStyle/>
                    <a:p>
                      <a:pPr marL="0" marR="0" algn="ctr">
                        <a:lnSpc>
                          <a:spcPct val="100000"/>
                        </a:lnSpc>
                        <a:spcBef>
                          <a:spcPts val="0"/>
                        </a:spcBef>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NO</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rowSpan="2">
                  <a:txBody>
                    <a:bodyPr/>
                    <a:lstStyle/>
                    <a:p>
                      <a:pPr marL="0" marR="0" algn="ctr">
                        <a:lnSpc>
                          <a:spcPct val="100000"/>
                        </a:lnSpc>
                        <a:spcBef>
                          <a:spcPts val="0"/>
                        </a:spcBef>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JABATAN </a:t>
                      </a: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KADEMIK </a:t>
                      </a:r>
                      <a:r>
                        <a:rPr lang="id-ID" sz="2000" b="1" dirty="0">
                          <a:solidFill>
                            <a:schemeClr val="bg1"/>
                          </a:solidFill>
                          <a:effectLst/>
                          <a:latin typeface="+mj-lt"/>
                          <a:ea typeface="Arial Unicode MS" panose="020B0604020202020204" pitchFamily="34" charset="-128"/>
                          <a:cs typeface="Arial Unicode MS" panose="020B0604020202020204" pitchFamily="34" charset="-128"/>
                        </a:rPr>
                        <a:t>DOSEN</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rowSpan="2">
                  <a:txBody>
                    <a:bodyPr/>
                    <a:lstStyle/>
                    <a:p>
                      <a:pPr marL="0" marR="0" algn="ctr">
                        <a:lnSpc>
                          <a:spcPct val="100000"/>
                        </a:lnSpc>
                        <a:spcBef>
                          <a:spcPts val="0"/>
                        </a:spcBef>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KUALIFIKASI PENDIDIKAN</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gridSpan="7">
                  <a:txBody>
                    <a:bodyPr/>
                    <a:lstStyle/>
                    <a:p>
                      <a:pPr marL="0" marR="0" algn="ctr">
                        <a:lnSpc>
                          <a:spcPct val="100000"/>
                        </a:lnSpc>
                        <a:spcBef>
                          <a:spcPts val="0"/>
                        </a:spcBef>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BIMBINGAN TUGAS AKHIR</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hMerge="1">
                  <a:txBody>
                    <a:bodyPr/>
                    <a:lstStyle/>
                    <a:p>
                      <a:endParaRPr lang="en-US"/>
                    </a:p>
                  </a:txBody>
                  <a:tcPr/>
                </a:tc>
                <a:tc hMerge="1">
                  <a:txBody>
                    <a:bodyPr/>
                    <a:lstStyle/>
                    <a:p>
                      <a:pPr marL="0" marR="0" algn="ctr">
                        <a:lnSpc>
                          <a:spcPct val="100000"/>
                        </a:lnSpc>
                        <a:spcBef>
                          <a:spcPts val="0"/>
                        </a:spcBef>
                        <a:spcAft>
                          <a:spcPts val="0"/>
                        </a:spcAft>
                      </a:pPr>
                      <a:endParaRPr lang="en-US" sz="1600" b="1">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3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Skripsi/         Tugas Akhir</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gridSpan="2">
                  <a:txBody>
                    <a:bodyPr/>
                    <a:lstStyle/>
                    <a:p>
                      <a:pPr marL="0" marR="0" algn="ctr">
                        <a:lnSpc>
                          <a:spcPct val="100000"/>
                        </a:lnSpc>
                        <a:spcBef>
                          <a:spcPts val="0"/>
                        </a:spcBef>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Tesis</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hMerge="1">
                  <a:txBody>
                    <a:bodyPr/>
                    <a:lstStyle/>
                    <a:p>
                      <a:pPr marL="0" marR="0" algn="ctr">
                        <a:lnSpc>
                          <a:spcPct val="100000"/>
                        </a:lnSpc>
                        <a:spcBef>
                          <a:spcPts val="0"/>
                        </a:spcBef>
                        <a:spcAft>
                          <a:spcPts val="0"/>
                        </a:spcAft>
                      </a:pPr>
                      <a:endParaRPr lang="en-US" sz="16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Disertasi</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1</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effectLst/>
                          <a:latin typeface="+mj-lt"/>
                          <a:ea typeface="Arial Unicode MS" panose="020B0604020202020204" pitchFamily="34" charset="-128"/>
                          <a:cs typeface="Arial Unicode MS" panose="020B0604020202020204" pitchFamily="34" charset="-128"/>
                        </a:rPr>
                        <a:t>Magister</a:t>
                      </a:r>
                      <a:endParaRPr lang="en-US" sz="2000" b="1">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effectLst/>
                          <a:latin typeface="+mj-lt"/>
                          <a:ea typeface="Arial Unicode MS" panose="020B0604020202020204" pitchFamily="34" charset="-128"/>
                          <a:cs typeface="Arial Unicode MS" panose="020B0604020202020204" pitchFamily="34" charset="-128"/>
                        </a:rPr>
                        <a:t>M</a:t>
                      </a:r>
                      <a:endParaRPr lang="en-US" sz="2000" b="1">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2000" b="1">
                          <a:effectLst/>
                          <a:latin typeface="+mj-lt"/>
                          <a:ea typeface="Arial Unicode MS" panose="020B0604020202020204" pitchFamily="34" charset="-128"/>
                          <a:cs typeface="Arial Unicode MS" panose="020B0604020202020204" pitchFamily="34" charset="-128"/>
                        </a:rPr>
                        <a:t>-</a:t>
                      </a:r>
                      <a:endParaRPr lang="en-US" sz="2000" b="1">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a:effectLst/>
                          <a:latin typeface="+mj-lt"/>
                          <a:ea typeface="Arial Unicode MS" panose="020B0604020202020204" pitchFamily="34" charset="-128"/>
                          <a:cs typeface="Arial Unicode MS" panose="020B0604020202020204" pitchFamily="34" charset="-128"/>
                        </a:rPr>
                        <a:t>-</a:t>
                      </a:r>
                      <a:endParaRPr lang="en-US" sz="2000" b="1" dirty="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B</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2</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Magister</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2000" b="1"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B</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3</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Lektor Kepala</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Magister</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2000" b="1"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strike="sngStrike" dirty="0">
                          <a:solidFill>
                            <a:schemeClr val="tx1"/>
                          </a:solidFill>
                          <a:effectLst/>
                          <a:latin typeface="+mj-lt"/>
                          <a:ea typeface="Arial Unicode MS" panose="020B0604020202020204" pitchFamily="34" charset="-128"/>
                          <a:cs typeface="Arial Unicode MS" panose="020B0604020202020204" pitchFamily="34" charset="-128"/>
                        </a:rPr>
                        <a:t>-</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7016">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B/M*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4</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Profesor</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Doktor</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M**</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endParaRPr lang="en-US" sz="2000" b="1"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marR="0" algn="r">
                        <a:lnSpc>
                          <a:spcPct val="100000"/>
                        </a:lnSpc>
                        <a:spcBef>
                          <a:spcPts val="0"/>
                        </a:spcBef>
                        <a:spcAft>
                          <a:spcPts val="0"/>
                        </a:spcAft>
                      </a:pP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000" b="1" dirty="0">
                          <a:solidFill>
                            <a:schemeClr val="tx1"/>
                          </a:solidFill>
                          <a:effectLst/>
                          <a:latin typeface="+mj-lt"/>
                          <a:ea typeface="Arial Unicode MS" panose="020B0604020202020204" pitchFamily="34" charset="-128"/>
                          <a:cs typeface="Arial Unicode MS" panose="020B0604020202020204" pitchFamily="34" charset="-128"/>
                        </a:rPr>
                        <a:t>=</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9">
                  <a:txBody>
                    <a:bodyPr/>
                    <a:lstStyle/>
                    <a:p>
                      <a:pPr marL="0" marR="0" algn="just">
                        <a:lnSpc>
                          <a:spcPct val="100000"/>
                        </a:lnSpc>
                        <a:spcBef>
                          <a:spcPts val="0"/>
                        </a:spcBef>
                        <a:spcAft>
                          <a:spcPts val="0"/>
                        </a:spcAft>
                      </a:pPr>
                      <a:endParaRPr lang="en-US" sz="2000" b="1"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marR="0" algn="just">
                        <a:lnSpc>
                          <a:spcPct val="100000"/>
                        </a:lnSpc>
                        <a:spcBef>
                          <a:spcPts val="0"/>
                        </a:spcBef>
                        <a:spcAft>
                          <a:spcPts val="0"/>
                        </a:spcAft>
                      </a:pPr>
                      <a:r>
                        <a:rPr lang="id-ID" sz="2000" b="1" dirty="0" smtClean="0">
                          <a:solidFill>
                            <a:schemeClr val="tx1"/>
                          </a:solidFill>
                          <a:effectLst/>
                          <a:latin typeface="+mj-lt"/>
                          <a:ea typeface="Arial Unicode MS" panose="020B0604020202020204" pitchFamily="34" charset="-128"/>
                          <a:cs typeface="Arial Unicode MS" panose="020B0604020202020204" pitchFamily="34" charset="-128"/>
                        </a:rPr>
                        <a:t>Sebagai </a:t>
                      </a:r>
                      <a:r>
                        <a:rPr lang="id-ID" sz="2000" b="1" dirty="0">
                          <a:solidFill>
                            <a:schemeClr val="tx1"/>
                          </a:solidFill>
                          <a:effectLst/>
                          <a:latin typeface="+mj-lt"/>
                          <a:ea typeface="Arial Unicode MS" panose="020B0604020202020204" pitchFamily="34" charset="-128"/>
                          <a:cs typeface="Arial Unicode MS" panose="020B0604020202020204" pitchFamily="34" charset="-128"/>
                        </a:rPr>
                        <a:t>penulis pertama pada jurnal ilmiah internasional bereputasi</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9">
                  <a:txBody>
                    <a:bodyPr/>
                    <a:lstStyle/>
                    <a:p>
                      <a:pPr marL="0" marR="0" algn="just">
                        <a:lnSpc>
                          <a:spcPct val="100000"/>
                        </a:lnSpc>
                        <a:spcBef>
                          <a:spcPts val="0"/>
                        </a:spcBef>
                        <a:spcAft>
                          <a:spcPts val="0"/>
                        </a:spcAft>
                      </a:pPr>
                      <a:r>
                        <a:rPr lang="id-ID" sz="2000" b="1" dirty="0">
                          <a:solidFill>
                            <a:schemeClr val="tx1"/>
                          </a:solidFill>
                          <a:effectLst/>
                          <a:latin typeface="+mj-lt"/>
                          <a:ea typeface="Arial Unicode MS" panose="020B0604020202020204" pitchFamily="34" charset="-128"/>
                          <a:cs typeface="Arial Unicode MS" panose="020B0604020202020204" pitchFamily="34" charset="-128"/>
                        </a:rPr>
                        <a:t>Sesuai dengan Pasal 26 ayat 10 (b) Permendikbud Nomor 49 Tahun 2014 </a:t>
                      </a: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  M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4">
                  <a:txBody>
                    <a:bodyPr/>
                    <a:lstStyle/>
                    <a:p>
                      <a:pPr marL="0" marR="0" algn="just">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Melaksanakan</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hMerge="1">
                  <a:txBody>
                    <a:bodyPr/>
                    <a:lstStyle/>
                    <a:p>
                      <a:endParaRPr lang="en-US"/>
                    </a:p>
                  </a:txBody>
                  <a:tcPr/>
                </a:tc>
                <a:tc>
                  <a:txBody>
                    <a:bodyPr/>
                    <a:lstStyle/>
                    <a:p>
                      <a:pPr>
                        <a:lnSpc>
                          <a:spcPct val="100000"/>
                        </a:lnSpc>
                        <a:spcAft>
                          <a:spcPts val="0"/>
                        </a:spcAft>
                      </a:pP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a:txBody>
                    <a:bodyPr/>
                    <a:lstStyle/>
                    <a:p>
                      <a:pPr>
                        <a:lnSpc>
                          <a:spcPct val="100000"/>
                        </a:lnSpc>
                        <a:spcAft>
                          <a:spcPts val="0"/>
                        </a:spcAft>
                      </a:pP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r>
              <a:tr h="299171">
                <a:tc>
                  <a:txBody>
                    <a:bodyPr/>
                    <a:lstStyle/>
                    <a:p>
                      <a:pPr marL="0" marR="0" algn="r">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B =</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4">
                  <a:txBody>
                    <a:bodyPr/>
                    <a:lstStyle/>
                    <a:p>
                      <a:pPr marL="0" marR="0">
                        <a:lnSpc>
                          <a:spcPct val="100000"/>
                        </a:lnSpc>
                        <a:spcBef>
                          <a:spcPts val="0"/>
                        </a:spcBef>
                        <a:spcAft>
                          <a:spcPts val="0"/>
                        </a:spcAft>
                      </a:pPr>
                      <a:r>
                        <a:rPr lang="id-ID" sz="2000" b="1">
                          <a:solidFill>
                            <a:schemeClr val="tx1"/>
                          </a:solidFill>
                          <a:effectLst/>
                          <a:latin typeface="+mj-lt"/>
                          <a:ea typeface="Arial Unicode MS" panose="020B0604020202020204" pitchFamily="34" charset="-128"/>
                          <a:cs typeface="Arial Unicode MS" panose="020B0604020202020204" pitchFamily="34" charset="-128"/>
                        </a:rPr>
                        <a:t>Membantu</a:t>
                      </a: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hMerge="1">
                  <a:txBody>
                    <a:bodyPr/>
                    <a:lstStyle/>
                    <a:p>
                      <a:endParaRPr lang="en-US"/>
                    </a:p>
                  </a:txBody>
                  <a:tcPr/>
                </a:tc>
                <a:tc>
                  <a:txBody>
                    <a:bodyPr/>
                    <a:lstStyle/>
                    <a:p>
                      <a:pPr>
                        <a:lnSpc>
                          <a:spcPct val="100000"/>
                        </a:lnSpc>
                        <a:spcAft>
                          <a:spcPts val="0"/>
                        </a:spcAft>
                      </a:pP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2000" b="1">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20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r>
            </a:tbl>
          </a:graphicData>
        </a:graphic>
      </p:graphicFrame>
      <p:sp>
        <p:nvSpPr>
          <p:cNvPr id="7" name="Rectangle 6"/>
          <p:cNvSpPr/>
          <p:nvPr/>
        </p:nvSpPr>
        <p:spPr>
          <a:xfrm>
            <a:off x="285709" y="905071"/>
            <a:ext cx="11906291" cy="707886"/>
          </a:xfrm>
          <a:prstGeom prst="rect">
            <a:avLst/>
          </a:prstGeom>
          <a:noFill/>
        </p:spPr>
        <p:txBody>
          <a:bodyPr wrap="square">
            <a:spAutoFit/>
          </a:bodyPr>
          <a:lstStyle/>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2.2.1. Wewenang/Tanggung Jawab Dosen</a:t>
            </a:r>
          </a:p>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Mengajar</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Membimbing TA</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Publikasi Ilmiah, dan Unsur yang Dinilai)</a:t>
            </a:r>
          </a:p>
        </p:txBody>
      </p:sp>
      <p:sp>
        <p:nvSpPr>
          <p:cNvPr id="8" name="Rectangle 7"/>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619175537"/>
              </p:ext>
            </p:extLst>
          </p:nvPr>
        </p:nvGraphicFramePr>
        <p:xfrm>
          <a:off x="835572" y="1598070"/>
          <a:ext cx="10767848" cy="4736447"/>
        </p:xfrm>
        <a:graphic>
          <a:graphicData uri="http://schemas.openxmlformats.org/drawingml/2006/table">
            <a:tbl>
              <a:tblPr firstCol="1" lastRow="1" lastCol="1" bandRow="1" bandCol="1">
                <a:tableStyleId>{5C22544A-7EE6-4342-B048-85BDC9FD1C3A}</a:tableStyleId>
              </a:tblPr>
              <a:tblGrid>
                <a:gridCol w="3877959"/>
                <a:gridCol w="815831"/>
                <a:gridCol w="985049"/>
                <a:gridCol w="930957"/>
                <a:gridCol w="1032900"/>
                <a:gridCol w="3125152"/>
              </a:tblGrid>
              <a:tr h="1078847">
                <a:tc>
                  <a:txBody>
                    <a:bodyPr/>
                    <a:lstStyle/>
                    <a:p>
                      <a:pPr marL="0" marR="0" lvl="0" indent="0" algn="ctr">
                        <a:lnSpc>
                          <a:spcPct val="115000"/>
                        </a:lnSpc>
                        <a:spcBef>
                          <a:spcPts val="200"/>
                        </a:spcBef>
                        <a:spcAft>
                          <a:spcPts val="200"/>
                        </a:spcAft>
                        <a:buSzPts val="1000"/>
                        <a:buFont typeface="Calibri"/>
                        <a:buNone/>
                        <a:tabLst>
                          <a:tab pos="338138" algn="l"/>
                        </a:tabLst>
                      </a:pPr>
                      <a:r>
                        <a:rPr lang="en-US" sz="2400" b="1" dirty="0" err="1" smtClean="0">
                          <a:solidFill>
                            <a:schemeClr val="bg1"/>
                          </a:solidFill>
                          <a:effectLst/>
                          <a:latin typeface="Calibri"/>
                          <a:ea typeface="Times New Roman"/>
                          <a:cs typeface="Times New Roman"/>
                        </a:rPr>
                        <a:t>Jenis</a:t>
                      </a:r>
                      <a:r>
                        <a:rPr lang="en-US" sz="2400" b="1" dirty="0" smtClean="0">
                          <a:solidFill>
                            <a:schemeClr val="bg1"/>
                          </a:solidFill>
                          <a:effectLst/>
                          <a:latin typeface="Calibri"/>
                          <a:ea typeface="Times New Roman"/>
                          <a:cs typeface="Times New Roman"/>
                        </a:rPr>
                        <a:t> </a:t>
                      </a:r>
                      <a:r>
                        <a:rPr lang="en-US" sz="2400" b="1" dirty="0" err="1" smtClean="0">
                          <a:solidFill>
                            <a:schemeClr val="bg1"/>
                          </a:solidFill>
                          <a:effectLst/>
                          <a:latin typeface="Calibri"/>
                          <a:ea typeface="Times New Roman"/>
                          <a:cs typeface="Times New Roman"/>
                        </a:rPr>
                        <a:t>Kegiatan</a:t>
                      </a:r>
                      <a:endParaRPr lang="en-US" sz="24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400" b="1" dirty="0" smtClean="0">
                          <a:solidFill>
                            <a:schemeClr val="bg1"/>
                          </a:solidFill>
                          <a:effectLst/>
                          <a:latin typeface="Calibri"/>
                          <a:ea typeface="Calibri"/>
                          <a:cs typeface="Times New Roman"/>
                        </a:rPr>
                        <a:t>AK</a:t>
                      </a:r>
                      <a:r>
                        <a:rPr lang="en-US" sz="2400" b="1" baseline="0" dirty="0" smtClean="0">
                          <a:solidFill>
                            <a:schemeClr val="bg1"/>
                          </a:solidFill>
                          <a:effectLst/>
                          <a:latin typeface="Calibri"/>
                          <a:ea typeface="Calibri"/>
                          <a:cs typeface="Times New Roman"/>
                        </a:rPr>
                        <a:t> </a:t>
                      </a:r>
                      <a:r>
                        <a:rPr lang="en-US" sz="2400" b="1" baseline="0" dirty="0" err="1" smtClean="0">
                          <a:solidFill>
                            <a:schemeClr val="bg1"/>
                          </a:solidFill>
                          <a:effectLst/>
                          <a:latin typeface="Calibri"/>
                          <a:ea typeface="Calibri"/>
                          <a:cs typeface="Times New Roman"/>
                        </a:rPr>
                        <a:t>Maks</a:t>
                      </a:r>
                      <a:r>
                        <a:rPr lang="en-US" sz="2400" b="1" baseline="0" dirty="0" smtClean="0">
                          <a:solidFill>
                            <a:schemeClr val="bg1"/>
                          </a:solidFill>
                          <a:effectLst/>
                          <a:latin typeface="Calibri"/>
                          <a:ea typeface="Calibri"/>
                          <a:cs typeface="Times New Roman"/>
                        </a:rPr>
                        <a:t>.</a:t>
                      </a: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400" b="1" dirty="0" smtClean="0">
                          <a:solidFill>
                            <a:schemeClr val="bg1"/>
                          </a:solidFill>
                          <a:effectLst/>
                          <a:latin typeface="Calibri"/>
                          <a:ea typeface="Times New Roman"/>
                          <a:cs typeface="Times New Roman"/>
                        </a:rPr>
                        <a:t>Batas </a:t>
                      </a:r>
                      <a:r>
                        <a:rPr lang="en-US" sz="2400" b="1" dirty="0" err="1" smtClean="0">
                          <a:solidFill>
                            <a:schemeClr val="bg1"/>
                          </a:solidFill>
                          <a:effectLst/>
                          <a:latin typeface="Calibri"/>
                          <a:ea typeface="Times New Roman"/>
                          <a:cs typeface="Times New Roman"/>
                        </a:rPr>
                        <a:t>Pengajuan</a:t>
                      </a:r>
                      <a:endParaRPr lang="en-US" sz="2400" b="1" dirty="0">
                        <a:solidFill>
                          <a:schemeClr val="bg1"/>
                        </a:solidFill>
                        <a:effectLst/>
                        <a:latin typeface="Calibri"/>
                        <a:ea typeface="Times New Roman"/>
                        <a:cs typeface="Times New Roman"/>
                      </a:endParaRPr>
                    </a:p>
                  </a:txBody>
                  <a:tcPr marL="68588" marR="68588" marT="0" marB="0" anchor="ctr">
                    <a:solidFill>
                      <a:srgbClr val="002060"/>
                    </a:solidFill>
                  </a:tcPr>
                </a:tc>
              </a:tr>
              <a:tr h="1078847">
                <a:tc>
                  <a:txBody>
                    <a:bodyPr/>
                    <a:lstStyle/>
                    <a:p>
                      <a:pPr marL="228600" marR="0" indent="-228600" algn="l">
                        <a:lnSpc>
                          <a:spcPct val="100000"/>
                        </a:lnSpc>
                        <a:spcBef>
                          <a:spcPts val="0"/>
                        </a:spcBef>
                        <a:spcAft>
                          <a:spcPts val="0"/>
                        </a:spcAf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e. Hasil penelitian/pemikiran yang disajikan dalam koran/majalah  populer/umum</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a:solidFill>
                            <a:schemeClr val="tx1"/>
                          </a:solidFill>
                          <a:effectLst/>
                          <a:latin typeface="+mj-lt"/>
                          <a:ea typeface="Arial Unicode MS" panose="020B0604020202020204" pitchFamily="34" charset="-128"/>
                          <a:cs typeface="Arial Unicode MS" panose="020B0604020202020204" pitchFamily="34" charset="-128"/>
                        </a:rPr>
                        <a:t> </a:t>
                      </a:r>
                      <a:endParaRPr lang="en-US" sz="2400" b="1">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a:solidFill>
                            <a:schemeClr val="tx1"/>
                          </a:solidFill>
                          <a:effectLst/>
                          <a:latin typeface="+mj-lt"/>
                          <a:ea typeface="Arial Unicode MS" panose="020B0604020202020204" pitchFamily="34" charset="-128"/>
                          <a:cs typeface="Arial Unicode MS" panose="020B0604020202020204" pitchFamily="34" charset="-128"/>
                        </a:rPr>
                        <a:t> </a:t>
                      </a:r>
                      <a:endParaRPr lang="en-US" sz="2400" b="1">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1</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rowSpan="3">
                  <a:txBody>
                    <a:bodyPr/>
                    <a:lstStyle/>
                    <a:p>
                      <a:pPr marL="0" marR="0" algn="l">
                        <a:lnSpc>
                          <a:spcPct val="100000"/>
                        </a:lnSpc>
                        <a:spcBef>
                          <a:spcPts val="0"/>
                        </a:spcBef>
                        <a:spcAft>
                          <a:spcPts val="0"/>
                        </a:spcAft>
                        <a:tabLst>
                          <a:tab pos="228600" algn="l"/>
                        </a:tabLst>
                      </a:pPr>
                      <a:r>
                        <a:rPr lang="en-US" sz="2400" b="1"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400" b="1" dirty="0" err="1">
                          <a:solidFill>
                            <a:schemeClr val="tx1"/>
                          </a:solidFill>
                          <a:effectLst/>
                          <a:latin typeface="+mj-lt"/>
                          <a:ea typeface="Arial Unicode MS" panose="020B0604020202020204" pitchFamily="34" charset="-128"/>
                          <a:cs typeface="Arial Unicode MS" panose="020B0604020202020204" pitchFamily="34" charset="-128"/>
                        </a:rPr>
                        <a:t>banyak</a:t>
                      </a:r>
                      <a:r>
                        <a:rPr lang="en-US" sz="2400" b="1" dirty="0">
                          <a:solidFill>
                            <a:schemeClr val="tx1"/>
                          </a:solidFill>
                          <a:effectLst/>
                          <a:latin typeface="+mj-lt"/>
                          <a:ea typeface="Arial Unicode MS" panose="020B0604020202020204" pitchFamily="34" charset="-128"/>
                          <a:cs typeface="Arial Unicode MS" panose="020B0604020202020204" pitchFamily="34" charset="-128"/>
                        </a:rPr>
                        <a:t> </a:t>
                      </a:r>
                      <a:r>
                        <a:rPr lang="id-ID" sz="2400" b="1" dirty="0">
                          <a:solidFill>
                            <a:schemeClr val="tx1"/>
                          </a:solidFill>
                          <a:effectLst/>
                          <a:latin typeface="+mj-lt"/>
                          <a:ea typeface="Arial Unicode MS" panose="020B0604020202020204" pitchFamily="34" charset="-128"/>
                          <a:cs typeface="Arial Unicode MS" panose="020B0604020202020204" pitchFamily="34" charset="-128"/>
                        </a:rPr>
                        <a:t>5% dari AK </a:t>
                      </a:r>
                      <a:r>
                        <a:rPr lang="en-US" sz="2400" b="1"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4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400" b="1"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400" b="1" dirty="0">
                          <a:solidFill>
                            <a:schemeClr val="tx1"/>
                          </a:solidFill>
                          <a:effectLst/>
                          <a:latin typeface="+mj-lt"/>
                          <a:ea typeface="Arial Unicode MS" panose="020B0604020202020204" pitchFamily="34" charset="-128"/>
                          <a:cs typeface="Arial Unicode MS" panose="020B0604020202020204" pitchFamily="34" charset="-128"/>
                        </a:rPr>
                        <a:t> </a:t>
                      </a:r>
                      <a:r>
                        <a:rPr lang="id-ID" sz="2400" b="1" dirty="0">
                          <a:solidFill>
                            <a:schemeClr val="tx1"/>
                          </a:solidFill>
                          <a:effectLst/>
                          <a:latin typeface="+mj-lt"/>
                          <a:ea typeface="Arial Unicode MS" panose="020B0604020202020204" pitchFamily="34" charset="-128"/>
                          <a:cs typeface="Arial Unicode MS" panose="020B0604020202020204" pitchFamily="34" charset="-128"/>
                        </a:rPr>
                        <a:t>untuk pengajuan ke semua jenjang</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nchor="ctr">
                    <a:solidFill>
                      <a:schemeClr val="accent1">
                        <a:lumMod val="20000"/>
                        <a:lumOff val="80000"/>
                      </a:schemeClr>
                    </a:solidFill>
                  </a:tcPr>
                </a:tc>
              </a:tr>
              <a:tr h="112413">
                <a:tc>
                  <a:txBody>
                    <a:bodyPr/>
                    <a:lstStyle/>
                    <a:p>
                      <a:pPr marL="228600" marR="0" indent="-228600" algn="l">
                        <a:lnSpc>
                          <a:spcPct val="100000"/>
                        </a:lnSpc>
                        <a:spcBef>
                          <a:spcPts val="0"/>
                        </a:spcBef>
                        <a:spcAft>
                          <a:spcPts val="0"/>
                        </a:spcAf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60000"/>
                        <a:lumOff val="40000"/>
                      </a:schemeClr>
                    </a:solidFill>
                  </a:tcPr>
                </a:tc>
                <a:tc vMerge="1">
                  <a:txBody>
                    <a:bodyPr/>
                    <a:lstStyle/>
                    <a:p>
                      <a:endParaRPr lang="en-US"/>
                    </a:p>
                  </a:txBody>
                  <a:tcPr/>
                </a:tc>
              </a:tr>
              <a:tr h="1390033">
                <a:tc>
                  <a:txBody>
                    <a:bodyPr/>
                    <a:lstStyle/>
                    <a:p>
                      <a:pPr marL="171450" marR="0" indent="0" algn="l">
                        <a:lnSpc>
                          <a:spcPct val="100000"/>
                        </a:lnSpc>
                        <a:spcBef>
                          <a:spcPts val="0"/>
                        </a:spcBef>
                        <a:spcAft>
                          <a:spcPts val="0"/>
                        </a:spcAf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Hasil penelitian atau pemikiran atau kerjasama industri yang tidak dipublikaskan (tersimpan dalam perpustakaan)</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a:solidFill>
                            <a:schemeClr val="tx1"/>
                          </a:solidFill>
                          <a:effectLst/>
                          <a:latin typeface="+mj-lt"/>
                          <a:ea typeface="Arial Unicode MS" panose="020B0604020202020204" pitchFamily="34" charset="-128"/>
                          <a:cs typeface="Arial Unicode MS" panose="020B0604020202020204" pitchFamily="34" charset="-128"/>
                        </a:rPr>
                        <a:t> </a:t>
                      </a:r>
                      <a:endParaRPr lang="en-US" sz="2400" b="1">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2</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120</a:t>
            </a:fld>
            <a:endParaRPr lang="en-US"/>
          </a:p>
        </p:txBody>
      </p:sp>
      <p:sp>
        <p:nvSpPr>
          <p:cNvPr id="6" name="Title 1"/>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BATASAN PERLU DIPERHATIKAN DALAM KEGIATAN PENELITIAN DAN PUBLIKASI (UNSUR B)  KENAIKAN JABATAN KE LK DAN GB</a:t>
            </a:r>
            <a:endParaRPr lang="en-US" altLang="en-US" sz="3200" b="1" dirty="0">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336571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121</a:t>
            </a:fld>
            <a:endParaRPr lang="en-US"/>
          </a:p>
        </p:txBody>
      </p:sp>
      <p:sp>
        <p:nvSpPr>
          <p:cNvPr id="3" name="Rectangle 2"/>
          <p:cNvSpPr/>
          <p:nvPr/>
        </p:nvSpPr>
        <p:spPr>
          <a:xfrm>
            <a:off x="331061" y="100337"/>
            <a:ext cx="11067395" cy="6124754"/>
          </a:xfrm>
          <a:prstGeom prst="rect">
            <a:avLst/>
          </a:prstGeom>
        </p:spPr>
        <p:txBody>
          <a:bodyPr wrap="square">
            <a:spAutoFit/>
          </a:bodyPr>
          <a:lstStyle/>
          <a:p>
            <a:r>
              <a:rPr lang="en-US" sz="2800" b="1" dirty="0" err="1"/>
              <a:t>Jurnal</a:t>
            </a:r>
            <a:r>
              <a:rPr lang="en-US" sz="2800" b="1" dirty="0"/>
              <a:t> </a:t>
            </a:r>
            <a:r>
              <a:rPr lang="en-US" sz="2800" b="1" dirty="0" err="1"/>
              <a:t>internasional</a:t>
            </a:r>
            <a:r>
              <a:rPr lang="en-US" sz="2800" b="1" dirty="0"/>
              <a:t> </a:t>
            </a:r>
            <a:r>
              <a:rPr lang="en-US" sz="2800" dirty="0" err="1"/>
              <a:t>adalah</a:t>
            </a:r>
            <a:r>
              <a:rPr lang="en-US" sz="2800" dirty="0"/>
              <a:t> </a:t>
            </a:r>
            <a:r>
              <a:rPr lang="en-US" sz="2800" dirty="0" err="1"/>
              <a:t>jurnal</a:t>
            </a:r>
            <a:r>
              <a:rPr lang="en-US" sz="2800" dirty="0"/>
              <a:t> yang </a:t>
            </a:r>
            <a:r>
              <a:rPr lang="en-US" sz="2800" dirty="0" err="1"/>
              <a:t>memenuhi</a:t>
            </a:r>
            <a:r>
              <a:rPr lang="en-US" sz="2800" dirty="0"/>
              <a:t> </a:t>
            </a:r>
            <a:r>
              <a:rPr lang="en-US" sz="2800" dirty="0" err="1"/>
              <a:t>kriteria</a:t>
            </a:r>
            <a:r>
              <a:rPr lang="en-US" sz="2800" dirty="0"/>
              <a:t> </a:t>
            </a:r>
            <a:r>
              <a:rPr lang="en-US" sz="2800" dirty="0" err="1"/>
              <a:t>sebagai</a:t>
            </a:r>
            <a:r>
              <a:rPr lang="en-US" sz="2800" dirty="0"/>
              <a:t> </a:t>
            </a:r>
            <a:r>
              <a:rPr lang="en-US" sz="2800" dirty="0" err="1"/>
              <a:t>berikut</a:t>
            </a:r>
            <a:r>
              <a:rPr lang="en-US" sz="2800" dirty="0"/>
              <a:t>.</a:t>
            </a:r>
          </a:p>
          <a:p>
            <a:r>
              <a:rPr lang="sv-SE" sz="2800" dirty="0"/>
              <a:t>a. Karya ilmiah yang diterbitkan ditulis dengan memenuhi kaidah ilmiah dan </a:t>
            </a:r>
            <a:r>
              <a:rPr lang="sv-SE" sz="2800" dirty="0" smtClean="0"/>
              <a:t>etika </a:t>
            </a:r>
            <a:r>
              <a:rPr lang="en-US" sz="2800" dirty="0" err="1" smtClean="0"/>
              <a:t>keilmuan</a:t>
            </a:r>
            <a:r>
              <a:rPr lang="en-US" sz="2800" dirty="0"/>
              <a:t>.</a:t>
            </a:r>
          </a:p>
          <a:p>
            <a:r>
              <a:rPr lang="en-US" sz="2800" dirty="0"/>
              <a:t>b. </a:t>
            </a:r>
            <a:r>
              <a:rPr lang="en-US" sz="2800" dirty="0" err="1"/>
              <a:t>Memiliki</a:t>
            </a:r>
            <a:r>
              <a:rPr lang="en-US" sz="2800" dirty="0"/>
              <a:t> ISSN.</a:t>
            </a:r>
          </a:p>
          <a:p>
            <a:r>
              <a:rPr lang="en-US" sz="2800" dirty="0"/>
              <a:t>c. </a:t>
            </a:r>
            <a:r>
              <a:rPr lang="en-US" sz="2800" dirty="0" err="1"/>
              <a:t>Ditulis</a:t>
            </a:r>
            <a:r>
              <a:rPr lang="en-US" sz="2800" dirty="0"/>
              <a:t> </a:t>
            </a:r>
            <a:r>
              <a:rPr lang="en-US" sz="2800" dirty="0" err="1"/>
              <a:t>dengan</a:t>
            </a:r>
            <a:r>
              <a:rPr lang="en-US" sz="2800" dirty="0"/>
              <a:t> </a:t>
            </a:r>
            <a:r>
              <a:rPr lang="en-US" sz="2800" dirty="0" err="1"/>
              <a:t>menggunakan</a:t>
            </a:r>
            <a:r>
              <a:rPr lang="en-US" sz="2800" dirty="0"/>
              <a:t> </a:t>
            </a:r>
            <a:r>
              <a:rPr lang="en-US" sz="2800" dirty="0" err="1"/>
              <a:t>bahasa</a:t>
            </a:r>
            <a:r>
              <a:rPr lang="en-US" sz="2800" dirty="0"/>
              <a:t> </a:t>
            </a:r>
            <a:r>
              <a:rPr lang="en-US" sz="2800" dirty="0" err="1"/>
              <a:t>resmi</a:t>
            </a:r>
            <a:r>
              <a:rPr lang="en-US" sz="2800" dirty="0"/>
              <a:t> PBB (Arab, </a:t>
            </a:r>
            <a:r>
              <a:rPr lang="en-US" sz="2800" dirty="0" err="1"/>
              <a:t>Inggris</a:t>
            </a:r>
            <a:r>
              <a:rPr lang="en-US" sz="2800" dirty="0"/>
              <a:t>, </a:t>
            </a:r>
            <a:r>
              <a:rPr lang="en-US" sz="2800" dirty="0" err="1"/>
              <a:t>Perancis</a:t>
            </a:r>
            <a:r>
              <a:rPr lang="en-US" sz="2800" dirty="0"/>
              <a:t>, </a:t>
            </a:r>
            <a:r>
              <a:rPr lang="en-US" sz="2800" dirty="0" err="1"/>
              <a:t>Rusia</a:t>
            </a:r>
            <a:r>
              <a:rPr lang="en-US" sz="2800" dirty="0" smtClean="0"/>
              <a:t>, </a:t>
            </a:r>
            <a:r>
              <a:rPr lang="en-US" sz="2800" dirty="0" err="1" smtClean="0"/>
              <a:t>Spanyol</a:t>
            </a:r>
            <a:r>
              <a:rPr lang="en-US" sz="2800" dirty="0" smtClean="0"/>
              <a:t> </a:t>
            </a:r>
            <a:r>
              <a:rPr lang="en-US" sz="2800" dirty="0" err="1"/>
              <a:t>dan</a:t>
            </a:r>
            <a:r>
              <a:rPr lang="en-US" sz="2800" dirty="0"/>
              <a:t> </a:t>
            </a:r>
            <a:r>
              <a:rPr lang="en-US" sz="2800" dirty="0" err="1"/>
              <a:t>Tiongkok</a:t>
            </a:r>
            <a:r>
              <a:rPr lang="en-US" sz="2800" dirty="0"/>
              <a:t>).</a:t>
            </a:r>
          </a:p>
          <a:p>
            <a:r>
              <a:rPr lang="fi-FI" sz="2800" dirty="0"/>
              <a:t>d. Memiliki terbitan versi online.</a:t>
            </a:r>
          </a:p>
          <a:p>
            <a:r>
              <a:rPr lang="en-US" sz="2800" dirty="0"/>
              <a:t>e. </a:t>
            </a:r>
            <a:r>
              <a:rPr lang="en-US" sz="2800" dirty="0" err="1"/>
              <a:t>Dewan</a:t>
            </a:r>
            <a:r>
              <a:rPr lang="en-US" sz="2800" dirty="0"/>
              <a:t> </a:t>
            </a:r>
            <a:r>
              <a:rPr lang="en-US" sz="2800" dirty="0" err="1"/>
              <a:t>Redaksi</a:t>
            </a:r>
            <a:r>
              <a:rPr lang="en-US" sz="2800" dirty="0"/>
              <a:t> (</a:t>
            </a:r>
            <a:r>
              <a:rPr lang="en-US" sz="2800" i="1" dirty="0"/>
              <a:t>Editorial Board</a:t>
            </a:r>
            <a:r>
              <a:rPr lang="en-US" sz="2800" dirty="0"/>
              <a:t>) </a:t>
            </a:r>
            <a:r>
              <a:rPr lang="en-US" sz="2800" dirty="0" err="1"/>
              <a:t>adalah</a:t>
            </a:r>
            <a:r>
              <a:rPr lang="en-US" sz="2800" dirty="0"/>
              <a:t> </a:t>
            </a:r>
            <a:r>
              <a:rPr lang="en-US" sz="2800" dirty="0" err="1"/>
              <a:t>pakar</a:t>
            </a:r>
            <a:r>
              <a:rPr lang="en-US" sz="2800" dirty="0"/>
              <a:t> di </a:t>
            </a:r>
            <a:r>
              <a:rPr lang="en-US" sz="2800" dirty="0" err="1"/>
              <a:t>bidangnya</a:t>
            </a:r>
            <a:r>
              <a:rPr lang="en-US" sz="2800" dirty="0"/>
              <a:t> paling </a:t>
            </a:r>
            <a:r>
              <a:rPr lang="en-US" sz="2800" dirty="0" err="1"/>
              <a:t>sedikit</a:t>
            </a:r>
            <a:r>
              <a:rPr lang="en-US" sz="2800" dirty="0"/>
              <a:t> </a:t>
            </a:r>
            <a:r>
              <a:rPr lang="en-US" sz="2800" dirty="0" err="1" smtClean="0"/>
              <a:t>berasal</a:t>
            </a:r>
            <a:r>
              <a:rPr lang="en-US" sz="2800" dirty="0" smtClean="0"/>
              <a:t> </a:t>
            </a:r>
            <a:r>
              <a:rPr lang="en-US" sz="2800" dirty="0" err="1" smtClean="0"/>
              <a:t>dari</a:t>
            </a:r>
            <a:r>
              <a:rPr lang="en-US" sz="2800" dirty="0" smtClean="0"/>
              <a:t> </a:t>
            </a:r>
            <a:r>
              <a:rPr lang="en-US" sz="2800" dirty="0"/>
              <a:t>4 (</a:t>
            </a:r>
            <a:r>
              <a:rPr lang="en-US" sz="2800" dirty="0" err="1"/>
              <a:t>empat</a:t>
            </a:r>
            <a:r>
              <a:rPr lang="en-US" sz="2800" dirty="0"/>
              <a:t>) </a:t>
            </a:r>
            <a:r>
              <a:rPr lang="en-US" sz="2800" dirty="0" err="1"/>
              <a:t>negara</a:t>
            </a:r>
            <a:r>
              <a:rPr lang="en-US" sz="2800" dirty="0" smtClean="0"/>
              <a:t>.</a:t>
            </a:r>
          </a:p>
          <a:p>
            <a:r>
              <a:rPr lang="en-US" sz="2800" dirty="0"/>
              <a:t>f. </a:t>
            </a:r>
            <a:r>
              <a:rPr lang="en-US" sz="2800" dirty="0" err="1"/>
              <a:t>Artikel</a:t>
            </a:r>
            <a:r>
              <a:rPr lang="en-US" sz="2800" dirty="0"/>
              <a:t> </a:t>
            </a:r>
            <a:r>
              <a:rPr lang="en-US" sz="2800" dirty="0" err="1"/>
              <a:t>ilmiah</a:t>
            </a:r>
            <a:r>
              <a:rPr lang="en-US" sz="2800" dirty="0"/>
              <a:t> yang </a:t>
            </a:r>
            <a:r>
              <a:rPr lang="en-US" sz="2800" dirty="0" err="1"/>
              <a:t>diterbitkan</a:t>
            </a:r>
            <a:r>
              <a:rPr lang="en-US" sz="2800" dirty="0"/>
              <a:t> </a:t>
            </a:r>
            <a:r>
              <a:rPr lang="en-US" sz="2800" dirty="0" err="1"/>
              <a:t>dalam</a:t>
            </a:r>
            <a:r>
              <a:rPr lang="en-US" sz="2800" dirty="0"/>
              <a:t> 1 (</a:t>
            </a:r>
            <a:r>
              <a:rPr lang="en-US" sz="2800" dirty="0" err="1"/>
              <a:t>satu</a:t>
            </a:r>
            <a:r>
              <a:rPr lang="en-US" sz="2800" dirty="0"/>
              <a:t>) </a:t>
            </a:r>
            <a:r>
              <a:rPr lang="en-US" sz="2800" dirty="0" err="1"/>
              <a:t>nomor</a:t>
            </a:r>
            <a:r>
              <a:rPr lang="en-US" sz="2800" dirty="0"/>
              <a:t> </a:t>
            </a:r>
            <a:r>
              <a:rPr lang="en-US" sz="2800" dirty="0" err="1"/>
              <a:t>terbitan</a:t>
            </a:r>
            <a:r>
              <a:rPr lang="en-US" sz="2800" dirty="0"/>
              <a:t> paling </a:t>
            </a:r>
            <a:r>
              <a:rPr lang="en-US" sz="2800" dirty="0" err="1"/>
              <a:t>sedikit</a:t>
            </a:r>
            <a:endParaRPr lang="en-US" sz="2800" dirty="0"/>
          </a:p>
          <a:p>
            <a:r>
              <a:rPr lang="en-US" sz="2800" dirty="0" err="1"/>
              <a:t>penulisnya</a:t>
            </a:r>
            <a:r>
              <a:rPr lang="en-US" sz="2800" dirty="0"/>
              <a:t> </a:t>
            </a:r>
            <a:r>
              <a:rPr lang="en-US" sz="2800" dirty="0" err="1"/>
              <a:t>berasal</a:t>
            </a:r>
            <a:r>
              <a:rPr lang="en-US" sz="2800" dirty="0"/>
              <a:t> </a:t>
            </a:r>
            <a:r>
              <a:rPr lang="en-US" sz="2800" dirty="0" err="1"/>
              <a:t>dari</a:t>
            </a:r>
            <a:r>
              <a:rPr lang="en-US" sz="2800" dirty="0"/>
              <a:t> 2 (</a:t>
            </a:r>
            <a:r>
              <a:rPr lang="en-US" sz="2800" dirty="0" err="1"/>
              <a:t>dua</a:t>
            </a:r>
            <a:r>
              <a:rPr lang="en-US" sz="2800" dirty="0"/>
              <a:t>) </a:t>
            </a:r>
            <a:r>
              <a:rPr lang="en-US" sz="2800" dirty="0" err="1"/>
              <a:t>negara</a:t>
            </a:r>
            <a:r>
              <a:rPr lang="en-US" sz="2800" dirty="0"/>
              <a:t>.</a:t>
            </a:r>
          </a:p>
          <a:p>
            <a:r>
              <a:rPr lang="en-US" sz="2800" dirty="0"/>
              <a:t>g. </a:t>
            </a:r>
            <a:r>
              <a:rPr lang="en-US" sz="2800" dirty="0" err="1"/>
              <a:t>Terindeks</a:t>
            </a:r>
            <a:r>
              <a:rPr lang="en-US" sz="2800" dirty="0"/>
              <a:t> </a:t>
            </a:r>
            <a:r>
              <a:rPr lang="en-US" sz="2800" dirty="0" err="1"/>
              <a:t>oleh</a:t>
            </a:r>
            <a:r>
              <a:rPr lang="en-US" sz="2800" dirty="0"/>
              <a:t> </a:t>
            </a:r>
            <a:r>
              <a:rPr lang="en-US" sz="2800" i="1" dirty="0"/>
              <a:t>database </a:t>
            </a:r>
            <a:r>
              <a:rPr lang="en-US" sz="2800" dirty="0" err="1"/>
              <a:t>internasional</a:t>
            </a:r>
            <a:r>
              <a:rPr lang="en-US" sz="2800" dirty="0"/>
              <a:t>: </a:t>
            </a:r>
            <a:r>
              <a:rPr lang="en-US" sz="2800" i="1" dirty="0"/>
              <a:t>Web of Science, Scopus, Microsoft </a:t>
            </a:r>
            <a:r>
              <a:rPr lang="en-US" sz="2800" i="1" dirty="0" smtClean="0"/>
              <a:t>Academic Search</a:t>
            </a:r>
            <a:r>
              <a:rPr lang="en-US" sz="2800" i="1" dirty="0"/>
              <a:t>, </a:t>
            </a:r>
            <a:r>
              <a:rPr lang="en-US" sz="2800" dirty="0" err="1"/>
              <a:t>dan</a:t>
            </a:r>
            <a:r>
              <a:rPr lang="en-US" sz="2800" dirty="0"/>
              <a:t>/</a:t>
            </a:r>
            <a:r>
              <a:rPr lang="en-US" sz="2800" dirty="0" err="1"/>
              <a:t>atau</a:t>
            </a:r>
            <a:r>
              <a:rPr lang="en-US" sz="2800" dirty="0"/>
              <a:t> </a:t>
            </a:r>
            <a:r>
              <a:rPr lang="en-US" sz="2800" dirty="0" err="1"/>
              <a:t>laman</a:t>
            </a:r>
            <a:r>
              <a:rPr lang="en-US" sz="2800" dirty="0"/>
              <a:t> </a:t>
            </a:r>
            <a:r>
              <a:rPr lang="en-US" sz="2800" dirty="0" err="1"/>
              <a:t>sesuai</a:t>
            </a:r>
            <a:r>
              <a:rPr lang="en-US" sz="2800" dirty="0"/>
              <a:t> </a:t>
            </a:r>
            <a:r>
              <a:rPr lang="en-US" sz="2800" dirty="0" err="1"/>
              <a:t>dengan</a:t>
            </a:r>
            <a:r>
              <a:rPr lang="en-US" sz="2800" dirty="0"/>
              <a:t> </a:t>
            </a:r>
            <a:r>
              <a:rPr lang="en-US" sz="2800" dirty="0" err="1"/>
              <a:t>pertimbangan</a:t>
            </a:r>
            <a:r>
              <a:rPr lang="en-US" sz="2800" dirty="0"/>
              <a:t> </a:t>
            </a:r>
            <a:r>
              <a:rPr lang="en-US" sz="2800" dirty="0" err="1"/>
              <a:t>Ditjen</a:t>
            </a:r>
            <a:r>
              <a:rPr lang="en-US" sz="2800" dirty="0"/>
              <a:t> </a:t>
            </a:r>
            <a:r>
              <a:rPr lang="en-US" sz="2800" dirty="0" err="1" smtClean="0"/>
              <a:t>Dikti</a:t>
            </a:r>
            <a:endParaRPr lang="en-US" sz="2800" dirty="0"/>
          </a:p>
        </p:txBody>
      </p:sp>
    </p:spTree>
    <p:extLst>
      <p:ext uri="{BB962C8B-B14F-4D97-AF65-F5344CB8AC3E}">
        <p14:creationId xmlns="" xmlns:p14="http://schemas.microsoft.com/office/powerpoint/2010/main" val="3110445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122</a:t>
            </a:fld>
            <a:endParaRPr lang="en-US"/>
          </a:p>
        </p:txBody>
      </p:sp>
      <p:sp>
        <p:nvSpPr>
          <p:cNvPr id="3" name="Rectangle 2"/>
          <p:cNvSpPr/>
          <p:nvPr/>
        </p:nvSpPr>
        <p:spPr>
          <a:xfrm>
            <a:off x="362610" y="598060"/>
            <a:ext cx="11335407" cy="5016758"/>
          </a:xfrm>
          <a:prstGeom prst="rect">
            <a:avLst/>
          </a:prstGeom>
        </p:spPr>
        <p:txBody>
          <a:bodyPr wrap="square">
            <a:spAutoFit/>
          </a:bodyPr>
          <a:lstStyle/>
          <a:p>
            <a:r>
              <a:rPr lang="en-US" sz="3200" i="1" dirty="0" err="1" smtClean="0"/>
              <a:t>Revisi</a:t>
            </a:r>
            <a:r>
              <a:rPr lang="en-US" sz="3200" i="1" dirty="0" smtClean="0"/>
              <a:t> PO 2014</a:t>
            </a:r>
          </a:p>
          <a:p>
            <a:endParaRPr lang="en-US" sz="3200" i="1" dirty="0" smtClean="0"/>
          </a:p>
          <a:p>
            <a:r>
              <a:rPr lang="en-US" sz="3200" b="1" dirty="0" err="1" smtClean="0"/>
              <a:t>Jurnal</a:t>
            </a:r>
            <a:r>
              <a:rPr lang="en-US" sz="3200" b="1" dirty="0" smtClean="0"/>
              <a:t> </a:t>
            </a:r>
            <a:r>
              <a:rPr lang="en-US" sz="3200" b="1" dirty="0" err="1"/>
              <a:t>internasional</a:t>
            </a:r>
            <a:r>
              <a:rPr lang="en-US" sz="3200" b="1" dirty="0"/>
              <a:t> </a:t>
            </a:r>
            <a:r>
              <a:rPr lang="en-US" sz="3200" b="1" dirty="0" err="1"/>
              <a:t>bereputasi</a:t>
            </a:r>
            <a:r>
              <a:rPr lang="en-US" sz="3200" b="1" dirty="0"/>
              <a:t> </a:t>
            </a:r>
            <a:r>
              <a:rPr lang="en-US" sz="3200" dirty="0" err="1"/>
              <a:t>adalah</a:t>
            </a:r>
            <a:r>
              <a:rPr lang="en-US" sz="3200" dirty="0"/>
              <a:t> </a:t>
            </a:r>
            <a:r>
              <a:rPr lang="en-US" sz="3200" dirty="0" err="1"/>
              <a:t>jurnal</a:t>
            </a:r>
            <a:r>
              <a:rPr lang="en-US" sz="3200" dirty="0"/>
              <a:t> yang </a:t>
            </a:r>
            <a:r>
              <a:rPr lang="en-US" sz="3200" dirty="0" err="1"/>
              <a:t>memenuhi</a:t>
            </a:r>
            <a:r>
              <a:rPr lang="en-US" sz="3200" dirty="0"/>
              <a:t> </a:t>
            </a:r>
            <a:r>
              <a:rPr lang="en-US" sz="3200" dirty="0" err="1"/>
              <a:t>kriteria</a:t>
            </a:r>
            <a:r>
              <a:rPr lang="en-US" sz="3200" dirty="0"/>
              <a:t> </a:t>
            </a:r>
            <a:r>
              <a:rPr lang="en-US" sz="3200" dirty="0" err="1" smtClean="0"/>
              <a:t>jurnal</a:t>
            </a:r>
            <a:r>
              <a:rPr lang="en-US" sz="3200" dirty="0" smtClean="0"/>
              <a:t> </a:t>
            </a:r>
            <a:r>
              <a:rPr lang="en-US" sz="3200" dirty="0" err="1" smtClean="0"/>
              <a:t>internasional</a:t>
            </a:r>
            <a:r>
              <a:rPr lang="en-US" sz="3200" dirty="0" smtClean="0"/>
              <a:t> </a:t>
            </a:r>
            <a:r>
              <a:rPr lang="en-US" sz="3200" dirty="0" err="1"/>
              <a:t>sebagaimana</a:t>
            </a:r>
            <a:r>
              <a:rPr lang="en-US" sz="3200" dirty="0"/>
              <a:t> </a:t>
            </a:r>
            <a:r>
              <a:rPr lang="en-US" sz="3200" dirty="0" err="1"/>
              <a:t>butir</a:t>
            </a:r>
            <a:r>
              <a:rPr lang="en-US" sz="3200" dirty="0"/>
              <a:t> 8 </a:t>
            </a:r>
            <a:r>
              <a:rPr lang="en-US" sz="3200" dirty="0" err="1"/>
              <a:t>huruf</a:t>
            </a:r>
            <a:r>
              <a:rPr lang="en-US" sz="3200" dirty="0"/>
              <a:t> a </a:t>
            </a:r>
            <a:r>
              <a:rPr lang="en-US" sz="3200" dirty="0" err="1"/>
              <a:t>sampai</a:t>
            </a:r>
            <a:r>
              <a:rPr lang="en-US" sz="3200" dirty="0"/>
              <a:t> f, </a:t>
            </a:r>
            <a:r>
              <a:rPr lang="en-US" sz="3200" dirty="0" err="1"/>
              <a:t>dengan</a:t>
            </a:r>
            <a:r>
              <a:rPr lang="en-US" sz="3200" dirty="0"/>
              <a:t> </a:t>
            </a:r>
            <a:r>
              <a:rPr lang="en-US" sz="3200" dirty="0" err="1"/>
              <a:t>kriteria</a:t>
            </a:r>
            <a:r>
              <a:rPr lang="en-US" sz="3200" dirty="0"/>
              <a:t> </a:t>
            </a:r>
            <a:r>
              <a:rPr lang="en-US" sz="3200" dirty="0" err="1" smtClean="0"/>
              <a:t>tambahan</a:t>
            </a:r>
            <a:r>
              <a:rPr lang="en-US" sz="3200" dirty="0" smtClean="0"/>
              <a:t> </a:t>
            </a:r>
            <a:r>
              <a:rPr lang="en-US" sz="3200" dirty="0" err="1" smtClean="0"/>
              <a:t>terindeks</a:t>
            </a:r>
            <a:r>
              <a:rPr lang="en-US" sz="3200" dirty="0" smtClean="0"/>
              <a:t> </a:t>
            </a:r>
            <a:r>
              <a:rPr lang="en-US" sz="3200" dirty="0" err="1"/>
              <a:t>pada</a:t>
            </a:r>
            <a:r>
              <a:rPr lang="en-US" sz="3200" dirty="0"/>
              <a:t> Web of Science </a:t>
            </a:r>
            <a:r>
              <a:rPr lang="en-US" sz="3200" dirty="0" err="1"/>
              <a:t>dan</a:t>
            </a:r>
            <a:r>
              <a:rPr lang="en-US" sz="3200" dirty="0"/>
              <a:t>/</a:t>
            </a:r>
            <a:r>
              <a:rPr lang="en-US" sz="3200" dirty="0" err="1"/>
              <a:t>atau</a:t>
            </a:r>
            <a:r>
              <a:rPr lang="en-US" sz="3200" dirty="0"/>
              <a:t> Scopus </a:t>
            </a:r>
            <a:r>
              <a:rPr lang="en-US" sz="3200" dirty="0" err="1"/>
              <a:t>serta</a:t>
            </a:r>
            <a:r>
              <a:rPr lang="en-US" sz="3200" dirty="0"/>
              <a:t> </a:t>
            </a:r>
            <a:r>
              <a:rPr lang="en-US" sz="3200" dirty="0" err="1"/>
              <a:t>mempunyai</a:t>
            </a:r>
            <a:r>
              <a:rPr lang="en-US" sz="3200" dirty="0"/>
              <a:t> </a:t>
            </a:r>
            <a:r>
              <a:rPr lang="en-US" sz="3200" dirty="0" err="1"/>
              <a:t>faktor</a:t>
            </a:r>
            <a:r>
              <a:rPr lang="en-US" sz="3200" dirty="0"/>
              <a:t> </a:t>
            </a:r>
            <a:r>
              <a:rPr lang="en-US" sz="3200" dirty="0" err="1" smtClean="0"/>
              <a:t>dampak</a:t>
            </a:r>
            <a:r>
              <a:rPr lang="en-US" sz="3200" dirty="0" smtClean="0"/>
              <a:t> (</a:t>
            </a:r>
            <a:r>
              <a:rPr lang="en-US" sz="3200" dirty="0"/>
              <a:t>impact factor) </a:t>
            </a:r>
            <a:r>
              <a:rPr lang="en-US" sz="3200" dirty="0" err="1"/>
              <a:t>dari</a:t>
            </a:r>
            <a:r>
              <a:rPr lang="en-US" sz="3200" dirty="0"/>
              <a:t> ISI Web of Science (Thomson Reuters) </a:t>
            </a:r>
            <a:r>
              <a:rPr lang="en-US" sz="3200" dirty="0" err="1"/>
              <a:t>atau</a:t>
            </a:r>
            <a:r>
              <a:rPr lang="en-US" sz="3200" dirty="0"/>
              <a:t> </a:t>
            </a:r>
            <a:r>
              <a:rPr lang="en-US" sz="3200" dirty="0" err="1"/>
              <a:t>mempunyai</a:t>
            </a:r>
            <a:r>
              <a:rPr lang="en-US" sz="3200" dirty="0"/>
              <a:t> </a:t>
            </a:r>
            <a:r>
              <a:rPr lang="en-US" sz="3200" dirty="0" err="1" smtClean="0"/>
              <a:t>faktor</a:t>
            </a:r>
            <a:r>
              <a:rPr lang="en-US" sz="3200" dirty="0" smtClean="0"/>
              <a:t> </a:t>
            </a:r>
            <a:r>
              <a:rPr lang="en-US" sz="3200" dirty="0" err="1" smtClean="0"/>
              <a:t>dampak</a:t>
            </a:r>
            <a:r>
              <a:rPr lang="en-US" sz="3200" dirty="0" smtClean="0"/>
              <a:t> </a:t>
            </a:r>
            <a:r>
              <a:rPr lang="en-US" sz="3200" dirty="0"/>
              <a:t>(impact factor) </a:t>
            </a:r>
            <a:r>
              <a:rPr lang="en-US" sz="3200" dirty="0" err="1"/>
              <a:t>dari</a:t>
            </a:r>
            <a:r>
              <a:rPr lang="en-US" sz="3200" dirty="0"/>
              <a:t> </a:t>
            </a:r>
            <a:r>
              <a:rPr lang="en-US" sz="3200" dirty="0" err="1"/>
              <a:t>Scimago</a:t>
            </a:r>
            <a:r>
              <a:rPr lang="en-US" sz="3200" dirty="0"/>
              <a:t> Journal Rank (SJR) </a:t>
            </a:r>
            <a:r>
              <a:rPr lang="en-US" sz="3200" dirty="0" err="1"/>
              <a:t>sampai</a:t>
            </a:r>
            <a:r>
              <a:rPr lang="en-US" sz="3200" dirty="0"/>
              <a:t> </a:t>
            </a:r>
            <a:r>
              <a:rPr lang="en-US" sz="3200" dirty="0" err="1"/>
              <a:t>dengan</a:t>
            </a:r>
            <a:r>
              <a:rPr lang="en-US" sz="3200" dirty="0"/>
              <a:t> </a:t>
            </a:r>
            <a:r>
              <a:rPr lang="en-US" sz="3200" dirty="0" err="1"/>
              <a:t>tahun</a:t>
            </a:r>
            <a:r>
              <a:rPr lang="en-US" sz="3200" dirty="0"/>
              <a:t> </a:t>
            </a:r>
            <a:r>
              <a:rPr lang="en-US" sz="3200" dirty="0" smtClean="0"/>
              <a:t>2013, </a:t>
            </a:r>
            <a:r>
              <a:rPr lang="en-US" sz="3200" dirty="0" err="1" smtClean="0"/>
              <a:t>dan</a:t>
            </a:r>
            <a:r>
              <a:rPr lang="en-US" sz="3200" dirty="0" smtClean="0"/>
              <a:t> di </a:t>
            </a:r>
            <a:r>
              <a:rPr lang="en-US" sz="3200" dirty="0" err="1"/>
              <a:t>atas</a:t>
            </a:r>
            <a:r>
              <a:rPr lang="en-US" sz="3200" dirty="0"/>
              <a:t> 0,100 </a:t>
            </a:r>
            <a:r>
              <a:rPr lang="en-US" sz="3200" dirty="0" err="1"/>
              <a:t>setelah</a:t>
            </a:r>
            <a:r>
              <a:rPr lang="en-US" sz="3200" dirty="0"/>
              <a:t> </a:t>
            </a:r>
            <a:r>
              <a:rPr lang="en-US" sz="3200" dirty="0" err="1"/>
              <a:t>tahun</a:t>
            </a:r>
            <a:r>
              <a:rPr lang="en-US" sz="3200" dirty="0"/>
              <a:t> 2013 </a:t>
            </a:r>
            <a:r>
              <a:rPr lang="en-US" sz="3200" dirty="0" smtClean="0"/>
              <a:t>yang </a:t>
            </a:r>
            <a:r>
              <a:rPr lang="en-US" sz="3200" dirty="0" err="1" smtClean="0"/>
              <a:t>dinilai</a:t>
            </a:r>
            <a:r>
              <a:rPr lang="en-US" sz="3200" dirty="0" smtClean="0"/>
              <a:t> </a:t>
            </a:r>
            <a:r>
              <a:rPr lang="en-US" sz="3200" dirty="0"/>
              <a:t>paling </a:t>
            </a:r>
            <a:r>
              <a:rPr lang="en-US" sz="3200" dirty="0" err="1"/>
              <a:t>tinggi</a:t>
            </a:r>
            <a:r>
              <a:rPr lang="en-US" sz="3200" dirty="0"/>
              <a:t> 40.</a:t>
            </a:r>
          </a:p>
        </p:txBody>
      </p:sp>
    </p:spTree>
    <p:extLst>
      <p:ext uri="{BB962C8B-B14F-4D97-AF65-F5344CB8AC3E}">
        <p14:creationId xmlns="" xmlns:p14="http://schemas.microsoft.com/office/powerpoint/2010/main" val="1789009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123</a:t>
            </a:fld>
            <a:endParaRPr lang="en-US"/>
          </a:p>
        </p:txBody>
      </p:sp>
      <p:sp>
        <p:nvSpPr>
          <p:cNvPr id="3" name="Rectangle 2"/>
          <p:cNvSpPr/>
          <p:nvPr/>
        </p:nvSpPr>
        <p:spPr>
          <a:xfrm>
            <a:off x="409907" y="957286"/>
            <a:ext cx="11146221" cy="4247317"/>
          </a:xfrm>
          <a:prstGeom prst="rect">
            <a:avLst/>
          </a:prstGeom>
        </p:spPr>
        <p:txBody>
          <a:bodyPr wrap="square">
            <a:spAutoFit/>
          </a:bodyPr>
          <a:lstStyle/>
          <a:p>
            <a:r>
              <a:rPr lang="en-US" sz="3000" i="1" dirty="0" err="1" smtClean="0"/>
              <a:t>Revisi</a:t>
            </a:r>
            <a:r>
              <a:rPr lang="en-US" sz="3000" i="1" dirty="0" smtClean="0"/>
              <a:t> PO 2014</a:t>
            </a:r>
          </a:p>
          <a:p>
            <a:endParaRPr lang="en-US" sz="3000" i="1" dirty="0"/>
          </a:p>
          <a:p>
            <a:r>
              <a:rPr lang="en-US" sz="3000" dirty="0" err="1" smtClean="0"/>
              <a:t>Jurnal</a:t>
            </a:r>
            <a:r>
              <a:rPr lang="en-US" sz="3000" dirty="0" smtClean="0"/>
              <a:t> </a:t>
            </a:r>
            <a:r>
              <a:rPr lang="en-US" sz="3000" dirty="0"/>
              <a:t>yang </a:t>
            </a:r>
            <a:r>
              <a:rPr lang="en-US" sz="3000" dirty="0" err="1"/>
              <a:t>memenuhi</a:t>
            </a:r>
            <a:r>
              <a:rPr lang="en-US" sz="3000" dirty="0"/>
              <a:t> </a:t>
            </a:r>
            <a:r>
              <a:rPr lang="en-US" sz="3000" dirty="0" err="1"/>
              <a:t>kriteria</a:t>
            </a:r>
            <a:r>
              <a:rPr lang="en-US" sz="3000" dirty="0"/>
              <a:t> </a:t>
            </a:r>
            <a:r>
              <a:rPr lang="en-US" sz="3000" dirty="0" err="1"/>
              <a:t>jurnal</a:t>
            </a:r>
            <a:r>
              <a:rPr lang="en-US" sz="3000" dirty="0"/>
              <a:t> </a:t>
            </a:r>
            <a:r>
              <a:rPr lang="en-US" sz="3000" dirty="0" err="1"/>
              <a:t>internasional</a:t>
            </a:r>
            <a:r>
              <a:rPr lang="en-US" sz="3000" dirty="0"/>
              <a:t> </a:t>
            </a:r>
            <a:r>
              <a:rPr lang="en-US" sz="3000" dirty="0" err="1"/>
              <a:t>pada</a:t>
            </a:r>
            <a:r>
              <a:rPr lang="en-US" sz="3000" dirty="0"/>
              <a:t> </a:t>
            </a:r>
            <a:r>
              <a:rPr lang="en-US" sz="3000" dirty="0" err="1"/>
              <a:t>butir</a:t>
            </a:r>
            <a:r>
              <a:rPr lang="en-US" sz="3000" dirty="0"/>
              <a:t> 8 </a:t>
            </a:r>
            <a:r>
              <a:rPr lang="en-US" sz="3000" dirty="0" err="1"/>
              <a:t>dan</a:t>
            </a:r>
            <a:r>
              <a:rPr lang="en-US" sz="3000" dirty="0"/>
              <a:t> </a:t>
            </a:r>
            <a:r>
              <a:rPr lang="en-US" sz="3000" dirty="0" err="1"/>
              <a:t>terindeks</a:t>
            </a:r>
            <a:r>
              <a:rPr lang="en-US" sz="3000" dirty="0"/>
              <a:t> </a:t>
            </a:r>
            <a:r>
              <a:rPr lang="en-US" sz="3000" dirty="0" err="1" smtClean="0"/>
              <a:t>oleh</a:t>
            </a:r>
            <a:r>
              <a:rPr lang="en-US" sz="3000" dirty="0" smtClean="0"/>
              <a:t> database </a:t>
            </a:r>
            <a:r>
              <a:rPr lang="en-US" sz="3000" dirty="0" err="1"/>
              <a:t>internasional</a:t>
            </a:r>
            <a:r>
              <a:rPr lang="en-US" sz="3000" dirty="0"/>
              <a:t> (Web of Science, Scopus, </a:t>
            </a:r>
            <a:r>
              <a:rPr lang="en-US" sz="3000" dirty="0" err="1"/>
              <a:t>atau</a:t>
            </a:r>
            <a:r>
              <a:rPr lang="en-US" sz="3000" dirty="0"/>
              <a:t> Microsoft Academic Search) </a:t>
            </a:r>
            <a:r>
              <a:rPr lang="en-US" sz="3000" dirty="0" err="1" smtClean="0"/>
              <a:t>namun</a:t>
            </a:r>
            <a:r>
              <a:rPr lang="en-US" sz="3000" dirty="0" smtClean="0"/>
              <a:t> </a:t>
            </a:r>
            <a:r>
              <a:rPr lang="en-US" sz="3000" dirty="0" err="1" smtClean="0"/>
              <a:t>belum</a:t>
            </a:r>
            <a:r>
              <a:rPr lang="en-US" sz="3000" dirty="0" smtClean="0"/>
              <a:t> </a:t>
            </a:r>
            <a:r>
              <a:rPr lang="en-US" sz="3000" dirty="0" err="1"/>
              <a:t>mempunyai</a:t>
            </a:r>
            <a:r>
              <a:rPr lang="en-US" sz="3000" dirty="0"/>
              <a:t> </a:t>
            </a:r>
            <a:r>
              <a:rPr lang="en-US" sz="3000" dirty="0" err="1"/>
              <a:t>faktor</a:t>
            </a:r>
            <a:r>
              <a:rPr lang="en-US" sz="3000" dirty="0"/>
              <a:t> </a:t>
            </a:r>
            <a:r>
              <a:rPr lang="en-US" sz="3000" dirty="0" err="1"/>
              <a:t>dampak</a:t>
            </a:r>
            <a:r>
              <a:rPr lang="en-US" sz="3000" dirty="0"/>
              <a:t> (impact factor) </a:t>
            </a:r>
            <a:r>
              <a:rPr lang="en-US" sz="3000" dirty="0" err="1"/>
              <a:t>dari</a:t>
            </a:r>
            <a:r>
              <a:rPr lang="en-US" sz="3000" dirty="0"/>
              <a:t> ISI Web of Science (</a:t>
            </a:r>
            <a:r>
              <a:rPr lang="en-US" sz="3000" dirty="0" smtClean="0"/>
              <a:t>Thomson Reuters</a:t>
            </a:r>
            <a:r>
              <a:rPr lang="en-US" sz="3000" dirty="0"/>
              <a:t>) </a:t>
            </a:r>
            <a:r>
              <a:rPr lang="en-US" sz="3000" dirty="0" err="1"/>
              <a:t>atau</a:t>
            </a:r>
            <a:r>
              <a:rPr lang="en-US" sz="3000" dirty="0"/>
              <a:t> </a:t>
            </a:r>
            <a:r>
              <a:rPr lang="en-US" sz="3000" dirty="0" err="1"/>
              <a:t>Scimago</a:t>
            </a:r>
            <a:r>
              <a:rPr lang="en-US" sz="3000" dirty="0"/>
              <a:t> Journal Rank (SJR) </a:t>
            </a:r>
            <a:r>
              <a:rPr lang="en-US" sz="3000" dirty="0" err="1"/>
              <a:t>dengan</a:t>
            </a:r>
            <a:r>
              <a:rPr lang="en-US" sz="3000" dirty="0"/>
              <a:t> </a:t>
            </a:r>
            <a:r>
              <a:rPr lang="en-US" sz="3000" dirty="0" err="1"/>
              <a:t>faktor</a:t>
            </a:r>
            <a:r>
              <a:rPr lang="en-US" sz="3000" dirty="0"/>
              <a:t> </a:t>
            </a:r>
            <a:r>
              <a:rPr lang="en-US" sz="3000" dirty="0" err="1"/>
              <a:t>dampak</a:t>
            </a:r>
            <a:r>
              <a:rPr lang="en-US" sz="3000" dirty="0"/>
              <a:t> (impact factor) </a:t>
            </a:r>
            <a:r>
              <a:rPr lang="en-US" sz="3000" dirty="0" smtClean="0"/>
              <a:t>0,100 </a:t>
            </a:r>
            <a:r>
              <a:rPr lang="en-US" sz="3000" dirty="0" err="1" smtClean="0"/>
              <a:t>setelah</a:t>
            </a:r>
            <a:r>
              <a:rPr lang="en-US" sz="3000" dirty="0" smtClean="0"/>
              <a:t> </a:t>
            </a:r>
            <a:r>
              <a:rPr lang="en-US" sz="3000" dirty="0" err="1"/>
              <a:t>tahun</a:t>
            </a:r>
            <a:r>
              <a:rPr lang="en-US" sz="3000" dirty="0"/>
              <a:t> 2013 </a:t>
            </a:r>
            <a:r>
              <a:rPr lang="en-US" sz="3000" dirty="0" err="1"/>
              <a:t>dalam</a:t>
            </a:r>
            <a:r>
              <a:rPr lang="en-US" sz="3000" dirty="0"/>
              <a:t> </a:t>
            </a:r>
            <a:r>
              <a:rPr lang="en-US" sz="3000" dirty="0" err="1"/>
              <a:t>penilaian</a:t>
            </a:r>
            <a:r>
              <a:rPr lang="en-US" sz="3000" dirty="0"/>
              <a:t> </a:t>
            </a:r>
            <a:r>
              <a:rPr lang="en-US" sz="3000" dirty="0" err="1"/>
              <a:t>karya</a:t>
            </a:r>
            <a:r>
              <a:rPr lang="en-US" sz="3000" dirty="0"/>
              <a:t> </a:t>
            </a:r>
            <a:r>
              <a:rPr lang="en-US" sz="3000" dirty="0" err="1"/>
              <a:t>ilmiah</a:t>
            </a:r>
            <a:r>
              <a:rPr lang="en-US" sz="3000" dirty="0"/>
              <a:t> </a:t>
            </a:r>
            <a:r>
              <a:rPr lang="en-US" sz="3000" dirty="0" err="1"/>
              <a:t>dan</a:t>
            </a:r>
            <a:r>
              <a:rPr lang="en-US" sz="3000" dirty="0"/>
              <a:t> </a:t>
            </a:r>
            <a:r>
              <a:rPr lang="en-US" sz="3000" dirty="0" err="1"/>
              <a:t>dinilai</a:t>
            </a:r>
            <a:r>
              <a:rPr lang="en-US" sz="3000" dirty="0"/>
              <a:t> paling </a:t>
            </a:r>
            <a:r>
              <a:rPr lang="en-US" sz="3000" dirty="0" err="1"/>
              <a:t>tinggi</a:t>
            </a:r>
            <a:r>
              <a:rPr lang="en-US" sz="3000" dirty="0"/>
              <a:t> </a:t>
            </a:r>
            <a:r>
              <a:rPr lang="en-US" sz="3000" dirty="0" smtClean="0"/>
              <a:t>30 ( </a:t>
            </a:r>
            <a:r>
              <a:rPr lang="en-US" sz="3000" dirty="0" err="1" smtClean="0"/>
              <a:t>Setara</a:t>
            </a:r>
            <a:r>
              <a:rPr lang="en-US" sz="3000" dirty="0" smtClean="0"/>
              <a:t> </a:t>
            </a:r>
            <a:r>
              <a:rPr lang="en-US" sz="3000" dirty="0" err="1" smtClean="0"/>
              <a:t>dengan</a:t>
            </a:r>
            <a:r>
              <a:rPr lang="en-US" sz="3000" dirty="0" smtClean="0"/>
              <a:t> </a:t>
            </a:r>
            <a:r>
              <a:rPr lang="en-US" sz="3000" dirty="0" err="1" smtClean="0"/>
              <a:t>Jurnal</a:t>
            </a:r>
            <a:r>
              <a:rPr lang="en-US" sz="3000" dirty="0" smtClean="0"/>
              <a:t> </a:t>
            </a:r>
            <a:r>
              <a:rPr lang="en-US" sz="3000" dirty="0" err="1" smtClean="0"/>
              <a:t>internasional</a:t>
            </a:r>
            <a:r>
              <a:rPr lang="en-US" sz="3000" dirty="0" smtClean="0"/>
              <a:t>)</a:t>
            </a:r>
            <a:endParaRPr lang="en-US" sz="3000" dirty="0"/>
          </a:p>
        </p:txBody>
      </p:sp>
    </p:spTree>
    <p:extLst>
      <p:ext uri="{BB962C8B-B14F-4D97-AF65-F5344CB8AC3E}">
        <p14:creationId xmlns="" xmlns:p14="http://schemas.microsoft.com/office/powerpoint/2010/main" val="15785245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124</a:t>
            </a:fld>
            <a:endParaRPr lang="en-US"/>
          </a:p>
        </p:txBody>
      </p:sp>
      <p:sp>
        <p:nvSpPr>
          <p:cNvPr id="3" name="Rectangle 2"/>
          <p:cNvSpPr/>
          <p:nvPr/>
        </p:nvSpPr>
        <p:spPr>
          <a:xfrm>
            <a:off x="583325" y="1253445"/>
            <a:ext cx="11161987" cy="4031873"/>
          </a:xfrm>
          <a:prstGeom prst="rect">
            <a:avLst/>
          </a:prstGeom>
        </p:spPr>
        <p:txBody>
          <a:bodyPr wrap="square">
            <a:spAutoFit/>
          </a:bodyPr>
          <a:lstStyle/>
          <a:p>
            <a:endParaRPr lang="en-US" sz="3200" dirty="0"/>
          </a:p>
          <a:p>
            <a:r>
              <a:rPr lang="en-US" sz="3200" dirty="0" err="1" smtClean="0"/>
              <a:t>Jurnal</a:t>
            </a:r>
            <a:r>
              <a:rPr lang="en-US" sz="3200" dirty="0" smtClean="0"/>
              <a:t> </a:t>
            </a:r>
            <a:r>
              <a:rPr lang="en-US" sz="3200" dirty="0"/>
              <a:t>yang </a:t>
            </a:r>
            <a:r>
              <a:rPr lang="en-US" sz="3200" dirty="0" err="1"/>
              <a:t>memenuhi</a:t>
            </a:r>
            <a:r>
              <a:rPr lang="en-US" sz="3200" dirty="0"/>
              <a:t> </a:t>
            </a:r>
            <a:r>
              <a:rPr lang="en-US" sz="3200" dirty="0" err="1"/>
              <a:t>kriteria</a:t>
            </a:r>
            <a:r>
              <a:rPr lang="en-US" sz="3200" dirty="0"/>
              <a:t> </a:t>
            </a:r>
            <a:r>
              <a:rPr lang="en-US" sz="3200" dirty="0" err="1"/>
              <a:t>jurnal</a:t>
            </a:r>
            <a:r>
              <a:rPr lang="en-US" sz="3200" dirty="0"/>
              <a:t> </a:t>
            </a:r>
            <a:r>
              <a:rPr lang="en-US" sz="3200" dirty="0" err="1"/>
              <a:t>internasional</a:t>
            </a:r>
            <a:r>
              <a:rPr lang="en-US" sz="3200" dirty="0"/>
              <a:t> </a:t>
            </a:r>
            <a:r>
              <a:rPr lang="en-US" sz="3200" dirty="0" err="1"/>
              <a:t>pada</a:t>
            </a:r>
            <a:r>
              <a:rPr lang="en-US" sz="3200" dirty="0"/>
              <a:t> </a:t>
            </a:r>
            <a:r>
              <a:rPr lang="en-US" sz="3200" dirty="0" err="1"/>
              <a:t>butir</a:t>
            </a:r>
            <a:r>
              <a:rPr lang="en-US" sz="3200" dirty="0"/>
              <a:t> 8 yang </a:t>
            </a:r>
            <a:r>
              <a:rPr lang="en-US" sz="3200" dirty="0" err="1" smtClean="0"/>
              <a:t>belum</a:t>
            </a:r>
            <a:r>
              <a:rPr lang="en-US" sz="3200" dirty="0" smtClean="0"/>
              <a:t> </a:t>
            </a:r>
            <a:r>
              <a:rPr lang="en-US" sz="3200" dirty="0" err="1" smtClean="0"/>
              <a:t>terindeks</a:t>
            </a:r>
            <a:r>
              <a:rPr lang="en-US" sz="3200" dirty="0" smtClean="0"/>
              <a:t> </a:t>
            </a:r>
            <a:r>
              <a:rPr lang="en-US" sz="3200" dirty="0" err="1"/>
              <a:t>pada</a:t>
            </a:r>
            <a:r>
              <a:rPr lang="en-US" sz="3200" dirty="0"/>
              <a:t> database </a:t>
            </a:r>
            <a:r>
              <a:rPr lang="en-US" sz="3200" dirty="0" err="1"/>
              <a:t>internasional</a:t>
            </a:r>
            <a:r>
              <a:rPr lang="en-US" sz="3200" dirty="0"/>
              <a:t> </a:t>
            </a:r>
            <a:r>
              <a:rPr lang="en-US" sz="3200" dirty="0" err="1"/>
              <a:t>bereputasi</a:t>
            </a:r>
            <a:r>
              <a:rPr lang="en-US" sz="3200" dirty="0"/>
              <a:t> (Web of Science, Scopus, </a:t>
            </a:r>
            <a:r>
              <a:rPr lang="en-US" sz="3200" dirty="0" err="1" smtClean="0"/>
              <a:t>atau</a:t>
            </a:r>
            <a:r>
              <a:rPr lang="en-US" sz="3200" dirty="0" smtClean="0"/>
              <a:t> Microsoft </a:t>
            </a:r>
            <a:r>
              <a:rPr lang="en-US" sz="3200" dirty="0"/>
              <a:t>Academic Search) </a:t>
            </a:r>
            <a:r>
              <a:rPr lang="en-US" sz="3200" dirty="0" err="1"/>
              <a:t>namun</a:t>
            </a:r>
            <a:r>
              <a:rPr lang="en-US" sz="3200" dirty="0"/>
              <a:t> </a:t>
            </a:r>
            <a:r>
              <a:rPr lang="en-US" sz="3200" dirty="0" err="1"/>
              <a:t>telah</a:t>
            </a:r>
            <a:r>
              <a:rPr lang="en-US" sz="3200" dirty="0"/>
              <a:t> </a:t>
            </a:r>
            <a:r>
              <a:rPr lang="en-US" sz="3200" dirty="0" err="1"/>
              <a:t>terindeks</a:t>
            </a:r>
            <a:r>
              <a:rPr lang="en-US" sz="3200" dirty="0"/>
              <a:t> </a:t>
            </a:r>
            <a:r>
              <a:rPr lang="en-US" sz="3200" dirty="0" err="1"/>
              <a:t>pada</a:t>
            </a:r>
            <a:r>
              <a:rPr lang="en-US" sz="3200" dirty="0"/>
              <a:t> database </a:t>
            </a:r>
            <a:r>
              <a:rPr lang="en-US" sz="3200" dirty="0" err="1"/>
              <a:t>internasional</a:t>
            </a:r>
            <a:r>
              <a:rPr lang="en-US" sz="3200" dirty="0"/>
              <a:t> </a:t>
            </a:r>
            <a:r>
              <a:rPr lang="en-US" sz="3200" dirty="0" err="1"/>
              <a:t>seperti</a:t>
            </a:r>
            <a:endParaRPr lang="en-US" sz="3200" dirty="0"/>
          </a:p>
          <a:p>
            <a:r>
              <a:rPr lang="en-US" sz="3200" dirty="0"/>
              <a:t>DOAJ, CABI, Copernicus, </a:t>
            </a:r>
            <a:r>
              <a:rPr lang="en-US" sz="3200" dirty="0" err="1"/>
              <a:t>dan</a:t>
            </a:r>
            <a:r>
              <a:rPr lang="en-US" sz="3200" dirty="0"/>
              <a:t>/</a:t>
            </a:r>
            <a:r>
              <a:rPr lang="en-US" sz="3200" dirty="0" err="1"/>
              <a:t>atau</a:t>
            </a:r>
            <a:r>
              <a:rPr lang="en-US" sz="3200" dirty="0"/>
              <a:t> </a:t>
            </a:r>
            <a:r>
              <a:rPr lang="en-US" sz="3200" dirty="0" err="1"/>
              <a:t>laman</a:t>
            </a:r>
            <a:r>
              <a:rPr lang="en-US" sz="3200" dirty="0"/>
              <a:t> </a:t>
            </a:r>
            <a:r>
              <a:rPr lang="en-US" sz="3200" dirty="0" err="1"/>
              <a:t>sesuai</a:t>
            </a:r>
            <a:r>
              <a:rPr lang="en-US" sz="3200" dirty="0"/>
              <a:t> </a:t>
            </a:r>
            <a:r>
              <a:rPr lang="en-US" sz="3200" dirty="0" err="1"/>
              <a:t>dengan</a:t>
            </a:r>
            <a:r>
              <a:rPr lang="en-US" sz="3200" dirty="0"/>
              <a:t> </a:t>
            </a:r>
            <a:r>
              <a:rPr lang="en-US" sz="3200" dirty="0" err="1"/>
              <a:t>pertimbangan</a:t>
            </a:r>
            <a:r>
              <a:rPr lang="en-US" sz="3200" dirty="0"/>
              <a:t> </a:t>
            </a:r>
            <a:r>
              <a:rPr lang="en-US" sz="3200" dirty="0" err="1"/>
              <a:t>Ditjen</a:t>
            </a:r>
            <a:r>
              <a:rPr lang="en-US" sz="3200" dirty="0"/>
              <a:t> </a:t>
            </a:r>
            <a:r>
              <a:rPr lang="en-US" sz="3200" dirty="0" err="1" smtClean="0"/>
              <a:t>Dikti</a:t>
            </a:r>
            <a:r>
              <a:rPr lang="en-US" sz="3200" dirty="0" smtClean="0"/>
              <a:t> </a:t>
            </a:r>
            <a:r>
              <a:rPr lang="en-US" sz="3200" dirty="0" err="1" smtClean="0"/>
              <a:t>dan</a:t>
            </a:r>
            <a:r>
              <a:rPr lang="en-US" sz="3200" dirty="0" smtClean="0"/>
              <a:t> </a:t>
            </a:r>
            <a:r>
              <a:rPr lang="en-US" sz="3200" dirty="0" err="1"/>
              <a:t>dapat</a:t>
            </a:r>
            <a:r>
              <a:rPr lang="en-US" sz="3200" dirty="0"/>
              <a:t> </a:t>
            </a:r>
            <a:r>
              <a:rPr lang="en-US" sz="3200" dirty="0" err="1"/>
              <a:t>dinilai</a:t>
            </a:r>
            <a:r>
              <a:rPr lang="en-US" sz="3200" dirty="0"/>
              <a:t> </a:t>
            </a:r>
            <a:r>
              <a:rPr lang="en-US" sz="3200" dirty="0" err="1"/>
              <a:t>karya</a:t>
            </a:r>
            <a:r>
              <a:rPr lang="en-US" sz="3200" dirty="0"/>
              <a:t> </a:t>
            </a:r>
            <a:r>
              <a:rPr lang="en-US" sz="3200" dirty="0" err="1"/>
              <a:t>ilmiah</a:t>
            </a:r>
            <a:r>
              <a:rPr lang="en-US" sz="3200" dirty="0"/>
              <a:t> paling </a:t>
            </a:r>
            <a:r>
              <a:rPr lang="en-US" sz="3200" dirty="0" err="1"/>
              <a:t>tinggi</a:t>
            </a:r>
            <a:r>
              <a:rPr lang="en-US" sz="3200" dirty="0"/>
              <a:t> 20.</a:t>
            </a:r>
          </a:p>
        </p:txBody>
      </p:sp>
    </p:spTree>
    <p:extLst>
      <p:ext uri="{BB962C8B-B14F-4D97-AF65-F5344CB8AC3E}">
        <p14:creationId xmlns="" xmlns:p14="http://schemas.microsoft.com/office/powerpoint/2010/main" val="2126590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125</a:t>
            </a:fld>
            <a:endParaRPr lang="en-US"/>
          </a:p>
        </p:txBody>
      </p:sp>
      <p:sp>
        <p:nvSpPr>
          <p:cNvPr id="3" name="Rectangle 2"/>
          <p:cNvSpPr/>
          <p:nvPr/>
        </p:nvSpPr>
        <p:spPr>
          <a:xfrm>
            <a:off x="756729" y="1593508"/>
            <a:ext cx="10421007" cy="2554545"/>
          </a:xfrm>
          <a:prstGeom prst="rect">
            <a:avLst/>
          </a:prstGeom>
        </p:spPr>
        <p:txBody>
          <a:bodyPr wrap="square">
            <a:spAutoFit/>
          </a:bodyPr>
          <a:lstStyle/>
          <a:p>
            <a:r>
              <a:rPr lang="en-US" sz="3200" dirty="0" err="1"/>
              <a:t>Karya</a:t>
            </a:r>
            <a:r>
              <a:rPr lang="en-US" sz="3200" dirty="0"/>
              <a:t> </a:t>
            </a:r>
            <a:r>
              <a:rPr lang="en-US" sz="3200" dirty="0" err="1"/>
              <a:t>ilmiah</a:t>
            </a:r>
            <a:r>
              <a:rPr lang="en-US" sz="3200" dirty="0"/>
              <a:t> </a:t>
            </a:r>
            <a:r>
              <a:rPr lang="en-US" sz="3200" dirty="0" err="1"/>
              <a:t>pada</a:t>
            </a:r>
            <a:r>
              <a:rPr lang="en-US" sz="3200" dirty="0"/>
              <a:t> </a:t>
            </a:r>
            <a:r>
              <a:rPr lang="en-US" sz="3200" dirty="0" err="1"/>
              <a:t>prosiding</a:t>
            </a:r>
            <a:r>
              <a:rPr lang="en-US" sz="3200" dirty="0"/>
              <a:t> </a:t>
            </a:r>
            <a:r>
              <a:rPr lang="en-US" sz="3200" dirty="0" err="1"/>
              <a:t>internasional</a:t>
            </a:r>
            <a:r>
              <a:rPr lang="en-US" sz="3200" dirty="0"/>
              <a:t> yang </a:t>
            </a:r>
            <a:r>
              <a:rPr lang="en-US" sz="3200" dirty="0" err="1"/>
              <a:t>terindeks</a:t>
            </a:r>
            <a:r>
              <a:rPr lang="en-US" sz="3200" dirty="0"/>
              <a:t> database </a:t>
            </a:r>
            <a:r>
              <a:rPr lang="en-US" sz="3200" dirty="0" err="1" smtClean="0"/>
              <a:t>internasional</a:t>
            </a:r>
            <a:r>
              <a:rPr lang="en-US" sz="3200" dirty="0" smtClean="0"/>
              <a:t> (</a:t>
            </a:r>
            <a:r>
              <a:rPr lang="en-US" sz="3200" dirty="0"/>
              <a:t>Web of Science, Scopus) </a:t>
            </a:r>
            <a:r>
              <a:rPr lang="en-US" sz="3200" dirty="0" err="1"/>
              <a:t>dinilai</a:t>
            </a:r>
            <a:r>
              <a:rPr lang="en-US" sz="3200" dirty="0"/>
              <a:t> </a:t>
            </a:r>
            <a:r>
              <a:rPr lang="en-US" sz="3200" dirty="0" err="1"/>
              <a:t>sama</a:t>
            </a:r>
            <a:r>
              <a:rPr lang="en-US" sz="3200" dirty="0"/>
              <a:t> </a:t>
            </a:r>
            <a:r>
              <a:rPr lang="en-US" sz="3200" dirty="0" err="1"/>
              <a:t>dengan</a:t>
            </a:r>
            <a:r>
              <a:rPr lang="en-US" sz="3200" dirty="0"/>
              <a:t> </a:t>
            </a:r>
            <a:r>
              <a:rPr lang="en-US" sz="3200" dirty="0" err="1"/>
              <a:t>jurnal</a:t>
            </a:r>
            <a:r>
              <a:rPr lang="en-US" sz="3200" dirty="0"/>
              <a:t> </a:t>
            </a:r>
            <a:r>
              <a:rPr lang="en-US" sz="3200" dirty="0" err="1"/>
              <a:t>internasional</a:t>
            </a:r>
            <a:r>
              <a:rPr lang="en-US" sz="3200" dirty="0"/>
              <a:t> </a:t>
            </a:r>
            <a:r>
              <a:rPr lang="en-US" sz="3200" dirty="0" err="1"/>
              <a:t>namun</a:t>
            </a:r>
            <a:r>
              <a:rPr lang="en-US" sz="3200" dirty="0"/>
              <a:t> </a:t>
            </a:r>
            <a:r>
              <a:rPr lang="en-US" sz="3200" dirty="0" err="1"/>
              <a:t>tidak</a:t>
            </a:r>
            <a:r>
              <a:rPr lang="en-US" sz="3200" dirty="0"/>
              <a:t> </a:t>
            </a:r>
            <a:r>
              <a:rPr lang="en-US" sz="3200" dirty="0" err="1" smtClean="0"/>
              <a:t>dapat</a:t>
            </a:r>
            <a:r>
              <a:rPr lang="en-US" sz="3200" dirty="0" smtClean="0"/>
              <a:t> </a:t>
            </a:r>
            <a:r>
              <a:rPr lang="en-US" sz="3200" dirty="0" err="1" smtClean="0"/>
              <a:t>digunakan</a:t>
            </a:r>
            <a:r>
              <a:rPr lang="en-US" sz="3200" dirty="0" smtClean="0"/>
              <a:t> </a:t>
            </a:r>
            <a:r>
              <a:rPr lang="en-US" sz="3200" dirty="0" err="1"/>
              <a:t>untuk</a:t>
            </a:r>
            <a:r>
              <a:rPr lang="en-US" sz="3200" dirty="0"/>
              <a:t> </a:t>
            </a:r>
            <a:r>
              <a:rPr lang="en-US" sz="3200" dirty="0" err="1"/>
              <a:t>memenuhi</a:t>
            </a:r>
            <a:r>
              <a:rPr lang="en-US" sz="3200" dirty="0"/>
              <a:t> </a:t>
            </a:r>
            <a:r>
              <a:rPr lang="en-US" sz="3200" dirty="0" err="1"/>
              <a:t>syarat</a:t>
            </a:r>
            <a:r>
              <a:rPr lang="en-US" sz="3200" dirty="0"/>
              <a:t> </a:t>
            </a:r>
            <a:r>
              <a:rPr lang="en-US" sz="3200" dirty="0" err="1"/>
              <a:t>khusus</a:t>
            </a:r>
            <a:r>
              <a:rPr lang="en-US" sz="3200" dirty="0"/>
              <a:t> </a:t>
            </a:r>
            <a:r>
              <a:rPr lang="en-US" sz="3200" dirty="0" err="1"/>
              <a:t>publikasi</a:t>
            </a:r>
            <a:r>
              <a:rPr lang="en-US" sz="3200" dirty="0"/>
              <a:t> </a:t>
            </a:r>
            <a:r>
              <a:rPr lang="en-US" sz="3200" dirty="0" err="1"/>
              <a:t>ilmiah</a:t>
            </a:r>
            <a:r>
              <a:rPr lang="en-US" sz="3200" dirty="0"/>
              <a:t> </a:t>
            </a:r>
            <a:r>
              <a:rPr lang="en-US" sz="3200" dirty="0" err="1"/>
              <a:t>kenaikan</a:t>
            </a:r>
            <a:r>
              <a:rPr lang="en-US" sz="3200" dirty="0"/>
              <a:t> </a:t>
            </a:r>
            <a:r>
              <a:rPr lang="en-US" sz="3200" dirty="0" err="1" smtClean="0"/>
              <a:t>jabatan</a:t>
            </a:r>
            <a:r>
              <a:rPr lang="en-US" sz="3200" dirty="0" smtClean="0"/>
              <a:t> </a:t>
            </a:r>
            <a:r>
              <a:rPr lang="en-US" sz="3200" dirty="0" err="1" smtClean="0"/>
              <a:t>akademik</a:t>
            </a:r>
            <a:r>
              <a:rPr lang="en-US" sz="3200" dirty="0"/>
              <a:t>.</a:t>
            </a:r>
          </a:p>
        </p:txBody>
      </p:sp>
    </p:spTree>
    <p:extLst>
      <p:ext uri="{BB962C8B-B14F-4D97-AF65-F5344CB8AC3E}">
        <p14:creationId xmlns="" xmlns:p14="http://schemas.microsoft.com/office/powerpoint/2010/main" val="3704552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126</a:t>
            </a:fld>
            <a:endParaRPr lang="en-US"/>
          </a:p>
        </p:txBody>
      </p:sp>
      <p:sp>
        <p:nvSpPr>
          <p:cNvPr id="3" name="Rectangle 2"/>
          <p:cNvSpPr/>
          <p:nvPr/>
        </p:nvSpPr>
        <p:spPr>
          <a:xfrm>
            <a:off x="646383" y="1584529"/>
            <a:ext cx="10893973" cy="3046988"/>
          </a:xfrm>
          <a:prstGeom prst="rect">
            <a:avLst/>
          </a:prstGeom>
        </p:spPr>
        <p:txBody>
          <a:bodyPr wrap="square">
            <a:spAutoFit/>
          </a:bodyPr>
          <a:lstStyle/>
          <a:p>
            <a:r>
              <a:rPr lang="en-US" sz="3200" dirty="0" err="1"/>
              <a:t>Karya</a:t>
            </a:r>
            <a:r>
              <a:rPr lang="en-US" sz="3200" dirty="0"/>
              <a:t> </a:t>
            </a:r>
            <a:r>
              <a:rPr lang="en-US" sz="3200" dirty="0" err="1"/>
              <a:t>ilmiah</a:t>
            </a:r>
            <a:r>
              <a:rPr lang="en-US" sz="3200" dirty="0"/>
              <a:t> yang </a:t>
            </a:r>
            <a:r>
              <a:rPr lang="en-US" sz="3200" dirty="0" err="1"/>
              <a:t>dipublikasikan</a:t>
            </a:r>
            <a:r>
              <a:rPr lang="en-US" sz="3200" dirty="0"/>
              <a:t> </a:t>
            </a:r>
            <a:r>
              <a:rPr lang="en-US" sz="3200" dirty="0" err="1"/>
              <a:t>pada</a:t>
            </a:r>
            <a:r>
              <a:rPr lang="en-US" sz="3200" dirty="0"/>
              <a:t> </a:t>
            </a:r>
            <a:r>
              <a:rPr lang="en-US" sz="3200" dirty="0" err="1"/>
              <a:t>jurnal</a:t>
            </a:r>
            <a:r>
              <a:rPr lang="en-US" sz="3200" dirty="0"/>
              <a:t> </a:t>
            </a:r>
            <a:r>
              <a:rPr lang="en-US" sz="3200" dirty="0" err="1"/>
              <a:t>nasional</a:t>
            </a:r>
            <a:r>
              <a:rPr lang="en-US" sz="3200" dirty="0"/>
              <a:t> </a:t>
            </a:r>
            <a:r>
              <a:rPr lang="en-US" sz="3200" dirty="0" err="1"/>
              <a:t>terakreditasi</a:t>
            </a:r>
            <a:r>
              <a:rPr lang="en-US" sz="3200" dirty="0"/>
              <a:t>, </a:t>
            </a:r>
            <a:r>
              <a:rPr lang="en-US" sz="3200" dirty="0" err="1" smtClean="0"/>
              <a:t>jurnal</a:t>
            </a:r>
            <a:r>
              <a:rPr lang="en-US" sz="3200" dirty="0"/>
              <a:t> </a:t>
            </a:r>
            <a:r>
              <a:rPr lang="en-US" sz="3200" dirty="0" err="1" smtClean="0"/>
              <a:t>internasional</a:t>
            </a:r>
            <a:r>
              <a:rPr lang="en-US" sz="3200" dirty="0" smtClean="0"/>
              <a:t> </a:t>
            </a:r>
            <a:r>
              <a:rPr lang="en-US" sz="3200" dirty="0" err="1"/>
              <a:t>dan</a:t>
            </a:r>
            <a:r>
              <a:rPr lang="en-US" sz="3200" dirty="0"/>
              <a:t> </a:t>
            </a:r>
            <a:r>
              <a:rPr lang="en-US" sz="3200" dirty="0" err="1"/>
              <a:t>jurnal</a:t>
            </a:r>
            <a:r>
              <a:rPr lang="en-US" sz="3200" dirty="0"/>
              <a:t> </a:t>
            </a:r>
            <a:r>
              <a:rPr lang="en-US" sz="3200" dirty="0" err="1"/>
              <a:t>internasional</a:t>
            </a:r>
            <a:r>
              <a:rPr lang="en-US" sz="3200" dirty="0"/>
              <a:t> </a:t>
            </a:r>
            <a:r>
              <a:rPr lang="en-US" sz="3200" dirty="0" err="1"/>
              <a:t>bereputasi</a:t>
            </a:r>
            <a:r>
              <a:rPr lang="en-US" sz="3200" dirty="0"/>
              <a:t> yang </a:t>
            </a:r>
            <a:r>
              <a:rPr lang="en-US" sz="3200" dirty="0" err="1"/>
              <a:t>terbit</a:t>
            </a:r>
            <a:r>
              <a:rPr lang="en-US" sz="3200" dirty="0"/>
              <a:t> paling lama 6 (</a:t>
            </a:r>
            <a:r>
              <a:rPr lang="en-US" sz="3200" dirty="0" err="1"/>
              <a:t>enam</a:t>
            </a:r>
            <a:r>
              <a:rPr lang="en-US" sz="3200" dirty="0" smtClean="0"/>
              <a:t>) </a:t>
            </a:r>
            <a:r>
              <a:rPr lang="en-US" sz="3200" dirty="0" err="1" smtClean="0"/>
              <a:t>bulan</a:t>
            </a:r>
            <a:r>
              <a:rPr lang="en-US" sz="3200" dirty="0" smtClean="0"/>
              <a:t> </a:t>
            </a:r>
            <a:r>
              <a:rPr lang="en-US" sz="3200" dirty="0" err="1"/>
              <a:t>sebelum</a:t>
            </a:r>
            <a:r>
              <a:rPr lang="en-US" sz="3200" dirty="0"/>
              <a:t> </a:t>
            </a:r>
            <a:r>
              <a:rPr lang="en-US" sz="3200" dirty="0" err="1"/>
              <a:t>tmt</a:t>
            </a:r>
            <a:r>
              <a:rPr lang="en-US" sz="3200" dirty="0"/>
              <a:t> SK </a:t>
            </a:r>
            <a:r>
              <a:rPr lang="en-US" sz="3200" dirty="0" err="1"/>
              <a:t>Jabatan</a:t>
            </a:r>
            <a:r>
              <a:rPr lang="en-US" sz="3200" dirty="0"/>
              <a:t> </a:t>
            </a:r>
            <a:r>
              <a:rPr lang="en-US" sz="3200" dirty="0" err="1"/>
              <a:t>Akademik</a:t>
            </a:r>
            <a:r>
              <a:rPr lang="en-US" sz="3200" dirty="0"/>
              <a:t> </a:t>
            </a:r>
            <a:r>
              <a:rPr lang="en-US" sz="3200" dirty="0" err="1"/>
              <a:t>dan</a:t>
            </a:r>
            <a:r>
              <a:rPr lang="en-US" sz="3200" dirty="0"/>
              <a:t> </a:t>
            </a:r>
            <a:r>
              <a:rPr lang="en-US" sz="3200" dirty="0" err="1"/>
              <a:t>atau</a:t>
            </a:r>
            <a:r>
              <a:rPr lang="en-US" sz="3200" dirty="0"/>
              <a:t> PAK </a:t>
            </a:r>
            <a:r>
              <a:rPr lang="en-US" sz="3200" dirty="0" err="1"/>
              <a:t>terakhir</a:t>
            </a:r>
            <a:r>
              <a:rPr lang="en-US" sz="3200" dirty="0"/>
              <a:t> </a:t>
            </a:r>
            <a:r>
              <a:rPr lang="en-US" sz="3200" dirty="0" err="1"/>
              <a:t>dan</a:t>
            </a:r>
            <a:r>
              <a:rPr lang="en-US" sz="3200" dirty="0"/>
              <a:t> </a:t>
            </a:r>
            <a:r>
              <a:rPr lang="en-US" sz="3200" dirty="0" err="1"/>
              <a:t>belum</a:t>
            </a:r>
            <a:r>
              <a:rPr lang="en-US" sz="3200" dirty="0"/>
              <a:t> </a:t>
            </a:r>
            <a:r>
              <a:rPr lang="en-US" sz="3200" dirty="0" err="1"/>
              <a:t>pernah</a:t>
            </a:r>
            <a:endParaRPr lang="en-US" sz="3200" dirty="0"/>
          </a:p>
          <a:p>
            <a:r>
              <a:rPr lang="en-US" sz="3200" dirty="0" err="1"/>
              <a:t>dinilai</a:t>
            </a:r>
            <a:r>
              <a:rPr lang="en-US" sz="3200" dirty="0"/>
              <a:t>/</a:t>
            </a:r>
            <a:r>
              <a:rPr lang="en-US" sz="3200" dirty="0" err="1"/>
              <a:t>digunakan</a:t>
            </a:r>
            <a:r>
              <a:rPr lang="en-US" sz="3200" dirty="0"/>
              <a:t> </a:t>
            </a:r>
            <a:r>
              <a:rPr lang="en-US" sz="3200" dirty="0" err="1"/>
              <a:t>untuk</a:t>
            </a:r>
            <a:r>
              <a:rPr lang="en-US" sz="3200" dirty="0"/>
              <a:t> </a:t>
            </a:r>
            <a:r>
              <a:rPr lang="en-US" sz="3200" dirty="0" err="1"/>
              <a:t>kenaikan</a:t>
            </a:r>
            <a:r>
              <a:rPr lang="en-US" sz="3200" dirty="0"/>
              <a:t> </a:t>
            </a:r>
            <a:r>
              <a:rPr lang="en-US" sz="3200" dirty="0" err="1"/>
              <a:t>jabatan</a:t>
            </a:r>
            <a:r>
              <a:rPr lang="en-US" sz="3200" dirty="0"/>
              <a:t> </a:t>
            </a:r>
            <a:r>
              <a:rPr lang="en-US" sz="3200" dirty="0" err="1"/>
              <a:t>dapat</a:t>
            </a:r>
            <a:r>
              <a:rPr lang="en-US" sz="3200" dirty="0"/>
              <a:t> </a:t>
            </a:r>
            <a:r>
              <a:rPr lang="en-US" sz="3200" dirty="0" err="1"/>
              <a:t>digunakan</a:t>
            </a:r>
            <a:r>
              <a:rPr lang="en-US" sz="3200" dirty="0"/>
              <a:t> </a:t>
            </a:r>
            <a:r>
              <a:rPr lang="en-US" sz="3200" dirty="0" err="1"/>
              <a:t>untuk</a:t>
            </a:r>
            <a:r>
              <a:rPr lang="en-US" sz="3200" dirty="0"/>
              <a:t> </a:t>
            </a:r>
            <a:r>
              <a:rPr lang="en-US" sz="3200" dirty="0" err="1"/>
              <a:t>kenaikan</a:t>
            </a:r>
            <a:r>
              <a:rPr lang="en-US" sz="3200" dirty="0"/>
              <a:t> </a:t>
            </a:r>
            <a:r>
              <a:rPr lang="en-US" sz="3200" dirty="0" err="1" smtClean="0"/>
              <a:t>jabatan</a:t>
            </a:r>
            <a:r>
              <a:rPr lang="en-US" sz="3200" dirty="0" smtClean="0"/>
              <a:t> </a:t>
            </a:r>
            <a:r>
              <a:rPr lang="en-US" sz="3200" dirty="0" err="1" smtClean="0"/>
              <a:t>berikutnya</a:t>
            </a:r>
            <a:r>
              <a:rPr lang="en-US" sz="3200" dirty="0"/>
              <a:t>.</a:t>
            </a:r>
          </a:p>
        </p:txBody>
      </p:sp>
    </p:spTree>
    <p:extLst>
      <p:ext uri="{BB962C8B-B14F-4D97-AF65-F5344CB8AC3E}">
        <p14:creationId xmlns="" xmlns:p14="http://schemas.microsoft.com/office/powerpoint/2010/main" val="7622286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26146306"/>
              </p:ext>
            </p:extLst>
          </p:nvPr>
        </p:nvGraphicFramePr>
        <p:xfrm>
          <a:off x="2641984" y="237420"/>
          <a:ext cx="9103329" cy="6617452"/>
        </p:xfrm>
        <a:graphic>
          <a:graphicData uri="http://schemas.openxmlformats.org/drawingml/2006/table">
            <a:tbl>
              <a:tblPr/>
              <a:tblGrid>
                <a:gridCol w="499901"/>
                <a:gridCol w="7785063"/>
                <a:gridCol w="818365"/>
              </a:tblGrid>
              <a:tr h="448300">
                <a:tc>
                  <a:txBody>
                    <a:bodyPr/>
                    <a:lstStyle/>
                    <a:p>
                      <a:pPr algn="ctr">
                        <a:lnSpc>
                          <a:spcPct val="110000"/>
                        </a:lnSpc>
                        <a:spcBef>
                          <a:spcPts val="200"/>
                        </a:spcBef>
                        <a:spcAft>
                          <a:spcPts val="20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0000"/>
                        </a:lnSpc>
                        <a:spcBef>
                          <a:spcPts val="200"/>
                        </a:spcBef>
                        <a:spcAft>
                          <a:spcPts val="20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0000"/>
                        </a:lnSpc>
                        <a:spcBef>
                          <a:spcPts val="200"/>
                        </a:spcBef>
                        <a:spcAft>
                          <a:spcPts val="20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 </a:t>
                      </a:r>
                      <a:r>
                        <a:rPr lang="id-ID" sz="1600" b="1" dirty="0" smtClean="0">
                          <a:solidFill>
                            <a:schemeClr val="bg1"/>
                          </a:solidFill>
                          <a:latin typeface="+mj-lt"/>
                          <a:ea typeface="Arial Unicode MS" panose="020B0604020202020204" pitchFamily="34" charset="-128"/>
                          <a:cs typeface="Arial Unicode MS" panose="020B0604020202020204" pitchFamily="34" charset="-128"/>
                        </a:rPr>
                        <a:t>Maks</a:t>
                      </a:r>
                      <a:r>
                        <a:rPr lang="en-US" sz="1600" b="1" dirty="0" smtClean="0">
                          <a:solidFill>
                            <a:schemeClr val="bg1"/>
                          </a:solidFill>
                          <a:latin typeface="+mj-lt"/>
                          <a:ea typeface="Arial Unicode MS" panose="020B0604020202020204" pitchFamily="34" charset="-128"/>
                          <a:cs typeface="Arial Unicode MS" panose="020B0604020202020204" pitchFamily="34" charset="-128"/>
                        </a:rPr>
                        <a:t>.</a:t>
                      </a:r>
                      <a:endParaRPr lang="id-ID" sz="1600" b="1" dirty="0">
                        <a:solidFill>
                          <a:schemeClr val="bg1"/>
                        </a:solidFill>
                        <a:latin typeface="+mj-lt"/>
                        <a:ea typeface="Arial Unicode MS" panose="020B0604020202020204" pitchFamily="34" charset="-128"/>
                        <a:cs typeface="Arial Unicode MS" panose="020B0604020202020204" pitchFamily="34" charset="-128"/>
                      </a:endParaRPr>
                    </a:p>
                  </a:txBody>
                  <a:tcPr marL="48331" marR="48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48300">
                <a:tc>
                  <a:txBody>
                    <a:bodyPr/>
                    <a:lstStyle/>
                    <a:p>
                      <a:pPr algn="ctr">
                        <a:lnSpc>
                          <a:spcPct val="110000"/>
                        </a:lnSpc>
                        <a:spcBef>
                          <a:spcPts val="200"/>
                        </a:spcBef>
                        <a:spcAft>
                          <a:spcPts val="200"/>
                        </a:spcAft>
                        <a:tabLst>
                          <a:tab pos="228600" algn="l"/>
                        </a:tabLst>
                      </a:pPr>
                      <a:r>
                        <a:rPr lang="id-ID" sz="1600" b="1">
                          <a:latin typeface="+mj-lt"/>
                          <a:ea typeface="Arial Unicode MS" panose="020B0604020202020204" pitchFamily="34" charset="-128"/>
                          <a:cs typeface="Arial Unicode MS" panose="020B0604020202020204" pitchFamily="34" charset="-128"/>
                        </a:rPr>
                        <a:t>1</a:t>
                      </a:r>
                    </a:p>
                  </a:txBody>
                  <a:tcPr marL="48331" marR="48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Menduduki jabatan pimpinan pada lembaga pemerintahan/pejabat negara yang harus dibebaskan dari jabatan organiknya tiap semester.</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5,5</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48300">
                <a:tc>
                  <a:txBody>
                    <a:bodyPr/>
                    <a:lstStyle/>
                    <a:p>
                      <a:pPr algn="ctr">
                        <a:lnSpc>
                          <a:spcPct val="110000"/>
                        </a:lnSpc>
                        <a:spcBef>
                          <a:spcPts val="200"/>
                        </a:spcBef>
                        <a:spcAft>
                          <a:spcPts val="20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p>
                  </a:txBody>
                  <a:tcPr marL="48331" marR="48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Melaksanakan pengembangan hasil pendidikan, dan penelitian yang dapat dimanfaatkan oleh masyarakat/ industry setiap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3</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rowSpan="10">
                  <a:txBody>
                    <a:bodyPr/>
                    <a:lstStyle/>
                    <a:p>
                      <a:pPr algn="ctr">
                        <a:lnSpc>
                          <a:spcPct val="110000"/>
                        </a:lnSpc>
                        <a:spcBef>
                          <a:spcPts val="200"/>
                        </a:spcBef>
                        <a:spcAft>
                          <a:spcPts val="200"/>
                        </a:spcAft>
                        <a:tabLst>
                          <a:tab pos="228600" algn="l"/>
                        </a:tabLst>
                      </a:pPr>
                      <a:r>
                        <a:rPr lang="id-ID" sz="1600" b="1">
                          <a:latin typeface="+mj-lt"/>
                          <a:ea typeface="Arial Unicode MS" panose="020B0604020202020204" pitchFamily="34" charset="-128"/>
                          <a:cs typeface="Arial Unicode MS" panose="020B0604020202020204" pitchFamily="34" charset="-128"/>
                        </a:rPr>
                        <a:t>3</a:t>
                      </a:r>
                    </a:p>
                  </a:txBody>
                  <a:tcPr marL="48331" marR="48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Memberi latihan/penyuluhan/ penataran/ceramah pada masyarakat, terjadwal/terprogram: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endParaRPr lang="id-ID" sz="1600" b="1" dirty="0">
                        <a:latin typeface="+mj-lt"/>
                        <a:ea typeface="Arial Unicode MS" panose="020B0604020202020204" pitchFamily="34" charset="-128"/>
                        <a:cs typeface="Arial Unicode MS" panose="020B0604020202020204" pitchFamily="34" charset="-128"/>
                      </a:endParaRP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4366">
                <a:tc vMerge="1">
                  <a:txBody>
                    <a:bodyPr/>
                    <a:lstStyle/>
                    <a:p>
                      <a:endParaRPr lang="id-ID"/>
                    </a:p>
                  </a:txBody>
                  <a:tcPr/>
                </a:tc>
                <a:tc>
                  <a:txBody>
                    <a:bodyPr/>
                    <a:lstStyle/>
                    <a:p>
                      <a:pPr marL="45720" indent="-57150">
                        <a:lnSpc>
                          <a:spcPct val="110000"/>
                        </a:lnSpc>
                        <a:spcBef>
                          <a:spcPts val="200"/>
                        </a:spcBef>
                        <a:spcAft>
                          <a:spcPts val="200"/>
                        </a:spcAft>
                        <a:tabLst>
                          <a:tab pos="435610" algn="l"/>
                        </a:tabLst>
                      </a:pPr>
                      <a:r>
                        <a:rPr lang="id-ID" sz="1600" b="1" dirty="0">
                          <a:latin typeface="+mj-lt"/>
                          <a:ea typeface="Arial Unicode MS" panose="020B0604020202020204" pitchFamily="34" charset="-128"/>
                          <a:cs typeface="Arial Unicode MS" panose="020B0604020202020204" pitchFamily="34" charset="-128"/>
                        </a:rPr>
                        <a:t>1) Dalam satu semester atau lebih:</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endParaRPr lang="id-ID" sz="1600" b="1" dirty="0">
                        <a:latin typeface="+mj-lt"/>
                        <a:ea typeface="Arial Unicode MS" panose="020B0604020202020204" pitchFamily="34" charset="-128"/>
                        <a:cs typeface="Arial Unicode MS" panose="020B0604020202020204" pitchFamily="34" charset="-128"/>
                      </a:endParaRP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600" b="1" dirty="0">
                          <a:latin typeface="+mj-lt"/>
                          <a:ea typeface="Arial Unicode MS" panose="020B0604020202020204" pitchFamily="34" charset="-128"/>
                          <a:cs typeface="Arial Unicode MS" panose="020B0604020202020204" pitchFamily="34" charset="-128"/>
                        </a:rPr>
                        <a:t> a) Tingkat Internasional </a:t>
                      </a:r>
                      <a:r>
                        <a:rPr lang="en-US" sz="1600" b="1" dirty="0" smtClean="0">
                          <a:latin typeface="+mj-lt"/>
                          <a:ea typeface="Arial Unicode MS" panose="020B0604020202020204" pitchFamily="34" charset="-128"/>
                          <a:cs typeface="Arial Unicode MS" panose="020B0604020202020204" pitchFamily="34" charset="-128"/>
                        </a:rPr>
                        <a:t> </a:t>
                      </a:r>
                      <a:r>
                        <a:rPr lang="id-ID" sz="1600" b="1" dirty="0" smtClean="0">
                          <a:latin typeface="+mj-lt"/>
                          <a:ea typeface="Arial Unicode MS" panose="020B0604020202020204" pitchFamily="34" charset="-128"/>
                          <a:cs typeface="Arial Unicode MS" panose="020B0604020202020204" pitchFamily="34" charset="-128"/>
                        </a:rPr>
                        <a:t>tiap </a:t>
                      </a:r>
                      <a:r>
                        <a:rPr lang="id-ID" sz="1600" b="1" dirty="0">
                          <a:latin typeface="+mj-lt"/>
                          <a:ea typeface="Arial Unicode MS" panose="020B0604020202020204" pitchFamily="34" charset="-128"/>
                          <a:cs typeface="Arial Unicode MS" panose="020B0604020202020204" pitchFamily="34" charset="-128"/>
                        </a:rPr>
                        <a:t>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4</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600" b="1" dirty="0">
                          <a:latin typeface="+mj-lt"/>
                          <a:ea typeface="Arial Unicode MS" panose="020B0604020202020204" pitchFamily="34" charset="-128"/>
                          <a:cs typeface="Arial Unicode MS" panose="020B0604020202020204" pitchFamily="34" charset="-128"/>
                        </a:rPr>
                        <a:t> b) Tingkat Nasional,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3</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600" b="1" dirty="0">
                          <a:latin typeface="+mj-lt"/>
                          <a:ea typeface="Arial Unicode MS" panose="020B0604020202020204" pitchFamily="34" charset="-128"/>
                          <a:cs typeface="Arial Unicode MS" panose="020B0604020202020204" pitchFamily="34" charset="-128"/>
                        </a:rPr>
                        <a:t> c) Tingkat Lokal,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2</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4366">
                <a:tc vMerge="1">
                  <a:txBody>
                    <a:bodyPr/>
                    <a:lstStyle/>
                    <a:p>
                      <a:endParaRPr lang="id-ID"/>
                    </a:p>
                  </a:txBody>
                  <a:tcPr/>
                </a:tc>
                <a:tc>
                  <a:txBody>
                    <a:bodyPr/>
                    <a:lstStyle/>
                    <a:p>
                      <a:pPr indent="-114300">
                        <a:lnSpc>
                          <a:spcPct val="110000"/>
                        </a:lnSpc>
                        <a:spcBef>
                          <a:spcPts val="200"/>
                        </a:spcBef>
                        <a:spcAft>
                          <a:spcPts val="200"/>
                        </a:spcAft>
                      </a:pPr>
                      <a:r>
                        <a:rPr lang="id-ID" sz="1600" b="1" dirty="0" smtClean="0">
                          <a:latin typeface="+mj-lt"/>
                          <a:ea typeface="Arial Unicode MS" panose="020B0604020202020204" pitchFamily="34" charset="-128"/>
                          <a:cs typeface="Arial Unicode MS" panose="020B0604020202020204" pitchFamily="34" charset="-128"/>
                        </a:rPr>
                        <a:t>2</a:t>
                      </a:r>
                      <a:r>
                        <a:rPr lang="id-ID" sz="1600" b="1" dirty="0">
                          <a:latin typeface="+mj-lt"/>
                          <a:ea typeface="Arial Unicode MS" panose="020B0604020202020204" pitchFamily="34" charset="-128"/>
                          <a:cs typeface="Arial Unicode MS" panose="020B0604020202020204" pitchFamily="34" charset="-128"/>
                        </a:rPr>
                        <a:t>) Kurang dari satu semester dan minimal satu bulan</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endParaRPr lang="id-ID" sz="1600" b="1" dirty="0">
                        <a:latin typeface="+mj-lt"/>
                        <a:ea typeface="Arial Unicode MS" panose="020B0604020202020204" pitchFamily="34" charset="-128"/>
                        <a:cs typeface="Arial Unicode MS" panose="020B0604020202020204" pitchFamily="34" charset="-128"/>
                      </a:endParaRP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a) Tingkat Internasional :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3</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b) Tingkat Nasional,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2</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c) Tingkat Lokal,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1</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d) Insidental, tiap kegiatan/program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1</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rowSpan="4">
                  <a:txBody>
                    <a:bodyPr/>
                    <a:lstStyle/>
                    <a:p>
                      <a:pPr algn="ctr">
                        <a:lnSpc>
                          <a:spcPct val="110000"/>
                        </a:lnSpc>
                        <a:spcBef>
                          <a:spcPts val="200"/>
                        </a:spcBef>
                        <a:spcAft>
                          <a:spcPts val="20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p>
                  </a:txBody>
                  <a:tcPr marL="48331" marR="48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r>
                        <a:rPr lang="id-ID" sz="1600" b="1" dirty="0" smtClean="0">
                          <a:latin typeface="+mj-lt"/>
                          <a:ea typeface="Arial Unicode MS" panose="020B0604020202020204" pitchFamily="34" charset="-128"/>
                          <a:cs typeface="Arial Unicode MS" panose="020B0604020202020204" pitchFamily="34" charset="-128"/>
                        </a:rPr>
                        <a:t>Memberi </a:t>
                      </a:r>
                      <a:r>
                        <a:rPr lang="id-ID" sz="1600" b="1" dirty="0">
                          <a:latin typeface="+mj-lt"/>
                          <a:ea typeface="Arial Unicode MS" panose="020B0604020202020204" pitchFamily="34" charset="-128"/>
                          <a:cs typeface="Arial Unicode MS" panose="020B0604020202020204" pitchFamily="34" charset="-128"/>
                        </a:rPr>
                        <a:t>pelayanan kepada masyarakat atau kegiatan lain yang menunjang pelaksanaan  tugas pemerintahan dan pembangunan</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endParaRPr lang="id-ID" sz="1600" b="1" dirty="0">
                        <a:latin typeface="+mj-lt"/>
                        <a:ea typeface="Arial Unicode MS" panose="020B0604020202020204" pitchFamily="34" charset="-128"/>
                        <a:cs typeface="Arial Unicode MS" panose="020B0604020202020204" pitchFamily="34" charset="-128"/>
                      </a:endParaRP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a. Berdasarkan bidang keahlian,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1.5</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b. Berdasarkan penugasan  lembaga terguruan tinggi,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1</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c. Berdasarkan fungsi/jabatan tiap program</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0.5</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a:txBody>
                    <a:bodyPr/>
                    <a:lstStyle/>
                    <a:p>
                      <a:pPr algn="ctr">
                        <a:lnSpc>
                          <a:spcPct val="110000"/>
                        </a:lnSpc>
                        <a:spcBef>
                          <a:spcPts val="200"/>
                        </a:spcBef>
                        <a:spcAft>
                          <a:spcPts val="200"/>
                        </a:spcAft>
                        <a:tabLst>
                          <a:tab pos="228600" algn="l"/>
                        </a:tabLst>
                      </a:pPr>
                      <a:r>
                        <a:rPr lang="id-ID" sz="1600" b="1">
                          <a:latin typeface="+mj-lt"/>
                          <a:ea typeface="Arial Unicode MS" panose="020B0604020202020204" pitchFamily="34" charset="-128"/>
                          <a:cs typeface="Arial Unicode MS" panose="020B0604020202020204" pitchFamily="34" charset="-128"/>
                        </a:rPr>
                        <a:t>5</a:t>
                      </a:r>
                    </a:p>
                  </a:txBody>
                  <a:tcPr marL="48331" marR="48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Membuat/menulis karya pengabdian pada masyarakat yang tidak dipublikasikan,tiap karya</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600" b="1" dirty="0">
                          <a:latin typeface="+mj-lt"/>
                          <a:ea typeface="Arial Unicode MS" panose="020B0604020202020204" pitchFamily="34" charset="-128"/>
                          <a:cs typeface="Arial Unicode MS" panose="020B0604020202020204" pitchFamily="34" charset="-128"/>
                        </a:rPr>
                        <a:t>3</a:t>
                      </a:r>
                    </a:p>
                  </a:txBody>
                  <a:tcPr marL="48331" marR="48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p:cNvSpPr>
          <p:nvPr/>
        </p:nvSpPr>
        <p:spPr bwMode="auto">
          <a:xfrm>
            <a:off x="199775" y="466347"/>
            <a:ext cx="3205580" cy="1898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r>
              <a:rPr lang="en-US" altLang="en-US" sz="2800" b="1" dirty="0" smtClean="0">
                <a:effectLst>
                  <a:outerShdw blurRad="38100" dist="38100" dir="2700000" algn="tl">
                    <a:srgbClr val="000000">
                      <a:alpha val="43137"/>
                    </a:srgbClr>
                  </a:outerShdw>
                </a:effectLst>
                <a:latin typeface="+mj-lt"/>
              </a:rPr>
              <a:t> KEGIATAN PENGABDIAN  KEPADA MASYARAKAT (UNSUR C) </a:t>
            </a:r>
            <a:endParaRPr lang="en-US" altLang="en-US" sz="2800" b="1" dirty="0">
              <a:effectLst>
                <a:outerShdw blurRad="38100" dist="38100" dir="2700000" algn="tl">
                  <a:srgbClr val="000000">
                    <a:alpha val="43137"/>
                  </a:srgbClr>
                </a:outerShdw>
              </a:effectLst>
              <a:latin typeface="+mj-lt"/>
            </a:endParaRPr>
          </a:p>
        </p:txBody>
      </p:sp>
      <p:sp>
        <p:nvSpPr>
          <p:cNvPr id="2" name="Curved Right Arrow 1"/>
          <p:cNvSpPr/>
          <p:nvPr/>
        </p:nvSpPr>
        <p:spPr>
          <a:xfrm rot="19735825">
            <a:off x="813128" y="2413996"/>
            <a:ext cx="1023704" cy="22696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127</a:t>
            </a:fld>
            <a:endParaRPr lang="en-US"/>
          </a:p>
        </p:txBody>
      </p:sp>
    </p:spTree>
    <p:extLst>
      <p:ext uri="{BB962C8B-B14F-4D97-AF65-F5344CB8AC3E}">
        <p14:creationId xmlns="" xmlns:p14="http://schemas.microsoft.com/office/powerpoint/2010/main" val="219769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582301549"/>
              </p:ext>
            </p:extLst>
          </p:nvPr>
        </p:nvGraphicFramePr>
        <p:xfrm>
          <a:off x="536026" y="1459182"/>
          <a:ext cx="11193518" cy="4754880"/>
        </p:xfrm>
        <a:graphic>
          <a:graphicData uri="http://schemas.openxmlformats.org/drawingml/2006/table">
            <a:tbl>
              <a:tblPr/>
              <a:tblGrid>
                <a:gridCol w="699595"/>
                <a:gridCol w="8295196"/>
                <a:gridCol w="2198727"/>
              </a:tblGrid>
              <a:tr h="576781">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No.</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Angka  Kredit Maksimum</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76781">
                <a:tc rowSpan="3">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1</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14300" indent="0">
                        <a:lnSpc>
                          <a:spcPct val="100000"/>
                        </a:lnSpc>
                        <a:spcBef>
                          <a:spcPts val="0"/>
                        </a:spcBef>
                        <a:spcAft>
                          <a:spcPts val="0"/>
                        </a:spcAft>
                      </a:pPr>
                      <a:r>
                        <a:rPr lang="id-ID" sz="2400" b="1" dirty="0" smtClean="0">
                          <a:latin typeface="+mj-lt"/>
                          <a:ea typeface="Arial Unicode MS" panose="020B0604020202020204" pitchFamily="34" charset="-128"/>
                          <a:cs typeface="Arial Unicode MS" panose="020B0604020202020204" pitchFamily="34" charset="-128"/>
                        </a:rPr>
                        <a:t>Menjadi </a:t>
                      </a:r>
                      <a:r>
                        <a:rPr lang="id-ID" sz="2400" b="1" dirty="0">
                          <a:latin typeface="+mj-lt"/>
                          <a:ea typeface="Arial Unicode MS" panose="020B0604020202020204" pitchFamily="34" charset="-128"/>
                          <a:cs typeface="Arial Unicode MS" panose="020B0604020202020204" pitchFamily="34" charset="-128"/>
                        </a:rPr>
                        <a:t>anggota dalam suatu Panitia/Badan  pada Perguruan Tinggi</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4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400050" indent="-285750">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a. Sebagai Ketua/Wakil Ketua merangkap Anggota, tiap tahun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45720">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b</a:t>
                      </a:r>
                      <a:r>
                        <a:rPr lang="id-ID" sz="2400" b="1" dirty="0">
                          <a:latin typeface="+mj-lt"/>
                          <a:ea typeface="Arial Unicode MS" panose="020B0604020202020204" pitchFamily="34" charset="-128"/>
                          <a:cs typeface="Arial Unicode MS" panose="020B0604020202020204" pitchFamily="34" charset="-128"/>
                        </a:rPr>
                        <a:t>. Sebagai Anggota, tiap tahun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rowSpan="7">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2</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14300" indent="0">
                        <a:lnSpc>
                          <a:spcPct val="100000"/>
                        </a:lnSpc>
                        <a:spcBef>
                          <a:spcPts val="0"/>
                        </a:spcBef>
                        <a:spcAft>
                          <a:spcPts val="0"/>
                        </a:spcAft>
                      </a:pPr>
                      <a:r>
                        <a:rPr lang="id-ID" sz="2400" b="1" dirty="0" smtClean="0">
                          <a:latin typeface="+mj-lt"/>
                          <a:ea typeface="Arial Unicode MS" panose="020B0604020202020204" pitchFamily="34" charset="-128"/>
                          <a:cs typeface="Arial Unicode MS" panose="020B0604020202020204" pitchFamily="34" charset="-128"/>
                        </a:rPr>
                        <a:t>Menjadi </a:t>
                      </a:r>
                      <a:r>
                        <a:rPr lang="id-ID" sz="2400" b="1" dirty="0">
                          <a:latin typeface="+mj-lt"/>
                          <a:ea typeface="Arial Unicode MS" panose="020B0604020202020204" pitchFamily="34" charset="-128"/>
                          <a:cs typeface="Arial Unicode MS" panose="020B0604020202020204" pitchFamily="34" charset="-128"/>
                        </a:rPr>
                        <a:t>anggota panitia/badan pada lembaga  pemerintah</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endParaRPr lang="id-ID" sz="24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a</a:t>
                      </a:r>
                      <a:r>
                        <a:rPr lang="id-ID" sz="2400" b="1" dirty="0">
                          <a:latin typeface="+mj-lt"/>
                          <a:ea typeface="Arial Unicode MS" panose="020B0604020202020204" pitchFamily="34" charset="-128"/>
                          <a:cs typeface="Arial Unicode MS" panose="020B0604020202020204" pitchFamily="34" charset="-128"/>
                        </a:rPr>
                        <a:t>. Panitia Pusat,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endParaRPr lang="id-ID" sz="24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1</a:t>
                      </a:r>
                      <a:r>
                        <a:rPr lang="id-ID" sz="2400" b="1" dirty="0">
                          <a:latin typeface="+mj-lt"/>
                          <a:ea typeface="Arial Unicode MS" panose="020B0604020202020204" pitchFamily="34" charset="-128"/>
                          <a:cs typeface="Arial Unicode MS" panose="020B0604020202020204" pitchFamily="34" charset="-128"/>
                        </a:rPr>
                        <a:t>) Ketua/Wakil Ketua,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2</a:t>
                      </a:r>
                      <a:r>
                        <a:rPr lang="id-ID" sz="2400" b="1" dirty="0">
                          <a:latin typeface="+mj-lt"/>
                          <a:ea typeface="Arial Unicode MS" panose="020B0604020202020204" pitchFamily="34" charset="-128"/>
                          <a:cs typeface="Arial Unicode MS" panose="020B0604020202020204" pitchFamily="34" charset="-128"/>
                        </a:rPr>
                        <a:t>) Anggota,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b</a:t>
                      </a:r>
                      <a:r>
                        <a:rPr lang="id-ID" sz="2400" b="1" dirty="0">
                          <a:latin typeface="+mj-lt"/>
                          <a:ea typeface="Arial Unicode MS" panose="020B0604020202020204" pitchFamily="34" charset="-128"/>
                          <a:cs typeface="Arial Unicode MS" panose="020B0604020202020204" pitchFamily="34" charset="-128"/>
                        </a:rPr>
                        <a:t>. Panitia Daerah,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4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1</a:t>
                      </a:r>
                      <a:r>
                        <a:rPr lang="id-ID" sz="2400" b="1" dirty="0">
                          <a:latin typeface="+mj-lt"/>
                          <a:ea typeface="Arial Unicode MS" panose="020B0604020202020204" pitchFamily="34" charset="-128"/>
                          <a:cs typeface="Arial Unicode MS" panose="020B0604020202020204" pitchFamily="34" charset="-128"/>
                        </a:rPr>
                        <a:t>) Ketua/Wakil Ketua,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2</a:t>
                      </a:r>
                      <a:r>
                        <a:rPr lang="id-ID" sz="2400" b="1" dirty="0">
                          <a:latin typeface="+mj-lt"/>
                          <a:ea typeface="Arial Unicode MS" panose="020B0604020202020204" pitchFamily="34" charset="-128"/>
                          <a:cs typeface="Arial Unicode MS" panose="020B0604020202020204" pitchFamily="34" charset="-128"/>
                        </a:rPr>
                        <a:t>) Anggota,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6" name="Title 1"/>
          <p:cNvSpPr txBox="1">
            <a:spLocks/>
          </p:cNvSpPr>
          <p:nvPr/>
        </p:nvSpPr>
        <p:spPr bwMode="auto">
          <a:xfrm>
            <a:off x="1280160" y="466346"/>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128</a:t>
            </a:fld>
            <a:endParaRPr lang="en-US"/>
          </a:p>
        </p:txBody>
      </p:sp>
    </p:spTree>
    <p:extLst>
      <p:ext uri="{BB962C8B-B14F-4D97-AF65-F5344CB8AC3E}">
        <p14:creationId xmlns="" xmlns:p14="http://schemas.microsoft.com/office/powerpoint/2010/main" val="9001412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368869497"/>
              </p:ext>
            </p:extLst>
          </p:nvPr>
        </p:nvGraphicFramePr>
        <p:xfrm>
          <a:off x="520263" y="765648"/>
          <a:ext cx="11240814" cy="4927927"/>
        </p:xfrm>
        <a:graphic>
          <a:graphicData uri="http://schemas.openxmlformats.org/drawingml/2006/table">
            <a:tbl>
              <a:tblPr/>
              <a:tblGrid>
                <a:gridCol w="613137"/>
                <a:gridCol w="8583893"/>
                <a:gridCol w="2043784"/>
              </a:tblGrid>
              <a:tr h="593811">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No.</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Angka  Kredit Maksimum</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71309">
                <a:tc rowSpan="9">
                  <a:txBody>
                    <a:bodyPr/>
                    <a:lstStyle/>
                    <a:p>
                      <a:pPr algn="ctr">
                        <a:lnSpc>
                          <a:spcPct val="100000"/>
                        </a:lnSpc>
                        <a:spcBef>
                          <a:spcPts val="0"/>
                        </a:spcBef>
                        <a:spcAft>
                          <a:spcPts val="0"/>
                        </a:spcAft>
                        <a:tabLst>
                          <a:tab pos="228600" algn="l"/>
                        </a:tabLst>
                      </a:pPr>
                      <a:r>
                        <a:rPr lang="id-ID" sz="2000" b="1" dirty="0">
                          <a:latin typeface="+mj-lt"/>
                          <a:ea typeface="Arial Unicode MS" panose="020B0604020202020204" pitchFamily="34" charset="-128"/>
                          <a:cs typeface="Arial Unicode MS" panose="020B0604020202020204" pitchFamily="34" charset="-128"/>
                        </a:rPr>
                        <a:t>3</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Menjadi anggota organisasi profesi</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0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a. Tingkat Internasional,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0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000" b="1" dirty="0" smtClean="0"/>
                        <a:t>1) Pengurus, </a:t>
                      </a:r>
                      <a:r>
                        <a:rPr lang="id-ID" sz="2000" b="1" dirty="0"/>
                        <a:t>tiap periode jabatan</a:t>
                      </a:r>
                      <a:r>
                        <a:rPr lang="en-US" sz="2000" b="1" dirty="0"/>
                        <a:t>**</a:t>
                      </a:r>
                      <a:endParaRPr lang="id-ID" sz="2000" b="1"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000" b="1" dirty="0"/>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000" b="1" dirty="0"/>
                        <a:t>2) Anggota atas permintaan, tiap periode jabatan</a:t>
                      </a:r>
                      <a:r>
                        <a:rPr lang="en-US" sz="2000" b="1" dirty="0"/>
                        <a:t>*</a:t>
                      </a:r>
                      <a:endParaRPr lang="id-ID" sz="2000" b="1"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b="1" dirty="0"/>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000" b="1" dirty="0"/>
                        <a:t>3) Anggota</a:t>
                      </a:r>
                      <a:r>
                        <a:rPr lang="en-US" sz="2000" b="1" dirty="0"/>
                        <a:t>, </a:t>
                      </a:r>
                      <a:r>
                        <a:rPr lang="id-ID" sz="2000" b="1" dirty="0"/>
                        <a:t> tiap periode jabatan</a:t>
                      </a:r>
                      <a:r>
                        <a:rPr lang="en-US" sz="2000" b="1" dirty="0"/>
                        <a:t>*</a:t>
                      </a:r>
                      <a:endParaRPr lang="id-ID" sz="2000" b="1"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b="1" dirty="0"/>
                        <a:t>0.5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b. Tingkat Nasional,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0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1) Pengurus,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1.5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2) Anggota, atas permintaan,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3) Anggota,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0.5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42617">
                <a:tc>
                  <a:txBody>
                    <a:bodyPr/>
                    <a:lstStyle/>
                    <a:p>
                      <a:pPr algn="ctr">
                        <a:lnSpc>
                          <a:spcPct val="100000"/>
                        </a:lnSpc>
                        <a:spcBef>
                          <a:spcPts val="0"/>
                        </a:spcBef>
                        <a:spcAft>
                          <a:spcPts val="0"/>
                        </a:spcAft>
                        <a:tabLst>
                          <a:tab pos="228600" algn="l"/>
                        </a:tabLst>
                      </a:pPr>
                      <a:r>
                        <a:rPr lang="id-ID" sz="2000" b="1" dirty="0">
                          <a:latin typeface="+mj-lt"/>
                          <a:ea typeface="Arial Unicode MS" panose="020B0604020202020204" pitchFamily="34" charset="-128"/>
                          <a:cs typeface="Arial Unicode MS" panose="020B0604020202020204" pitchFamily="34" charset="-128"/>
                        </a:rPr>
                        <a:t>4</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indent="-11430">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Mewakili Perguruan Tinggi/Lembaga Pemerintah  duduk dalam Panitia Antar Lembaga,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55927">
                <a:tc rowSpan="3">
                  <a:txBody>
                    <a:bodyPr/>
                    <a:lstStyle/>
                    <a:p>
                      <a:pPr algn="ctr">
                        <a:lnSpc>
                          <a:spcPct val="100000"/>
                        </a:lnSpc>
                        <a:spcBef>
                          <a:spcPts val="0"/>
                        </a:spcBef>
                        <a:spcAft>
                          <a:spcPts val="0"/>
                        </a:spcAft>
                        <a:tabLst>
                          <a:tab pos="228600" algn="l"/>
                        </a:tabLst>
                      </a:pPr>
                      <a:r>
                        <a:rPr lang="id-ID" sz="2000" b="1" dirty="0">
                          <a:latin typeface="+mj-lt"/>
                          <a:ea typeface="Arial Unicode MS" panose="020B0604020202020204" pitchFamily="34" charset="-128"/>
                          <a:cs typeface="Arial Unicode MS" panose="020B0604020202020204" pitchFamily="34" charset="-128"/>
                        </a:rPr>
                        <a:t>5</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Menjadi anggota delegasi Nasional ke pertemuan Internasional</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0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a. Sebagai Ketua delegasi, tiap kegiatan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b. Sebagai Anggota, tiap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0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noGrp="1"/>
          </p:cNvSpPr>
          <p:nvPr>
            <p:ph type="title"/>
          </p:nvPr>
        </p:nvSpPr>
        <p:spPr bwMode="auto">
          <a:xfrm>
            <a:off x="609600" y="-119512"/>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129</a:t>
            </a:fld>
            <a:endParaRPr lang="en-US"/>
          </a:p>
        </p:txBody>
      </p:sp>
      <p:sp>
        <p:nvSpPr>
          <p:cNvPr id="2" name="TextBox 1"/>
          <p:cNvSpPr txBox="1"/>
          <p:nvPr/>
        </p:nvSpPr>
        <p:spPr>
          <a:xfrm>
            <a:off x="1002689" y="5863200"/>
            <a:ext cx="3209725" cy="646331"/>
          </a:xfrm>
          <a:prstGeom prst="rect">
            <a:avLst/>
          </a:prstGeom>
          <a:noFill/>
        </p:spPr>
        <p:txBody>
          <a:bodyPr wrap="none" rtlCol="0">
            <a:spAutoFit/>
          </a:bodyPr>
          <a:lstStyle/>
          <a:p>
            <a:r>
              <a:rPr lang="en-US" dirty="0" smtClean="0"/>
              <a:t>*Per </a:t>
            </a:r>
            <a:r>
              <a:rPr lang="en-US" dirty="0" err="1" smtClean="0"/>
              <a:t>tahun</a:t>
            </a:r>
            <a:endParaRPr lang="en-US" dirty="0" smtClean="0"/>
          </a:p>
          <a:p>
            <a:r>
              <a:rPr lang="en-US" dirty="0" smtClean="0"/>
              <a:t>**</a:t>
            </a:r>
            <a:r>
              <a:rPr lang="en-US" dirty="0" err="1" smtClean="0"/>
              <a:t>pengurus</a:t>
            </a:r>
            <a:r>
              <a:rPr lang="en-US" dirty="0" smtClean="0"/>
              <a:t> </a:t>
            </a:r>
            <a:r>
              <a:rPr lang="en-US" dirty="0" err="1" smtClean="0"/>
              <a:t>merangkap</a:t>
            </a:r>
            <a:r>
              <a:rPr lang="en-US" dirty="0" smtClean="0"/>
              <a:t> </a:t>
            </a:r>
            <a:r>
              <a:rPr lang="en-US" dirty="0" err="1" smtClean="0"/>
              <a:t>anggota</a:t>
            </a:r>
            <a:endParaRPr lang="en-US" dirty="0" smtClean="0"/>
          </a:p>
        </p:txBody>
      </p:sp>
    </p:spTree>
    <p:extLst>
      <p:ext uri="{BB962C8B-B14F-4D97-AF65-F5344CB8AC3E}">
        <p14:creationId xmlns="" xmlns:p14="http://schemas.microsoft.com/office/powerpoint/2010/main" val="1911986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8CE3CF8B-C3C1-43A8-8520-6B0D48C8170A}" type="slidenum">
              <a:rPr lang="en-US"/>
              <a:pPr/>
              <a:t>13</a:t>
            </a:fld>
            <a:endParaRPr lang="en-US"/>
          </a:p>
        </p:txBody>
      </p:sp>
      <p:sp>
        <p:nvSpPr>
          <p:cNvPr id="28675" name="TextBox 3"/>
          <p:cNvSpPr txBox="1">
            <a:spLocks noChangeArrowheads="1"/>
          </p:cNvSpPr>
          <p:nvPr/>
        </p:nvSpPr>
        <p:spPr bwMode="auto">
          <a:xfrm>
            <a:off x="571461" y="1846542"/>
            <a:ext cx="11239579" cy="461665"/>
          </a:xfrm>
          <a:prstGeom prst="rect">
            <a:avLst/>
          </a:prstGeom>
          <a:noFill/>
          <a:ln w="9525">
            <a:noFill/>
            <a:miter lim="800000"/>
            <a:headEnd/>
            <a:tailEnd/>
          </a:ln>
        </p:spPr>
        <p:txBody>
          <a:bodyPr wrap="square">
            <a:spAutoFit/>
          </a:bodyPr>
          <a:lstStyle/>
          <a:p>
            <a:pPr algn="ctr" eaLnBrk="1" hangingPunct="1"/>
            <a:r>
              <a:rPr lang="id-ID" altLang="en-US" sz="2400" b="1" dirty="0" smtClean="0">
                <a:ea typeface="Arial Unicode MS" pitchFamily="34" charset="-128"/>
                <a:cs typeface="Arial Unicode MS" pitchFamily="34" charset="-128"/>
              </a:rPr>
              <a:t>III. </a:t>
            </a:r>
            <a:r>
              <a:rPr lang="en-US" altLang="en-US" sz="2400" b="1" dirty="0" smtClean="0">
                <a:ea typeface="Arial Unicode MS" pitchFamily="34" charset="-128"/>
                <a:cs typeface="Arial Unicode MS" pitchFamily="34" charset="-128"/>
              </a:rPr>
              <a:t>TUGAS, TANGGUNG JAWAB DALAM</a:t>
            </a:r>
            <a:r>
              <a:rPr lang="id-ID" altLang="en-US" sz="2400" b="1" dirty="0" smtClean="0">
                <a:ea typeface="Arial Unicode MS" pitchFamily="34" charset="-128"/>
                <a:cs typeface="Arial Unicode MS" pitchFamily="34" charset="-128"/>
              </a:rPr>
              <a:t> </a:t>
            </a:r>
            <a:r>
              <a:rPr lang="en-US" altLang="en-US" sz="2400" b="1" dirty="0" smtClean="0">
                <a:ea typeface="Arial Unicode MS" pitchFamily="34" charset="-128"/>
                <a:cs typeface="Arial Unicode MS" pitchFamily="34" charset="-128"/>
              </a:rPr>
              <a:t>PUBLIKASI ILMIAH</a:t>
            </a:r>
            <a:endParaRPr lang="en-US" altLang="en-US" sz="2400" b="1" dirty="0">
              <a:ea typeface="Arial Unicode MS" pitchFamily="34" charset="-128"/>
              <a:cs typeface="Arial Unicode MS" pitchFamily="34" charset="-128"/>
            </a:endParaRPr>
          </a:p>
        </p:txBody>
      </p:sp>
      <p:graphicFrame>
        <p:nvGraphicFramePr>
          <p:cNvPr id="5" name="Table 4"/>
          <p:cNvGraphicFramePr>
            <a:graphicFrameLocks noGrp="1"/>
          </p:cNvGraphicFramePr>
          <p:nvPr/>
        </p:nvGraphicFramePr>
        <p:xfrm>
          <a:off x="95252" y="2528892"/>
          <a:ext cx="12001543" cy="3232506"/>
        </p:xfrm>
        <a:graphic>
          <a:graphicData uri="http://schemas.openxmlformats.org/drawingml/2006/table">
            <a:tbl>
              <a:tblPr firstRow="1" firstCol="1" bandRow="1">
                <a:tableStyleId>{5C22544A-7EE6-4342-B048-85BDC9FD1C3A}</a:tableStyleId>
              </a:tblPr>
              <a:tblGrid>
                <a:gridCol w="658259"/>
                <a:gridCol w="3177084"/>
                <a:gridCol w="1540720"/>
                <a:gridCol w="2170416"/>
                <a:gridCol w="2284648"/>
                <a:gridCol w="2170416"/>
              </a:tblGrid>
              <a:tr h="1243166">
                <a:tc>
                  <a:txBody>
                    <a:bodyPr/>
                    <a:lstStyle/>
                    <a:p>
                      <a:pPr algn="ctr">
                        <a:lnSpc>
                          <a:spcPct val="100000"/>
                        </a:lnSpc>
                        <a:spcAft>
                          <a:spcPts val="0"/>
                        </a:spcAft>
                        <a:tabLst>
                          <a:tab pos="228600" algn="l"/>
                        </a:tabLst>
                      </a:pPr>
                      <a:r>
                        <a:rPr lang="id-ID" sz="2000" b="1" dirty="0">
                          <a:effectLst/>
                          <a:latin typeface="Constantia" pitchFamily="18" charset="0"/>
                          <a:ea typeface="Arial Unicode MS" panose="020B0604020202020204" pitchFamily="34" charset="-128"/>
                          <a:cs typeface="Arial Unicode MS" panose="020B0604020202020204" pitchFamily="34" charset="-128"/>
                        </a:rPr>
                        <a:t>No</a:t>
                      </a:r>
                      <a:endParaRPr lang="en-US" sz="2000" b="1" dirty="0">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tc>
                <a:tc>
                  <a:txBody>
                    <a:bodyPr/>
                    <a:lstStyle/>
                    <a:p>
                      <a:pPr algn="ctr">
                        <a:lnSpc>
                          <a:spcPct val="100000"/>
                        </a:lnSpc>
                        <a:spcAft>
                          <a:spcPts val="0"/>
                        </a:spcAft>
                        <a:tabLst>
                          <a:tab pos="228600" algn="l"/>
                        </a:tabLst>
                      </a:pPr>
                      <a:r>
                        <a:rPr lang="id-ID" sz="2000" b="1" dirty="0">
                          <a:effectLst/>
                          <a:latin typeface="Constantia" pitchFamily="18" charset="0"/>
                          <a:ea typeface="Arial Unicode MS" panose="020B0604020202020204" pitchFamily="34" charset="-128"/>
                          <a:cs typeface="Arial Unicode MS" panose="020B0604020202020204" pitchFamily="34" charset="-128"/>
                        </a:rPr>
                        <a:t>Jabatan Akademik</a:t>
                      </a:r>
                      <a:endParaRPr lang="en-US" sz="2000" b="1" dirty="0">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tc>
                <a:tc>
                  <a:txBody>
                    <a:bodyPr/>
                    <a:lstStyle/>
                    <a:p>
                      <a:pPr algn="ctr">
                        <a:lnSpc>
                          <a:spcPct val="100000"/>
                        </a:lnSpc>
                        <a:spcAft>
                          <a:spcPts val="0"/>
                        </a:spcAft>
                        <a:tabLst>
                          <a:tab pos="228600" algn="l"/>
                        </a:tabLst>
                      </a:pPr>
                      <a:r>
                        <a:rPr lang="id-ID" sz="2000" b="1" dirty="0">
                          <a:effectLst/>
                          <a:latin typeface="Constantia" pitchFamily="18" charset="0"/>
                          <a:ea typeface="Arial Unicode MS" panose="020B0604020202020204" pitchFamily="34" charset="-128"/>
                          <a:cs typeface="Arial Unicode MS" panose="020B0604020202020204" pitchFamily="34" charset="-128"/>
                        </a:rPr>
                        <a:t>Jurnal Nasional</a:t>
                      </a:r>
                      <a:endParaRPr lang="en-US" sz="2000" b="1" dirty="0">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tc>
                <a:tc>
                  <a:txBody>
                    <a:bodyPr/>
                    <a:lstStyle/>
                    <a:p>
                      <a:pPr algn="ctr">
                        <a:lnSpc>
                          <a:spcPct val="100000"/>
                        </a:lnSpc>
                        <a:spcAft>
                          <a:spcPts val="0"/>
                        </a:spcAft>
                        <a:tabLst>
                          <a:tab pos="228600" algn="l"/>
                        </a:tabLst>
                      </a:pPr>
                      <a:r>
                        <a:rPr lang="id-ID" sz="2000" b="1" dirty="0">
                          <a:effectLst/>
                          <a:latin typeface="Constantia" pitchFamily="18" charset="0"/>
                          <a:ea typeface="Arial Unicode MS" panose="020B0604020202020204" pitchFamily="34" charset="-128"/>
                          <a:cs typeface="Arial Unicode MS" panose="020B0604020202020204" pitchFamily="34" charset="-128"/>
                        </a:rPr>
                        <a:t>Jurnal nasional terakreditasi</a:t>
                      </a:r>
                      <a:endParaRPr lang="en-US" sz="2000" b="1" dirty="0">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tc>
                <a:tc>
                  <a:txBody>
                    <a:bodyPr/>
                    <a:lstStyle/>
                    <a:p>
                      <a:pPr algn="ctr">
                        <a:lnSpc>
                          <a:spcPct val="100000"/>
                        </a:lnSpc>
                        <a:spcAft>
                          <a:spcPts val="0"/>
                        </a:spcAft>
                        <a:tabLst>
                          <a:tab pos="228600" algn="l"/>
                        </a:tabLst>
                      </a:pPr>
                      <a:r>
                        <a:rPr lang="id-ID" sz="2000" b="1" dirty="0">
                          <a:effectLst/>
                          <a:latin typeface="Constantia" pitchFamily="18" charset="0"/>
                          <a:ea typeface="Arial Unicode MS" panose="020B0604020202020204" pitchFamily="34" charset="-128"/>
                          <a:cs typeface="Arial Unicode MS" panose="020B0604020202020204" pitchFamily="34" charset="-128"/>
                        </a:rPr>
                        <a:t>Jurnal Internasional</a:t>
                      </a:r>
                      <a:endParaRPr lang="en-US" sz="2000" b="1" dirty="0">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tc>
                <a:tc>
                  <a:txBody>
                    <a:bodyPr/>
                    <a:lstStyle/>
                    <a:p>
                      <a:pPr algn="ctr">
                        <a:lnSpc>
                          <a:spcPct val="100000"/>
                        </a:lnSpc>
                        <a:spcAft>
                          <a:spcPts val="0"/>
                        </a:spcAft>
                        <a:tabLst>
                          <a:tab pos="228600" algn="l"/>
                        </a:tabLst>
                      </a:pPr>
                      <a:r>
                        <a:rPr lang="id-ID" sz="2000" b="1" dirty="0">
                          <a:effectLst/>
                          <a:latin typeface="Constantia" pitchFamily="18" charset="0"/>
                          <a:ea typeface="Arial Unicode MS" panose="020B0604020202020204" pitchFamily="34" charset="-128"/>
                          <a:cs typeface="Arial Unicode MS" panose="020B0604020202020204" pitchFamily="34" charset="-128"/>
                        </a:rPr>
                        <a:t>Jurnal Internasional bereputasi</a:t>
                      </a:r>
                      <a:endParaRPr lang="en-US" sz="2000" b="1" dirty="0">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tc>
              </a:tr>
              <a:tr h="397868">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1</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just">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Asisten Ahli</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2000" b="1">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2000" b="1">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2000" b="1">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r>
              <a:tr h="397868">
                <a:tc>
                  <a:txBody>
                    <a:bodyPr/>
                    <a:lstStyle/>
                    <a:p>
                      <a:pPr algn="ctr">
                        <a:lnSpc>
                          <a:spcPct val="100000"/>
                        </a:lnSpc>
                        <a:spcAft>
                          <a:spcPts val="0"/>
                        </a:spcAft>
                        <a:tabLst>
                          <a:tab pos="228600" algn="l"/>
                        </a:tabLst>
                      </a:pPr>
                      <a:r>
                        <a:rPr lang="id-ID" sz="2000" b="1">
                          <a:solidFill>
                            <a:schemeClr val="tx1"/>
                          </a:solidFill>
                          <a:effectLst/>
                          <a:latin typeface="Constantia" pitchFamily="18" charset="0"/>
                          <a:ea typeface="Arial Unicode MS" panose="020B0604020202020204" pitchFamily="34" charset="-128"/>
                          <a:cs typeface="Arial Unicode MS" panose="020B0604020202020204" pitchFamily="34" charset="-128"/>
                        </a:rPr>
                        <a:t>2</a:t>
                      </a:r>
                      <a:endParaRPr lang="en-US" sz="2000" b="1">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c>
                  <a:txBody>
                    <a:bodyPr/>
                    <a:lstStyle/>
                    <a:p>
                      <a:pPr algn="just">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Lektor</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W</a:t>
                      </a: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r>
              <a:tr h="397868">
                <a:tc rowSpan="2">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3</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just">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Lektor </a:t>
                      </a:r>
                      <a:r>
                        <a:rPr lang="id-ID"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Kepala</a:t>
                      </a: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/Magister</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2"/>
                    </a:solidFill>
                  </a:tcPr>
                </a:tc>
                <a:tc>
                  <a:txBody>
                    <a:bodyPr/>
                    <a:lstStyle/>
                    <a:p>
                      <a:pPr algn="ctr">
                        <a:lnSpc>
                          <a:spcPct val="100000"/>
                        </a:lnSpc>
                        <a:spcAft>
                          <a:spcPts val="0"/>
                        </a:spcAft>
                        <a:tabLst>
                          <a:tab pos="228600" algn="l"/>
                        </a:tabLst>
                      </a:pP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2"/>
                    </a:solidFill>
                  </a:tcPr>
                </a:tc>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r>
              <a:tr h="397868">
                <a:tc vMerge="1">
                  <a:txBody>
                    <a:bodyPr/>
                    <a:lstStyle/>
                    <a:p>
                      <a:pPr algn="ctr">
                        <a:lnSpc>
                          <a:spcPct val="100000"/>
                        </a:lnSpc>
                        <a:spcAft>
                          <a:spcPts val="0"/>
                        </a:spcAft>
                        <a:tabLst>
                          <a:tab pos="228600" algn="l"/>
                        </a:tabLst>
                      </a:pPr>
                      <a:endParaRPr lang="en-US" sz="17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228600" algn="l"/>
                        </a:tabLst>
                        <a:defRPr/>
                      </a:pPr>
                      <a:r>
                        <a:rPr lang="id-ID"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Lektor Kepala</a:t>
                      </a: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a:t>
                      </a:r>
                      <a:r>
                        <a:rPr lang="en-US" sz="2000" b="1" dirty="0" err="1"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Doktor</a:t>
                      </a:r>
                      <a:endPar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2"/>
                    </a:solidFill>
                  </a:tcPr>
                </a:tc>
                <a:tc>
                  <a:txBody>
                    <a:bodyPr/>
                    <a:lstStyle/>
                    <a:p>
                      <a:pPr algn="ctr">
                        <a:lnSpc>
                          <a:spcPct val="100000"/>
                        </a:lnSpc>
                        <a:spcAft>
                          <a:spcPts val="0"/>
                        </a:spcAft>
                        <a:tabLst>
                          <a:tab pos="228600" algn="l"/>
                        </a:tabLst>
                      </a:pP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2"/>
                    </a:solidFill>
                  </a:tcPr>
                </a:tc>
                <a:tc>
                  <a:txBody>
                    <a:bodyPr/>
                    <a:lstStyle/>
                    <a:p>
                      <a:pPr algn="ctr">
                        <a:lnSpc>
                          <a:spcPct val="100000"/>
                        </a:lnSpc>
                        <a:spcAft>
                          <a:spcPts val="0"/>
                        </a:spcAft>
                        <a:tabLst>
                          <a:tab pos="228600" algn="l"/>
                        </a:tabLst>
                      </a:pPr>
                      <a:r>
                        <a:rPr lang="en-US" sz="2000" b="1"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tx2">
                        <a:lumMod val="20000"/>
                        <a:lumOff val="80000"/>
                      </a:schemeClr>
                    </a:solidFill>
                  </a:tcPr>
                </a:tc>
              </a:tr>
              <a:tr h="397868">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4</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c>
                  <a:txBody>
                    <a:bodyPr/>
                    <a:lstStyle/>
                    <a:p>
                      <a:pPr algn="just">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Profesor</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91437" marR="91437" marT="0" marB="0" anchor="ctr">
                    <a:solidFill>
                      <a:schemeClr val="bg1">
                        <a:lumMod val="95000"/>
                      </a:schemeClr>
                    </a:solidFill>
                  </a:tcPr>
                </a:tc>
                <a:tc>
                  <a:txBody>
                    <a:bodyPr/>
                    <a:lstStyle/>
                    <a:p>
                      <a:pPr algn="ctr">
                        <a:lnSpc>
                          <a:spcPct val="100000"/>
                        </a:lnSpc>
                        <a:spcAft>
                          <a:spcPts val="0"/>
                        </a:spcAft>
                        <a:tabLst>
                          <a:tab pos="228600" algn="l"/>
                        </a:tabLst>
                      </a:pPr>
                      <a:r>
                        <a:rPr lang="id-ID"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2000" b="1"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91437" marR="91437" marT="0" marB="0" anchor="ctr">
                    <a:solidFill>
                      <a:schemeClr val="bg1">
                        <a:lumMod val="95000"/>
                      </a:schemeClr>
                    </a:solidFill>
                  </a:tcPr>
                </a:tc>
              </a:tr>
            </a:tbl>
          </a:graphicData>
        </a:graphic>
      </p:graphicFrame>
      <p:sp>
        <p:nvSpPr>
          <p:cNvPr id="28720" name="TextBox 5"/>
          <p:cNvSpPr txBox="1">
            <a:spLocks noChangeArrowheads="1"/>
          </p:cNvSpPr>
          <p:nvPr/>
        </p:nvSpPr>
        <p:spPr bwMode="auto">
          <a:xfrm>
            <a:off x="3873520" y="6056364"/>
            <a:ext cx="5080000" cy="369332"/>
          </a:xfrm>
          <a:prstGeom prst="rect">
            <a:avLst/>
          </a:prstGeom>
          <a:noFill/>
          <a:ln w="9525">
            <a:noFill/>
            <a:miter lim="800000"/>
            <a:headEnd/>
            <a:tailEnd/>
          </a:ln>
        </p:spPr>
        <p:txBody>
          <a:bodyPr>
            <a:spAutoFit/>
          </a:bodyPr>
          <a:lstStyle/>
          <a:p>
            <a:pPr eaLnBrk="1" hangingPunct="1"/>
            <a:r>
              <a:rPr lang="en-US" altLang="en-US" b="1" dirty="0">
                <a:ea typeface="Arial Unicode MS" pitchFamily="34" charset="-128"/>
                <a:cs typeface="Arial Unicode MS" pitchFamily="34" charset="-128"/>
              </a:rPr>
              <a:t>W:  </a:t>
            </a:r>
            <a:r>
              <a:rPr lang="en-US" altLang="en-US" b="1" dirty="0" err="1" smtClean="0">
                <a:ea typeface="Arial Unicode MS" pitchFamily="34" charset="-128"/>
                <a:cs typeface="Arial Unicode MS" pitchFamily="34" charset="-128"/>
              </a:rPr>
              <a:t>Wajib</a:t>
            </a:r>
            <a:r>
              <a:rPr lang="id-ID" altLang="en-US" b="1" dirty="0" smtClean="0">
                <a:ea typeface="Arial Unicode MS" pitchFamily="34" charset="-128"/>
                <a:cs typeface="Arial Unicode MS" pitchFamily="34" charset="-128"/>
              </a:rPr>
              <a:t>; </a:t>
            </a:r>
            <a:r>
              <a:rPr lang="en-US" altLang="en-US" b="1" dirty="0" smtClean="0">
                <a:ea typeface="Arial Unicode MS" pitchFamily="34" charset="-128"/>
                <a:cs typeface="Arial Unicode MS" pitchFamily="34" charset="-128"/>
              </a:rPr>
              <a:t> </a:t>
            </a:r>
            <a:r>
              <a:rPr lang="en-US" altLang="en-US" b="1" dirty="0">
                <a:ea typeface="Arial Unicode MS" pitchFamily="34" charset="-128"/>
                <a:cs typeface="Arial Unicode MS" pitchFamily="34" charset="-128"/>
              </a:rPr>
              <a:t>S:  </a:t>
            </a:r>
            <a:r>
              <a:rPr lang="en-US" altLang="en-US" b="1" dirty="0" err="1">
                <a:ea typeface="Arial Unicode MS" pitchFamily="34" charset="-128"/>
                <a:cs typeface="Arial Unicode MS" pitchFamily="34" charset="-128"/>
              </a:rPr>
              <a:t>Disarankan</a:t>
            </a:r>
            <a:endParaRPr lang="en-US" altLang="en-US" b="1" dirty="0">
              <a:ea typeface="Arial Unicode MS" pitchFamily="34" charset="-128"/>
              <a:cs typeface="Arial Unicode MS" pitchFamily="34" charset="-128"/>
            </a:endParaRPr>
          </a:p>
        </p:txBody>
      </p:sp>
      <p:sp>
        <p:nvSpPr>
          <p:cNvPr id="7" name="Rectangle 6"/>
          <p:cNvSpPr/>
          <p:nvPr/>
        </p:nvSpPr>
        <p:spPr>
          <a:xfrm>
            <a:off x="285709" y="1062731"/>
            <a:ext cx="11906291" cy="707886"/>
          </a:xfrm>
          <a:prstGeom prst="rect">
            <a:avLst/>
          </a:prstGeom>
          <a:noFill/>
        </p:spPr>
        <p:txBody>
          <a:bodyPr wrap="square">
            <a:spAutoFit/>
          </a:bodyPr>
          <a:lstStyle/>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2.2.1. Wewenang/Tanggung Jawab Dosen</a:t>
            </a:r>
          </a:p>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Mengajar</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Membimbing TA</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Publikasi Ilmiah</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dan Unsur yang Dinilai)</a:t>
            </a:r>
          </a:p>
        </p:txBody>
      </p:sp>
      <p:sp>
        <p:nvSpPr>
          <p:cNvPr id="8" name="Rectangle 7"/>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Tree>
  </p:cSld>
  <p:clrMapOvr>
    <a:masterClrMapping/>
  </p:clrMapOvr>
  <p:transition spd="med">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3019262773"/>
              </p:ext>
            </p:extLst>
          </p:nvPr>
        </p:nvGraphicFramePr>
        <p:xfrm>
          <a:off x="457202" y="1180428"/>
          <a:ext cx="11351174" cy="5120640"/>
        </p:xfrm>
        <a:graphic>
          <a:graphicData uri="http://schemas.openxmlformats.org/drawingml/2006/table">
            <a:tbl>
              <a:tblPr/>
              <a:tblGrid>
                <a:gridCol w="709451"/>
                <a:gridCol w="8412028"/>
                <a:gridCol w="2229695"/>
              </a:tblGrid>
              <a:tr h="534572">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Komponen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Maksimum</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67286">
                <a:tc rowSpan="3">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179388" indent="-17938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14300" marR="0" lvl="0" indent="0" algn="l"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Berperan serta aktif dalam pengelolaan jurnal ilmiah (per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34572">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Editor/dewan penyunting/dewan redaksi  jurnal ilmiah internasional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Editor/dewan penyunting/dewan redaksi  jurnal ilmiah 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rowSpan="7">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7</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Berperan serta aktif dalam pertemuan ilmiah</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4572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Internasional/Nasional/Regional sebagai :    </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215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215900" marR="0" lvl="0" indent="0" algn="l"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Ketua,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2) </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Anggota/peserta,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4572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Di lingkungan Perguruan Tinggi sebagai :      </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58750" marR="0" lvl="0" indent="0" algn="l"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Ketua,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1016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01600" marR="0" lvl="0" indent="0" algn="l"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Anggota/peserta, tiap kegiatan</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130</a:t>
            </a:fld>
            <a:endParaRPr lang="en-US"/>
          </a:p>
        </p:txBody>
      </p:sp>
    </p:spTree>
    <p:extLst>
      <p:ext uri="{BB962C8B-B14F-4D97-AF65-F5344CB8AC3E}">
        <p14:creationId xmlns="" xmlns:p14="http://schemas.microsoft.com/office/powerpoint/2010/main" val="8640662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3088813841"/>
              </p:ext>
            </p:extLst>
          </p:nvPr>
        </p:nvGraphicFramePr>
        <p:xfrm>
          <a:off x="614857" y="842565"/>
          <a:ext cx="10862442" cy="5967469"/>
        </p:xfrm>
        <a:graphic>
          <a:graphicData uri="http://schemas.openxmlformats.org/drawingml/2006/table">
            <a:tbl>
              <a:tblPr/>
              <a:tblGrid>
                <a:gridCol w="592499"/>
                <a:gridCol w="8539644"/>
                <a:gridCol w="1730299"/>
              </a:tblGrid>
              <a:tr h="51669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Komponen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Maksimum</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40535">
                <a:tc rowSpan="7">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8</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457200">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tab pos="2159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Mendapat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4"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30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14300" marR="0" lvl="4" indent="-5715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20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4"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10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d. Tingkat Internasional,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e. Tingkat Nasional,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f. Tingkat Daerah/Lokal,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81069">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9</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11113" algn="l"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Menulis buku pelajaran SLTA ke bawah yang diterbitkan dan diedarkan secara 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Buku SMTA atausetingkat,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Buku SMTP atau 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Buku SD atau 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11113" algn="l"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Mempunyai prestasi di bidang olahraga/ Humaniora</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Tingkat Nasional,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Tingkat Daerah/Lokal,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81069">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Keanggotaan dalam tim penilai jabatan akademik dosen (tiap semester)</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xfrm>
            <a:off x="609600" y="-16681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 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131</a:t>
            </a:fld>
            <a:endParaRPr lang="en-US"/>
          </a:p>
        </p:txBody>
      </p:sp>
    </p:spTree>
    <p:extLst>
      <p:ext uri="{BB962C8B-B14F-4D97-AF65-F5344CB8AC3E}">
        <p14:creationId xmlns="" xmlns:p14="http://schemas.microsoft.com/office/powerpoint/2010/main" val="6191729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132</a:t>
            </a:fld>
            <a:endParaRPr lang="en-US" dirty="0"/>
          </a:p>
        </p:txBody>
      </p:sp>
      <p:sp>
        <p:nvSpPr>
          <p:cNvPr id="5" name="Rectangle 4"/>
          <p:cNvSpPr/>
          <p:nvPr/>
        </p:nvSpPr>
        <p:spPr>
          <a:xfrm>
            <a:off x="285712" y="2786058"/>
            <a:ext cx="11715789" cy="3339376"/>
          </a:xfrm>
          <a:prstGeom prst="rect">
            <a:avLst/>
          </a:prstGeom>
        </p:spPr>
        <p:txBody>
          <a:bodyPr wrap="square">
            <a:spAutoFit/>
          </a:bodyPr>
          <a:lstStyle/>
          <a:p>
            <a:r>
              <a:rPr lang="id-ID" sz="1700" b="1" dirty="0" smtClean="0"/>
              <a:t>*)       : Uraian Kegiatan, Satuan Hasil, Angka Kredit, Keterangan/Bukti Fisik</a:t>
            </a:r>
          </a:p>
          <a:p>
            <a:r>
              <a:rPr lang="id-ID" sz="1700" b="1" dirty="0" smtClean="0"/>
              <a:t>             (</a:t>
            </a:r>
            <a:r>
              <a:rPr lang="id-ID" sz="1700" b="1" u="sng" dirty="0" smtClean="0"/>
              <a:t>Sama dengan</a:t>
            </a:r>
            <a:r>
              <a:rPr lang="id-ID" sz="1700" b="1" dirty="0" smtClean="0"/>
              <a:t> di PermenpanRB 17-2013)</a:t>
            </a:r>
          </a:p>
          <a:p>
            <a:r>
              <a:rPr lang="id-ID" sz="1700" b="1" dirty="0" smtClean="0"/>
              <a:t>             </a:t>
            </a:r>
            <a:r>
              <a:rPr lang="id-ID" sz="1700" b="1" dirty="0" smtClean="0">
                <a:latin typeface="Calibri"/>
                <a:cs typeface="Calibri"/>
              </a:rPr>
              <a:t>●</a:t>
            </a:r>
            <a:r>
              <a:rPr lang="id-ID" sz="1700" b="1" u="sng" dirty="0" smtClean="0">
                <a:latin typeface="Calibri"/>
                <a:cs typeface="Calibri"/>
              </a:rPr>
              <a:t>Uraian Kegiatan</a:t>
            </a:r>
            <a:r>
              <a:rPr lang="id-ID" sz="1700" b="1" dirty="0" smtClean="0">
                <a:latin typeface="Calibri"/>
                <a:cs typeface="Calibri"/>
              </a:rPr>
              <a:t> (adalah kegiatan-kegiatan sesuai dengan PermenpanRB 17-2013)</a:t>
            </a:r>
            <a:endParaRPr lang="id-ID" sz="1700" b="1" dirty="0" smtClean="0"/>
          </a:p>
          <a:p>
            <a:r>
              <a:rPr lang="id-ID" sz="1700" b="1" dirty="0" smtClean="0"/>
              <a:t>             </a:t>
            </a:r>
            <a:r>
              <a:rPr lang="id-ID" sz="1700" b="1" dirty="0" smtClean="0">
                <a:latin typeface="Calibri"/>
                <a:cs typeface="Calibri"/>
              </a:rPr>
              <a:t>●</a:t>
            </a:r>
            <a:r>
              <a:rPr lang="id-ID" sz="1700" b="1" u="sng" dirty="0" smtClean="0">
                <a:latin typeface="Calibri"/>
                <a:cs typeface="Calibri"/>
              </a:rPr>
              <a:t>Satuan Hasil</a:t>
            </a:r>
            <a:r>
              <a:rPr lang="id-ID" sz="1700" b="1" dirty="0" smtClean="0">
                <a:latin typeface="Calibri"/>
                <a:cs typeface="Calibri"/>
              </a:rPr>
              <a:t> (sks, mahasiswa, dosen, buku, jurnal, prosiding, hki, lap.penelitian, dsb)</a:t>
            </a:r>
          </a:p>
          <a:p>
            <a:r>
              <a:rPr lang="id-ID" sz="1700" b="1" dirty="0" smtClean="0"/>
              <a:t>             </a:t>
            </a:r>
            <a:r>
              <a:rPr lang="id-ID" sz="1700" b="1" dirty="0" smtClean="0">
                <a:latin typeface="Calibri"/>
                <a:cs typeface="Calibri"/>
              </a:rPr>
              <a:t>●</a:t>
            </a:r>
            <a:r>
              <a:rPr lang="id-ID" sz="1700" b="1" u="sng" dirty="0" smtClean="0">
                <a:latin typeface="Calibri"/>
                <a:cs typeface="Calibri"/>
              </a:rPr>
              <a:t>Angka Kredit</a:t>
            </a:r>
            <a:r>
              <a:rPr lang="id-ID" sz="1700" b="1" dirty="0" smtClean="0">
                <a:latin typeface="Calibri"/>
                <a:cs typeface="Calibri"/>
              </a:rPr>
              <a:t> (adalah angka kredit dasar di setiap komponen kegiatan)</a:t>
            </a:r>
          </a:p>
          <a:p>
            <a:r>
              <a:rPr lang="id-ID" sz="1700" b="1" dirty="0" smtClean="0"/>
              <a:t>             </a:t>
            </a:r>
            <a:r>
              <a:rPr lang="id-ID" sz="1700" b="1" dirty="0" smtClean="0">
                <a:latin typeface="Calibri"/>
                <a:cs typeface="Calibri"/>
              </a:rPr>
              <a:t>●</a:t>
            </a:r>
            <a:r>
              <a:rPr lang="id-ID" sz="1700" b="1" u="sng" dirty="0" smtClean="0">
                <a:latin typeface="Calibri"/>
                <a:cs typeface="Calibri"/>
              </a:rPr>
              <a:t>Bukti Fisik</a:t>
            </a:r>
            <a:r>
              <a:rPr lang="id-ID" sz="1700" b="1" dirty="0" smtClean="0">
                <a:latin typeface="Calibri"/>
                <a:cs typeface="Calibri"/>
              </a:rPr>
              <a:t> (adalah bukti fisik sesuai Pedoman Operasional PAK KP/JFD)</a:t>
            </a:r>
          </a:p>
          <a:p>
            <a:endParaRPr lang="id-ID" sz="1700" b="1" dirty="0" smtClean="0"/>
          </a:p>
          <a:p>
            <a:r>
              <a:rPr lang="id-ID" sz="1700" b="1" dirty="0" smtClean="0"/>
              <a:t>**)     : Tanggal (Dapat diisi: Semester atau Tanggal)</a:t>
            </a:r>
          </a:p>
          <a:p>
            <a:r>
              <a:rPr lang="id-ID" sz="1700" b="1" dirty="0" smtClean="0"/>
              <a:t>***)   : Jumlah Volume Kegiatan (Diisi: jumlah/volume kegiatan faktual)</a:t>
            </a:r>
          </a:p>
          <a:p>
            <a:r>
              <a:rPr lang="id-ID" sz="1700" b="1" dirty="0" smtClean="0"/>
              <a:t>****) : Jumlah Angka Kerdit = (5)x(6)</a:t>
            </a:r>
          </a:p>
          <a:p>
            <a:endParaRPr lang="id-ID" sz="1700" b="1" dirty="0" smtClean="0"/>
          </a:p>
          <a:p>
            <a:pPr algn="ctr"/>
            <a:r>
              <a:rPr lang="id-ID" sz="2400" b="1" dirty="0" smtClean="0"/>
              <a:t>CONTOH</a:t>
            </a:r>
          </a:p>
        </p:txBody>
      </p:sp>
      <p:pic>
        <p:nvPicPr>
          <p:cNvPr id="97283" name="Picture 3"/>
          <p:cNvPicPr>
            <a:picLocks noChangeAspect="1" noChangeArrowheads="1"/>
          </p:cNvPicPr>
          <p:nvPr/>
        </p:nvPicPr>
        <p:blipFill>
          <a:blip r:embed="rId2"/>
          <a:srcRect/>
          <a:stretch>
            <a:fillRect/>
          </a:stretch>
        </p:blipFill>
        <p:spPr bwMode="auto">
          <a:xfrm>
            <a:off x="0" y="0"/>
            <a:ext cx="12192000" cy="2857496"/>
          </a:xfrm>
          <a:prstGeom prst="rect">
            <a:avLst/>
          </a:prstGeom>
          <a:noFill/>
          <a:ln w="9525">
            <a:noFill/>
            <a:miter lim="800000"/>
            <a:headEnd/>
            <a:tailEnd/>
          </a:ln>
          <a:effectLst/>
        </p:spPr>
      </p:pic>
      <p:sp>
        <p:nvSpPr>
          <p:cNvPr id="7" name="Down Arrow 6"/>
          <p:cNvSpPr/>
          <p:nvPr/>
        </p:nvSpPr>
        <p:spPr>
          <a:xfrm>
            <a:off x="5429247" y="6374727"/>
            <a:ext cx="1333509"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8481849" y="4666595"/>
            <a:ext cx="3342291" cy="646331"/>
          </a:xfrm>
          <a:prstGeom prst="rect">
            <a:avLst/>
          </a:prstGeom>
          <a:noFill/>
        </p:spPr>
        <p:txBody>
          <a:bodyPr wrap="square" rtlCol="0">
            <a:spAutoFit/>
          </a:bodyPr>
          <a:lstStyle/>
          <a:p>
            <a:r>
              <a:rPr lang="en-US" b="1" dirty="0" smtClean="0"/>
              <a:t>TEMPLATE </a:t>
            </a:r>
            <a:r>
              <a:rPr lang="en-US" b="1" dirty="0" err="1" smtClean="0"/>
              <a:t>Lampiran</a:t>
            </a:r>
            <a:r>
              <a:rPr lang="en-US" b="1" dirty="0" smtClean="0"/>
              <a:t> IV, V, VI, VII </a:t>
            </a:r>
            <a:r>
              <a:rPr lang="en-US" b="1" dirty="0" err="1" smtClean="0"/>
              <a:t>Permendikbud</a:t>
            </a:r>
            <a:r>
              <a:rPr lang="en-US" b="1" dirty="0" smtClean="0"/>
              <a:t> </a:t>
            </a:r>
            <a:r>
              <a:rPr lang="en-US" b="1" dirty="0" err="1" smtClean="0"/>
              <a:t>dan</a:t>
            </a:r>
            <a:r>
              <a:rPr lang="en-US" b="1" dirty="0" smtClean="0"/>
              <a:t> BKN</a:t>
            </a:r>
            <a:endParaRPr lang="en-US" b="1" dirty="0"/>
          </a:p>
        </p:txBody>
      </p:sp>
    </p:spTree>
    <p:extLst>
      <p:ext uri="{BB962C8B-B14F-4D97-AF65-F5344CB8AC3E}">
        <p14:creationId xmlns="" xmlns:p14="http://schemas.microsoft.com/office/powerpoint/2010/main" val="4081618315"/>
      </p:ext>
    </p:extLst>
  </p:cSld>
  <p:clrMapOvr>
    <a:masterClrMapping/>
  </p:clrMapOvr>
  <p:transition>
    <p:dissolv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133</a:t>
            </a:fld>
            <a:endParaRPr lang="en-US" dirty="0"/>
          </a:p>
        </p:txBody>
      </p:sp>
      <p:graphicFrame>
        <p:nvGraphicFramePr>
          <p:cNvPr id="6" name="Table 5"/>
          <p:cNvGraphicFramePr>
            <a:graphicFrameLocks noGrp="1"/>
          </p:cNvGraphicFramePr>
          <p:nvPr/>
        </p:nvGraphicFramePr>
        <p:xfrm>
          <a:off x="95210" y="426744"/>
          <a:ext cx="11961292" cy="6431280"/>
        </p:xfrm>
        <a:graphic>
          <a:graphicData uri="http://schemas.openxmlformats.org/drawingml/2006/table">
            <a:tbl>
              <a:tblPr firstRow="1" bandRow="1">
                <a:tableStyleId>{5C22544A-7EE6-4342-B048-85BDC9FD1C3A}</a:tableStyleId>
              </a:tblPr>
              <a:tblGrid>
                <a:gridCol w="590395"/>
                <a:gridCol w="3029131"/>
                <a:gridCol w="1238259"/>
                <a:gridCol w="1238259"/>
                <a:gridCol w="1428760"/>
                <a:gridCol w="1238259"/>
                <a:gridCol w="1333509"/>
                <a:gridCol w="1864720"/>
              </a:tblGrid>
              <a:tr h="401839">
                <a:tc>
                  <a:txBody>
                    <a:bodyPr/>
                    <a:lstStyle/>
                    <a:p>
                      <a:pPr algn="ctr"/>
                      <a:r>
                        <a:rPr lang="id-ID" sz="1600" dirty="0" smtClean="0"/>
                        <a:t>No</a:t>
                      </a:r>
                      <a:endParaRPr lang="id-ID" sz="1600" dirty="0"/>
                    </a:p>
                  </a:txBody>
                  <a:tcPr marL="121920" marR="121920"/>
                </a:tc>
                <a:tc>
                  <a:txBody>
                    <a:bodyPr/>
                    <a:lstStyle/>
                    <a:p>
                      <a:pPr algn="ctr"/>
                      <a:r>
                        <a:rPr lang="id-ID" sz="1600" dirty="0" smtClean="0"/>
                        <a:t>Uraian Kegiatan</a:t>
                      </a:r>
                      <a:endParaRPr lang="id-ID" sz="1600" dirty="0"/>
                    </a:p>
                  </a:txBody>
                  <a:tcPr marL="121920" marR="121920"/>
                </a:tc>
                <a:tc>
                  <a:txBody>
                    <a:bodyPr/>
                    <a:lstStyle/>
                    <a:p>
                      <a:pPr algn="ctr"/>
                      <a:r>
                        <a:rPr lang="id-ID" sz="1600" dirty="0" smtClean="0"/>
                        <a:t>Tanggal</a:t>
                      </a:r>
                      <a:endParaRPr lang="id-ID" sz="1600" dirty="0"/>
                    </a:p>
                  </a:txBody>
                  <a:tcPr marL="121920" marR="121920"/>
                </a:tc>
                <a:tc>
                  <a:txBody>
                    <a:bodyPr/>
                    <a:lstStyle/>
                    <a:p>
                      <a:pPr algn="ctr"/>
                      <a:r>
                        <a:rPr lang="id-ID" sz="1600" dirty="0" smtClean="0"/>
                        <a:t>Satuan Hasil</a:t>
                      </a:r>
                      <a:endParaRPr lang="id-ID" sz="1600" dirty="0"/>
                    </a:p>
                  </a:txBody>
                  <a:tcPr marL="121920" marR="121920"/>
                </a:tc>
                <a:tc>
                  <a:txBody>
                    <a:bodyPr/>
                    <a:lstStyle/>
                    <a:p>
                      <a:pPr algn="ctr"/>
                      <a:r>
                        <a:rPr lang="id-ID" sz="1600" dirty="0" smtClean="0"/>
                        <a:t>Jumlah Volume Kegiatan</a:t>
                      </a:r>
                      <a:endParaRPr lang="id-ID" sz="1600" dirty="0"/>
                    </a:p>
                  </a:txBody>
                  <a:tcPr marL="121920" marR="121920"/>
                </a:tc>
                <a:tc>
                  <a:txBody>
                    <a:bodyPr/>
                    <a:lstStyle/>
                    <a:p>
                      <a:pPr algn="ctr"/>
                      <a:r>
                        <a:rPr lang="id-ID" sz="1600" dirty="0" smtClean="0"/>
                        <a:t>Angka Kredit</a:t>
                      </a:r>
                      <a:endParaRPr lang="id-ID" sz="16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smtClean="0"/>
                        <a:t>Jumlah Angka Kredit</a:t>
                      </a:r>
                    </a:p>
                    <a:p>
                      <a:pPr algn="ctr"/>
                      <a:endParaRPr lang="id-ID" sz="1600" dirty="0"/>
                    </a:p>
                  </a:txBody>
                  <a:tcPr marL="121920" marR="121920"/>
                </a:tc>
                <a:tc>
                  <a:txBody>
                    <a:bodyPr/>
                    <a:lstStyle/>
                    <a:p>
                      <a:pPr algn="ctr"/>
                      <a:r>
                        <a:rPr lang="id-ID" sz="1600" dirty="0" smtClean="0"/>
                        <a:t>Ket./</a:t>
                      </a:r>
                    </a:p>
                    <a:p>
                      <a:pPr algn="ctr"/>
                      <a:r>
                        <a:rPr lang="id-ID" sz="1600" dirty="0" smtClean="0"/>
                        <a:t>Bukti Fisik</a:t>
                      </a:r>
                      <a:endParaRPr lang="id-ID" sz="1600" dirty="0"/>
                    </a:p>
                  </a:txBody>
                  <a:tcPr marL="121920" marR="121920"/>
                </a:tc>
              </a:tr>
              <a:tr h="401839">
                <a:tc>
                  <a:txBody>
                    <a:bodyPr/>
                    <a:lstStyle/>
                    <a:p>
                      <a:r>
                        <a:rPr lang="id-ID" sz="1600" dirty="0" smtClean="0"/>
                        <a:t>1.</a:t>
                      </a:r>
                      <a:endParaRPr lang="id-ID" sz="1600" dirty="0"/>
                    </a:p>
                  </a:txBody>
                  <a:tcPr marL="121920" marR="121920"/>
                </a:tc>
                <a:tc gridSpan="7">
                  <a:txBody>
                    <a:bodyPr/>
                    <a:lstStyle/>
                    <a:p>
                      <a:r>
                        <a:rPr lang="fi-FI" sz="1600" dirty="0" smtClean="0"/>
                        <a:t>Melaksanakan perkulihan/tutorial dan membimbing,</a:t>
                      </a:r>
                      <a:r>
                        <a:rPr lang="id-ID" sz="1600" dirty="0" smtClean="0"/>
                        <a:t> </a:t>
                      </a:r>
                      <a:r>
                        <a:rPr lang="nn-NO" sz="1600" dirty="0" smtClean="0"/>
                        <a:t>menguji serta </a:t>
                      </a:r>
                      <a:r>
                        <a:rPr lang="id-ID" sz="1600" dirty="0" smtClean="0"/>
                        <a:t> </a:t>
                      </a:r>
                      <a:r>
                        <a:rPr lang="nn-NO" sz="1600" dirty="0" smtClean="0"/>
                        <a:t>menyelenggarakan pendidikan</a:t>
                      </a:r>
                      <a:r>
                        <a:rPr lang="id-ID" sz="1600" dirty="0" smtClean="0"/>
                        <a:t>  d</a:t>
                      </a:r>
                      <a:r>
                        <a:rPr lang="nn-NO" sz="1600" dirty="0" smtClean="0"/>
                        <a:t>i</a:t>
                      </a:r>
                      <a:r>
                        <a:rPr lang="id-ID" sz="1600" dirty="0" smtClean="0"/>
                        <a:t> laboratorium, praktik keguruan bengkel/studio/Kebun</a:t>
                      </a:r>
                      <a:r>
                        <a:rPr lang="id-ID" sz="1600" baseline="0" dirty="0" smtClean="0"/>
                        <a:t> </a:t>
                      </a:r>
                      <a:r>
                        <a:rPr lang="id-ID" sz="1600" dirty="0" smtClean="0"/>
                        <a:t>percobaan/ teknologi pengajaran dan praktik lap.</a:t>
                      </a:r>
                      <a:endParaRPr lang="id-ID" sz="1600" dirty="0"/>
                    </a:p>
                  </a:txBody>
                  <a:tcPr marL="121920" marR="12192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600" dirty="0"/>
                    </a:p>
                  </a:txBody>
                  <a:tcPr marL="121920" marR="121920"/>
                </a:tc>
                <a:tc>
                  <a:txBody>
                    <a:bodyPr/>
                    <a:lstStyle/>
                    <a:p>
                      <a:r>
                        <a:rPr lang="id-ID" sz="1600" dirty="0" smtClean="0"/>
                        <a:t>1.Mengajar MK-A, 2sks, 2 orang tim = (2/2</a:t>
                      </a:r>
                      <a:r>
                        <a:rPr lang="id-ID" sz="1600" baseline="0" dirty="0" smtClean="0"/>
                        <a:t> = 1 sks)</a:t>
                      </a:r>
                    </a:p>
                    <a:p>
                      <a:r>
                        <a:rPr lang="id-ID" sz="1600" baseline="0" dirty="0" smtClean="0"/>
                        <a:t>2.Mengajar MK-B, 4sks, 2 orang tim = (4/2 = 2sks)</a:t>
                      </a:r>
                    </a:p>
                    <a:p>
                      <a:r>
                        <a:rPr lang="id-ID" sz="1600" b="1" baseline="0" dirty="0" smtClean="0"/>
                        <a:t>Total = 3 sks</a:t>
                      </a:r>
                      <a:endParaRPr lang="id-ID" sz="1600" b="1" dirty="0"/>
                    </a:p>
                  </a:txBody>
                  <a:tcPr marL="121920" marR="121920"/>
                </a:tc>
                <a:tc>
                  <a:txBody>
                    <a:bodyPr/>
                    <a:lstStyle/>
                    <a:p>
                      <a:pPr algn="ctr"/>
                      <a:r>
                        <a:rPr lang="id-ID" sz="1600" dirty="0" smtClean="0"/>
                        <a:t>Semester Gasal 2012/ 2013</a:t>
                      </a:r>
                      <a:endParaRPr lang="id-ID" sz="1600" dirty="0"/>
                    </a:p>
                  </a:txBody>
                  <a:tcPr marL="121920" marR="121920"/>
                </a:tc>
                <a:tc>
                  <a:txBody>
                    <a:bodyPr/>
                    <a:lstStyle/>
                    <a:p>
                      <a:pPr algn="ctr"/>
                      <a:r>
                        <a:rPr lang="id-ID" sz="1600" dirty="0" smtClean="0"/>
                        <a:t>10 sks pertama</a:t>
                      </a:r>
                      <a:endParaRPr lang="id-ID" sz="1600" dirty="0"/>
                    </a:p>
                  </a:txBody>
                  <a:tcPr marL="121920" marR="121920"/>
                </a:tc>
                <a:tc>
                  <a:txBody>
                    <a:bodyPr/>
                    <a:lstStyle/>
                    <a:p>
                      <a:pPr algn="ctr"/>
                      <a:r>
                        <a:rPr lang="id-ID" sz="1600" dirty="0" smtClean="0"/>
                        <a:t>3</a:t>
                      </a:r>
                      <a:endParaRPr lang="id-ID" sz="1600" dirty="0"/>
                    </a:p>
                  </a:txBody>
                  <a:tcPr marL="121920" marR="121920"/>
                </a:tc>
                <a:tc>
                  <a:txBody>
                    <a:bodyPr/>
                    <a:lstStyle/>
                    <a:p>
                      <a:pPr algn="ctr"/>
                      <a:r>
                        <a:rPr lang="id-ID" sz="1600" dirty="0" smtClean="0"/>
                        <a:t>1</a:t>
                      </a:r>
                      <a:endParaRPr lang="id-ID" sz="1600" dirty="0"/>
                    </a:p>
                  </a:txBody>
                  <a:tcPr marL="121920" marR="121920"/>
                </a:tc>
                <a:tc>
                  <a:txBody>
                    <a:bodyPr/>
                    <a:lstStyle/>
                    <a:p>
                      <a:pPr algn="ctr"/>
                      <a:r>
                        <a:rPr lang="id-ID" sz="1600" dirty="0" smtClean="0"/>
                        <a:t>3</a:t>
                      </a:r>
                      <a:endParaRPr lang="id-ID" sz="1600" dirty="0"/>
                    </a:p>
                  </a:txBody>
                  <a:tcPr marL="121920" marR="121920"/>
                </a:tc>
                <a:tc>
                  <a:txBody>
                    <a:bodyPr/>
                    <a:lstStyle/>
                    <a:p>
                      <a:r>
                        <a:rPr lang="id-ID" sz="1600" dirty="0" smtClean="0"/>
                        <a:t>II.A.2.a/1</a:t>
                      </a:r>
                    </a:p>
                    <a:p>
                      <a:r>
                        <a:rPr lang="id-ID" sz="1600" dirty="0" smtClean="0"/>
                        <a:t>SK Penugasan asli dan Bukti Kinerja</a:t>
                      </a:r>
                      <a:r>
                        <a:rPr lang="id-ID" sz="1600" baseline="0" dirty="0" smtClean="0"/>
                        <a:t> (</a:t>
                      </a:r>
                      <a:r>
                        <a:rPr lang="id-ID" sz="1600" dirty="0" smtClean="0"/>
                        <a:t>SKTMT)</a:t>
                      </a:r>
                      <a:endParaRPr lang="id-ID" sz="1600" dirty="0"/>
                    </a:p>
                  </a:txBody>
                  <a:tcPr marL="121920" marR="121920"/>
                </a:tc>
              </a:tr>
              <a:tr h="401839">
                <a:tc>
                  <a:txBody>
                    <a:bodyPr/>
                    <a:lstStyle/>
                    <a:p>
                      <a:endParaRPr lang="id-ID" sz="1600"/>
                    </a:p>
                  </a:txBody>
                  <a:tcPr marL="121920" marR="121920"/>
                </a:tc>
                <a:tc>
                  <a:txBody>
                    <a:bodyPr/>
                    <a:lstStyle/>
                    <a:p>
                      <a:r>
                        <a:rPr lang="id-ID" sz="1600" dirty="0" smtClean="0"/>
                        <a:t>1.Mengajar MK-P, 4sks</a:t>
                      </a:r>
                    </a:p>
                    <a:p>
                      <a:r>
                        <a:rPr lang="id-ID" sz="1600" dirty="0" smtClean="0"/>
                        <a:t>2.Mengajar MK-Q, 4sks</a:t>
                      </a:r>
                    </a:p>
                    <a:p>
                      <a:r>
                        <a:rPr lang="id-ID" sz="1600" dirty="0" smtClean="0"/>
                        <a:t>3.Mengajar MK-R, 2 sks</a:t>
                      </a:r>
                    </a:p>
                    <a:p>
                      <a:r>
                        <a:rPr lang="id-ID" sz="1600" dirty="0" smtClean="0"/>
                        <a:t>4.Mengajar MK-S, 4 sks</a:t>
                      </a:r>
                    </a:p>
                    <a:p>
                      <a:r>
                        <a:rPr lang="id-ID" sz="1600" b="1" dirty="0" smtClean="0"/>
                        <a:t>Total = 14 sks</a:t>
                      </a:r>
                      <a:endParaRPr lang="id-ID" sz="1600" b="1"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smtClean="0"/>
                        <a:t>Semester Genap 2012/ 2013</a:t>
                      </a:r>
                    </a:p>
                    <a:p>
                      <a:pPr algn="ctr"/>
                      <a:endParaRPr lang="id-ID" sz="1600" dirty="0"/>
                    </a:p>
                  </a:txBody>
                  <a:tcPr marL="121920" marR="121920"/>
                </a:tc>
                <a:tc>
                  <a:txBody>
                    <a:bodyPr/>
                    <a:lstStyle/>
                    <a:p>
                      <a:pPr algn="ctr"/>
                      <a:r>
                        <a:rPr lang="id-ID" sz="1600" dirty="0" smtClean="0"/>
                        <a:t>10 sks pertama</a:t>
                      </a:r>
                    </a:p>
                    <a:p>
                      <a:pPr algn="ctr"/>
                      <a:endParaRPr lang="id-ID" sz="1600" dirty="0" smtClean="0"/>
                    </a:p>
                    <a:p>
                      <a:pPr algn="ctr"/>
                      <a:r>
                        <a:rPr lang="id-ID" sz="1600" dirty="0" smtClean="0"/>
                        <a:t>2 sks berikut</a:t>
                      </a:r>
                      <a:endParaRPr lang="id-ID" sz="1600" dirty="0"/>
                    </a:p>
                  </a:txBody>
                  <a:tcPr marL="121920" marR="121920"/>
                </a:tc>
                <a:tc>
                  <a:txBody>
                    <a:bodyPr/>
                    <a:lstStyle/>
                    <a:p>
                      <a:pPr algn="ctr"/>
                      <a:r>
                        <a:rPr lang="id-ID" sz="1600" dirty="0" smtClean="0"/>
                        <a:t>10</a:t>
                      </a:r>
                    </a:p>
                    <a:p>
                      <a:pPr algn="ctr"/>
                      <a:endParaRPr lang="id-ID" sz="1600" dirty="0" smtClean="0"/>
                    </a:p>
                    <a:p>
                      <a:pPr algn="ctr"/>
                      <a:endParaRPr lang="id-ID" sz="1600" dirty="0" smtClean="0"/>
                    </a:p>
                    <a:p>
                      <a:pPr algn="ctr"/>
                      <a:r>
                        <a:rPr lang="id-ID" sz="1600" dirty="0" smtClean="0"/>
                        <a:t>2</a:t>
                      </a:r>
                      <a:endParaRPr lang="id-ID" sz="1600" dirty="0"/>
                    </a:p>
                  </a:txBody>
                  <a:tcPr marL="121920" marR="121920"/>
                </a:tc>
                <a:tc>
                  <a:txBody>
                    <a:bodyPr/>
                    <a:lstStyle/>
                    <a:p>
                      <a:pPr algn="ctr"/>
                      <a:r>
                        <a:rPr lang="id-ID" sz="1600" dirty="0" smtClean="0"/>
                        <a:t>1</a:t>
                      </a:r>
                    </a:p>
                    <a:p>
                      <a:pPr algn="ctr"/>
                      <a:endParaRPr lang="id-ID" sz="1600" dirty="0" smtClean="0"/>
                    </a:p>
                    <a:p>
                      <a:pPr algn="ctr"/>
                      <a:endParaRPr lang="id-ID" sz="1600" dirty="0" smtClean="0"/>
                    </a:p>
                    <a:p>
                      <a:pPr algn="ctr"/>
                      <a:r>
                        <a:rPr lang="id-ID" sz="1600" dirty="0" smtClean="0"/>
                        <a:t>0,5</a:t>
                      </a:r>
                      <a:endParaRPr lang="id-ID" sz="1600" dirty="0"/>
                    </a:p>
                  </a:txBody>
                  <a:tcPr marL="121920" marR="121920"/>
                </a:tc>
                <a:tc>
                  <a:txBody>
                    <a:bodyPr/>
                    <a:lstStyle/>
                    <a:p>
                      <a:pPr algn="ctr"/>
                      <a:r>
                        <a:rPr lang="id-ID" sz="1600" dirty="0" smtClean="0"/>
                        <a:t>10</a:t>
                      </a:r>
                    </a:p>
                    <a:p>
                      <a:pPr algn="ctr"/>
                      <a:endParaRPr lang="id-ID" sz="1600" dirty="0" smtClean="0"/>
                    </a:p>
                    <a:p>
                      <a:pPr algn="ctr"/>
                      <a:endParaRPr lang="id-ID" sz="1600" dirty="0" smtClean="0"/>
                    </a:p>
                    <a:p>
                      <a:pPr algn="ctr"/>
                      <a:r>
                        <a:rPr lang="id-ID" sz="1600" dirty="0" smtClean="0"/>
                        <a:t>1</a:t>
                      </a:r>
                      <a:endParaRPr lang="id-ID" sz="1600" dirty="0"/>
                    </a:p>
                  </a:txBody>
                  <a:tcPr marL="121920" marR="121920"/>
                </a:tc>
                <a:tc>
                  <a:txBody>
                    <a:bodyPr/>
                    <a:lstStyle/>
                    <a:p>
                      <a:r>
                        <a:rPr lang="id-ID" sz="1600" dirty="0" smtClean="0"/>
                        <a:t>II.A.2.a/2</a:t>
                      </a:r>
                    </a:p>
                    <a:p>
                      <a:r>
                        <a:rPr lang="id-ID" sz="1600" dirty="0" smtClean="0"/>
                        <a:t>II.A.2.b/3</a:t>
                      </a:r>
                    </a:p>
                    <a:p>
                      <a:r>
                        <a:rPr lang="id-ID" sz="1600" dirty="0" smtClean="0"/>
                        <a:t>SK Penugasan asli dan Bukti Kinerja</a:t>
                      </a:r>
                      <a:r>
                        <a:rPr lang="id-ID" sz="1600" baseline="0" dirty="0" smtClean="0"/>
                        <a:t> (</a:t>
                      </a:r>
                      <a:r>
                        <a:rPr lang="id-ID" sz="1600" dirty="0" smtClean="0"/>
                        <a:t>SKTMT)</a:t>
                      </a:r>
                      <a:endParaRPr lang="id-ID" sz="1600" dirty="0"/>
                    </a:p>
                  </a:txBody>
                  <a:tcPr marL="121920" marR="121920"/>
                </a:tc>
              </a:tr>
              <a:tr h="151478">
                <a:tc>
                  <a:txBody>
                    <a:bodyPr/>
                    <a:lstStyle/>
                    <a:p>
                      <a:endParaRPr lang="id-ID" sz="1600"/>
                    </a:p>
                  </a:txBody>
                  <a:tcPr marL="121920" marR="121920"/>
                </a:tc>
                <a:tc>
                  <a:txBody>
                    <a:bodyPr/>
                    <a:lstStyle/>
                    <a:p>
                      <a:r>
                        <a:rPr lang="id-ID" sz="1600" b="1" dirty="0" smtClean="0"/>
                        <a:t>Total 1.</a:t>
                      </a:r>
                      <a:endParaRPr lang="id-ID" sz="1600" b="1" dirty="0"/>
                    </a:p>
                  </a:txBody>
                  <a:tcPr marL="121920" marR="121920"/>
                </a:tc>
                <a:tc>
                  <a:txBody>
                    <a:bodyPr/>
                    <a:lstStyle/>
                    <a:p>
                      <a:pPr algn="ctr"/>
                      <a:endParaRPr lang="id-ID" sz="1600" dirty="0"/>
                    </a:p>
                  </a:txBody>
                  <a:tcPr marL="121920" marR="121920"/>
                </a:tc>
                <a:tc>
                  <a:txBody>
                    <a:bodyPr/>
                    <a:lstStyle/>
                    <a:p>
                      <a:pPr algn="ctr"/>
                      <a:endParaRPr lang="id-ID" sz="1600" dirty="0"/>
                    </a:p>
                  </a:txBody>
                  <a:tcPr marL="121920" marR="121920"/>
                </a:tc>
                <a:tc>
                  <a:txBody>
                    <a:bodyPr/>
                    <a:lstStyle/>
                    <a:p>
                      <a:pPr algn="ctr"/>
                      <a:endParaRPr lang="id-ID" sz="1600" dirty="0"/>
                    </a:p>
                  </a:txBody>
                  <a:tcPr marL="121920" marR="121920"/>
                </a:tc>
                <a:tc>
                  <a:txBody>
                    <a:bodyPr/>
                    <a:lstStyle/>
                    <a:p>
                      <a:pPr algn="ctr"/>
                      <a:endParaRPr lang="id-ID" sz="1600" dirty="0"/>
                    </a:p>
                  </a:txBody>
                  <a:tcPr marL="121920" marR="121920"/>
                </a:tc>
                <a:tc>
                  <a:txBody>
                    <a:bodyPr/>
                    <a:lstStyle/>
                    <a:p>
                      <a:pPr algn="ctr"/>
                      <a:r>
                        <a:rPr lang="id-ID" sz="1600" dirty="0" smtClean="0"/>
                        <a:t>14</a:t>
                      </a:r>
                      <a:endParaRPr lang="id-ID" sz="1600" dirty="0"/>
                    </a:p>
                  </a:txBody>
                  <a:tcPr marL="121920" marR="121920"/>
                </a:tc>
                <a:tc>
                  <a:txBody>
                    <a:bodyPr/>
                    <a:lstStyle/>
                    <a:p>
                      <a:endParaRPr lang="id-ID" sz="1600" dirty="0"/>
                    </a:p>
                  </a:txBody>
                  <a:tcPr marL="121920" marR="121920"/>
                </a:tc>
              </a:tr>
              <a:tr h="221962">
                <a:tc>
                  <a:txBody>
                    <a:bodyPr/>
                    <a:lstStyle/>
                    <a:p>
                      <a:r>
                        <a:rPr lang="id-ID" sz="1600" dirty="0" smtClean="0"/>
                        <a:t>3.</a:t>
                      </a:r>
                      <a:endParaRPr lang="id-ID" sz="1600" dirty="0"/>
                    </a:p>
                  </a:txBody>
                  <a:tcPr marL="121920" marR="121920"/>
                </a:tc>
                <a:tc gridSpan="7">
                  <a:txBody>
                    <a:bodyPr/>
                    <a:lstStyle/>
                    <a:p>
                      <a:r>
                        <a:rPr lang="id-ID" sz="1600" dirty="0" smtClean="0"/>
                        <a:t>Membimbing kuliah kerja nyata, praktek kerja nyata, praktek kerja lapangan</a:t>
                      </a:r>
                      <a:endParaRPr lang="id-ID" sz="1600" dirty="0"/>
                    </a:p>
                  </a:txBody>
                  <a:tcPr marL="121920" marR="12192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600"/>
                    </a:p>
                  </a:txBody>
                  <a:tcPr marL="121920" marR="121920"/>
                </a:tc>
                <a:tc>
                  <a:txBody>
                    <a:bodyPr/>
                    <a:lstStyle/>
                    <a:p>
                      <a:r>
                        <a:rPr lang="id-ID" sz="1600" dirty="0" smtClean="0"/>
                        <a:t>Membimbing 5 mhs PKL</a:t>
                      </a:r>
                      <a:endParaRPr lang="id-ID" sz="16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smtClean="0"/>
                        <a:t>Semester Gasal 2012/ 2013</a:t>
                      </a:r>
                    </a:p>
                  </a:txBody>
                  <a:tcPr marL="121920" marR="121920"/>
                </a:tc>
                <a:tc>
                  <a:txBody>
                    <a:bodyPr/>
                    <a:lstStyle/>
                    <a:p>
                      <a:pPr algn="ctr"/>
                      <a:r>
                        <a:rPr lang="id-ID" sz="1600" dirty="0" smtClean="0"/>
                        <a:t>T iap smt</a:t>
                      </a:r>
                      <a:endParaRPr lang="id-ID" sz="1600" dirty="0"/>
                    </a:p>
                  </a:txBody>
                  <a:tcPr marL="121920" marR="121920"/>
                </a:tc>
                <a:tc>
                  <a:txBody>
                    <a:bodyPr/>
                    <a:lstStyle/>
                    <a:p>
                      <a:pPr algn="ctr"/>
                      <a:r>
                        <a:rPr lang="id-ID" sz="1600" dirty="0" smtClean="0"/>
                        <a:t>1</a:t>
                      </a:r>
                      <a:endParaRPr lang="id-ID" sz="1600" dirty="0"/>
                    </a:p>
                  </a:txBody>
                  <a:tcPr marL="121920" marR="121920"/>
                </a:tc>
                <a:tc>
                  <a:txBody>
                    <a:bodyPr/>
                    <a:lstStyle/>
                    <a:p>
                      <a:pPr algn="ctr"/>
                      <a:r>
                        <a:rPr lang="id-ID" sz="1600" dirty="0" smtClean="0"/>
                        <a:t>1</a:t>
                      </a:r>
                      <a:endParaRPr lang="id-ID" sz="1600" dirty="0"/>
                    </a:p>
                  </a:txBody>
                  <a:tcPr marL="121920" marR="121920"/>
                </a:tc>
                <a:tc>
                  <a:txBody>
                    <a:bodyPr/>
                    <a:lstStyle/>
                    <a:p>
                      <a:pPr algn="ctr"/>
                      <a:r>
                        <a:rPr lang="id-ID" sz="1600" dirty="0" smtClean="0"/>
                        <a:t>1</a:t>
                      </a:r>
                      <a:endParaRPr lang="id-ID" sz="1600" dirty="0"/>
                    </a:p>
                  </a:txBody>
                  <a:tcPr marL="121920" marR="121920"/>
                </a:tc>
                <a:tc>
                  <a:txBody>
                    <a:bodyPr/>
                    <a:lstStyle/>
                    <a:p>
                      <a:r>
                        <a:rPr lang="id-ID" sz="1600" dirty="0" smtClean="0"/>
                        <a:t>II.C SK Penugasan asli dan Bukti Kinerja</a:t>
                      </a:r>
                      <a:r>
                        <a:rPr lang="id-ID" sz="1600" baseline="0" dirty="0" smtClean="0"/>
                        <a:t> (Lb Pengesahan</a:t>
                      </a:r>
                      <a:r>
                        <a:rPr lang="id-ID" sz="1600" dirty="0" smtClean="0"/>
                        <a:t>)</a:t>
                      </a:r>
                    </a:p>
                  </a:txBody>
                  <a:tcPr marL="121920" marR="121920"/>
                </a:tc>
              </a:tr>
              <a:tr h="240072">
                <a:tc>
                  <a:txBody>
                    <a:bodyPr/>
                    <a:lstStyle/>
                    <a:p>
                      <a:endParaRPr lang="id-ID" sz="1600"/>
                    </a:p>
                  </a:txBody>
                  <a:tcPr marL="121920" marR="121920"/>
                </a:tc>
                <a:tc>
                  <a:txBody>
                    <a:bodyPr/>
                    <a:lstStyle/>
                    <a:p>
                      <a:r>
                        <a:rPr lang="id-ID" sz="1600" b="1" dirty="0" smtClean="0"/>
                        <a:t>Total 3.</a:t>
                      </a:r>
                      <a:endParaRPr lang="id-ID" sz="1600" b="1" dirty="0"/>
                    </a:p>
                  </a:txBody>
                  <a:tcPr marL="121920" marR="121920"/>
                </a:tc>
                <a:tc>
                  <a:txBody>
                    <a:bodyPr/>
                    <a:lstStyle/>
                    <a:p>
                      <a:pPr algn="ctr"/>
                      <a:endParaRPr lang="id-ID" sz="1600" dirty="0"/>
                    </a:p>
                  </a:txBody>
                  <a:tcPr marL="121920" marR="121920"/>
                </a:tc>
                <a:tc>
                  <a:txBody>
                    <a:bodyPr/>
                    <a:lstStyle/>
                    <a:p>
                      <a:pPr algn="ctr"/>
                      <a:endParaRPr lang="id-ID" sz="1600" dirty="0"/>
                    </a:p>
                  </a:txBody>
                  <a:tcPr marL="121920" marR="121920"/>
                </a:tc>
                <a:tc>
                  <a:txBody>
                    <a:bodyPr/>
                    <a:lstStyle/>
                    <a:p>
                      <a:pPr algn="ctr"/>
                      <a:endParaRPr lang="id-ID" sz="1600" dirty="0"/>
                    </a:p>
                  </a:txBody>
                  <a:tcPr marL="121920" marR="121920"/>
                </a:tc>
                <a:tc>
                  <a:txBody>
                    <a:bodyPr/>
                    <a:lstStyle/>
                    <a:p>
                      <a:pPr algn="ctr"/>
                      <a:endParaRPr lang="id-ID" sz="1600" dirty="0"/>
                    </a:p>
                  </a:txBody>
                  <a:tcPr marL="121920" marR="121920"/>
                </a:tc>
                <a:tc>
                  <a:txBody>
                    <a:bodyPr/>
                    <a:lstStyle/>
                    <a:p>
                      <a:pPr algn="ctr"/>
                      <a:r>
                        <a:rPr lang="id-ID" sz="1600" dirty="0" smtClean="0"/>
                        <a:t>1</a:t>
                      </a:r>
                      <a:endParaRPr lang="id-ID" sz="1600" dirty="0"/>
                    </a:p>
                  </a:txBody>
                  <a:tcPr marL="121920" marR="121920"/>
                </a:tc>
                <a:tc>
                  <a:txBody>
                    <a:bodyPr/>
                    <a:lstStyle/>
                    <a:p>
                      <a:endParaRPr lang="id-ID" sz="1600" dirty="0"/>
                    </a:p>
                  </a:txBody>
                  <a:tcPr marL="121920" marR="121920"/>
                </a:tc>
              </a:tr>
              <a:tr h="0">
                <a:tc>
                  <a:txBody>
                    <a:bodyPr/>
                    <a:lstStyle/>
                    <a:p>
                      <a:endParaRPr lang="id-ID" sz="1600"/>
                    </a:p>
                  </a:txBody>
                  <a:tcPr marL="121920" marR="121920"/>
                </a:tc>
                <a:tc>
                  <a:txBody>
                    <a:bodyPr/>
                    <a:lstStyle/>
                    <a:p>
                      <a:r>
                        <a:rPr lang="id-ID" sz="1600" b="1" dirty="0" smtClean="0"/>
                        <a:t>Total Pendidikan</a:t>
                      </a:r>
                      <a:endParaRPr lang="id-ID" sz="1600" b="1" dirty="0"/>
                    </a:p>
                  </a:txBody>
                  <a:tcPr marL="121920" marR="121920"/>
                </a:tc>
                <a:tc>
                  <a:txBody>
                    <a:bodyPr/>
                    <a:lstStyle/>
                    <a:p>
                      <a:endParaRPr lang="id-ID" sz="1600" dirty="0"/>
                    </a:p>
                  </a:txBody>
                  <a:tcPr marL="121920" marR="121920"/>
                </a:tc>
                <a:tc>
                  <a:txBody>
                    <a:bodyPr/>
                    <a:lstStyle/>
                    <a:p>
                      <a:endParaRPr lang="id-ID" sz="1600" dirty="0"/>
                    </a:p>
                  </a:txBody>
                  <a:tcPr marL="121920" marR="121920"/>
                </a:tc>
                <a:tc>
                  <a:txBody>
                    <a:bodyPr/>
                    <a:lstStyle/>
                    <a:p>
                      <a:endParaRPr lang="id-ID" sz="1600" dirty="0"/>
                    </a:p>
                  </a:txBody>
                  <a:tcPr marL="121920" marR="121920"/>
                </a:tc>
                <a:tc>
                  <a:txBody>
                    <a:bodyPr/>
                    <a:lstStyle/>
                    <a:p>
                      <a:pPr algn="ctr"/>
                      <a:endParaRPr lang="id-ID" sz="1600" dirty="0"/>
                    </a:p>
                  </a:txBody>
                  <a:tcPr marL="121920" marR="121920"/>
                </a:tc>
                <a:tc>
                  <a:txBody>
                    <a:bodyPr/>
                    <a:lstStyle/>
                    <a:p>
                      <a:pPr algn="ctr"/>
                      <a:r>
                        <a:rPr lang="id-ID" sz="1600" dirty="0" smtClean="0"/>
                        <a:t>15</a:t>
                      </a:r>
                      <a:endParaRPr lang="id-ID" sz="1600" dirty="0"/>
                    </a:p>
                  </a:txBody>
                  <a:tcPr marL="121920" marR="121920"/>
                </a:tc>
                <a:tc>
                  <a:txBody>
                    <a:bodyPr/>
                    <a:lstStyle/>
                    <a:p>
                      <a:endParaRPr lang="id-ID" sz="1600" dirty="0"/>
                    </a:p>
                  </a:txBody>
                  <a:tcPr marL="121920" marR="121920"/>
                </a:tc>
              </a:tr>
            </a:tbl>
          </a:graphicData>
        </a:graphic>
      </p:graphicFrame>
      <p:sp>
        <p:nvSpPr>
          <p:cNvPr id="8" name="Rectangle 7"/>
          <p:cNvSpPr/>
          <p:nvPr/>
        </p:nvSpPr>
        <p:spPr>
          <a:xfrm>
            <a:off x="190502" y="-22"/>
            <a:ext cx="11715789" cy="646331"/>
          </a:xfrm>
          <a:prstGeom prst="rect">
            <a:avLst/>
          </a:prstGeom>
        </p:spPr>
        <p:txBody>
          <a:bodyPr wrap="square">
            <a:spAutoFit/>
          </a:bodyPr>
          <a:lstStyle/>
          <a:p>
            <a:r>
              <a:rPr lang="en-US" b="1" dirty="0"/>
              <a:t>LAMPIRAN IV PERMENDIKBUD DAN BKN </a:t>
            </a:r>
            <a:r>
              <a:rPr lang="en-US" b="1" dirty="0" smtClean="0"/>
              <a:t>2014 : PENDIDIKAN</a:t>
            </a:r>
            <a:endParaRPr lang="id-ID" b="1" dirty="0"/>
          </a:p>
          <a:p>
            <a:endParaRPr lang="id-ID" b="1" dirty="0" smtClean="0"/>
          </a:p>
        </p:txBody>
      </p:sp>
    </p:spTree>
    <p:extLst>
      <p:ext uri="{BB962C8B-B14F-4D97-AF65-F5344CB8AC3E}">
        <p14:creationId xmlns="" xmlns:p14="http://schemas.microsoft.com/office/powerpoint/2010/main" val="3954311257"/>
      </p:ext>
    </p:extLst>
  </p:cSld>
  <p:clrMapOvr>
    <a:masterClrMapping/>
  </p:clrMapOvr>
  <p:transition>
    <p:dissolv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134</a:t>
            </a:fld>
            <a:endParaRPr lang="en-US" dirty="0"/>
          </a:p>
        </p:txBody>
      </p:sp>
      <p:sp>
        <p:nvSpPr>
          <p:cNvPr id="6" name="Rectangle 5"/>
          <p:cNvSpPr/>
          <p:nvPr/>
        </p:nvSpPr>
        <p:spPr>
          <a:xfrm>
            <a:off x="190502" y="59272"/>
            <a:ext cx="11715789" cy="369332"/>
          </a:xfrm>
          <a:prstGeom prst="rect">
            <a:avLst/>
          </a:prstGeom>
        </p:spPr>
        <p:txBody>
          <a:bodyPr wrap="square">
            <a:spAutoFit/>
          </a:bodyPr>
          <a:lstStyle/>
          <a:p>
            <a:r>
              <a:rPr lang="en-US" b="1" dirty="0" smtClean="0"/>
              <a:t>LAMPIRAN V PERMENDIKBUD DAN KEPALA BKN MELAKSANAKAN PENELITIAN </a:t>
            </a:r>
            <a:endParaRPr lang="id-ID" b="1" dirty="0" smtClean="0"/>
          </a:p>
        </p:txBody>
      </p:sp>
      <p:graphicFrame>
        <p:nvGraphicFramePr>
          <p:cNvPr id="7" name="Table 6"/>
          <p:cNvGraphicFramePr>
            <a:graphicFrameLocks noGrp="1"/>
          </p:cNvGraphicFramePr>
          <p:nvPr/>
        </p:nvGraphicFramePr>
        <p:xfrm>
          <a:off x="95210" y="571480"/>
          <a:ext cx="11961293" cy="6035040"/>
        </p:xfrm>
        <a:graphic>
          <a:graphicData uri="http://schemas.openxmlformats.org/drawingml/2006/table">
            <a:tbl>
              <a:tblPr firstRow="1" bandRow="1">
                <a:tableStyleId>{5C22544A-7EE6-4342-B048-85BDC9FD1C3A}</a:tableStyleId>
              </a:tblPr>
              <a:tblGrid>
                <a:gridCol w="590395"/>
                <a:gridCol w="2751280"/>
                <a:gridCol w="1229711"/>
                <a:gridCol w="1150883"/>
                <a:gridCol w="1403131"/>
                <a:gridCol w="1024759"/>
                <a:gridCol w="1008993"/>
                <a:gridCol w="2802141"/>
              </a:tblGrid>
              <a:tr h="401839">
                <a:tc>
                  <a:txBody>
                    <a:bodyPr/>
                    <a:lstStyle/>
                    <a:p>
                      <a:pPr algn="ctr"/>
                      <a:r>
                        <a:rPr lang="id-ID" sz="1800" dirty="0" smtClean="0"/>
                        <a:t>No</a:t>
                      </a:r>
                      <a:endParaRPr lang="id-ID" sz="1800" dirty="0"/>
                    </a:p>
                  </a:txBody>
                  <a:tcPr marL="121920" marR="121920"/>
                </a:tc>
                <a:tc>
                  <a:txBody>
                    <a:bodyPr/>
                    <a:lstStyle/>
                    <a:p>
                      <a:pPr algn="ctr"/>
                      <a:r>
                        <a:rPr lang="id-ID" sz="1800" dirty="0" smtClean="0"/>
                        <a:t>Uraian Kegiatan</a:t>
                      </a:r>
                      <a:endParaRPr lang="id-ID" sz="1800" dirty="0"/>
                    </a:p>
                  </a:txBody>
                  <a:tcPr marL="121920" marR="121920"/>
                </a:tc>
                <a:tc>
                  <a:txBody>
                    <a:bodyPr/>
                    <a:lstStyle/>
                    <a:p>
                      <a:pPr algn="ctr"/>
                      <a:r>
                        <a:rPr lang="id-ID" sz="1800" dirty="0" smtClean="0"/>
                        <a:t>Tanggal</a:t>
                      </a:r>
                      <a:endParaRPr lang="id-ID" sz="1800" dirty="0"/>
                    </a:p>
                  </a:txBody>
                  <a:tcPr marL="121920" marR="121920"/>
                </a:tc>
                <a:tc>
                  <a:txBody>
                    <a:bodyPr/>
                    <a:lstStyle/>
                    <a:p>
                      <a:pPr algn="ctr"/>
                      <a:r>
                        <a:rPr lang="id-ID" sz="1800" dirty="0" smtClean="0"/>
                        <a:t>Satuan Hasil</a:t>
                      </a:r>
                      <a:endParaRPr lang="id-ID" sz="1800" dirty="0"/>
                    </a:p>
                  </a:txBody>
                  <a:tcPr marL="121920" marR="121920"/>
                </a:tc>
                <a:tc>
                  <a:txBody>
                    <a:bodyPr/>
                    <a:lstStyle/>
                    <a:p>
                      <a:pPr algn="ctr"/>
                      <a:r>
                        <a:rPr lang="id-ID" sz="1800" dirty="0" smtClean="0"/>
                        <a:t>Jumlah Volume Kegiatan</a:t>
                      </a:r>
                      <a:endParaRPr lang="id-ID" sz="1800" dirty="0"/>
                    </a:p>
                  </a:txBody>
                  <a:tcPr marL="121920" marR="121920"/>
                </a:tc>
                <a:tc>
                  <a:txBody>
                    <a:bodyPr/>
                    <a:lstStyle/>
                    <a:p>
                      <a:pPr algn="ctr"/>
                      <a:r>
                        <a:rPr lang="id-ID" sz="1800" dirty="0" smtClean="0"/>
                        <a:t>Angka Kredit</a:t>
                      </a:r>
                      <a:endParaRPr lang="id-ID"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Jumlah Angka Kredit</a:t>
                      </a:r>
                    </a:p>
                    <a:p>
                      <a:pPr algn="ctr"/>
                      <a:endParaRPr lang="id-ID" sz="1800" dirty="0"/>
                    </a:p>
                  </a:txBody>
                  <a:tcPr marL="121920" marR="121920"/>
                </a:tc>
                <a:tc>
                  <a:txBody>
                    <a:bodyPr/>
                    <a:lstStyle/>
                    <a:p>
                      <a:pPr algn="ctr"/>
                      <a:r>
                        <a:rPr lang="id-ID" sz="1800" dirty="0" smtClean="0"/>
                        <a:t>Ket./</a:t>
                      </a:r>
                    </a:p>
                    <a:p>
                      <a:pPr algn="ctr"/>
                      <a:r>
                        <a:rPr lang="id-ID" sz="1800" dirty="0" smtClean="0"/>
                        <a:t>Bukti Fisik</a:t>
                      </a:r>
                      <a:endParaRPr lang="id-ID" sz="1800" dirty="0"/>
                    </a:p>
                  </a:txBody>
                  <a:tcPr marL="121920" marR="121920"/>
                </a:tc>
              </a:tr>
              <a:tr h="139028">
                <a:tc>
                  <a:txBody>
                    <a:bodyPr/>
                    <a:lstStyle/>
                    <a:p>
                      <a:r>
                        <a:rPr lang="id-ID" sz="1800" b="1" dirty="0" smtClean="0"/>
                        <a:t>1.</a:t>
                      </a:r>
                      <a:endParaRPr lang="id-ID" sz="1800" b="1" dirty="0"/>
                    </a:p>
                  </a:txBody>
                  <a:tcPr marL="121920" marR="121920"/>
                </a:tc>
                <a:tc gridSpan="7">
                  <a:txBody>
                    <a:bodyPr/>
                    <a:lstStyle/>
                    <a:p>
                      <a:r>
                        <a:rPr kumimoji="0" lang="id-ID" sz="1800" b="1" kern="1200" dirty="0" smtClean="0">
                          <a:solidFill>
                            <a:schemeClr val="dk1"/>
                          </a:solidFill>
                          <a:latin typeface="+mn-lt"/>
                          <a:ea typeface="+mn-ea"/>
                          <a:cs typeface="+mn-cs"/>
                        </a:rPr>
                        <a:t>Menghasilkan karya ilmiah sesuai dengan bidang ilmunya: </a:t>
                      </a:r>
                      <a:endParaRPr lang="id-ID" sz="1800" b="1" dirty="0"/>
                    </a:p>
                  </a:txBody>
                  <a:tcPr marL="121920" marR="12192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800"/>
                    </a:p>
                  </a:txBody>
                  <a:tcPr marL="121920" marR="121920"/>
                </a:tc>
                <a:tc>
                  <a:txBody>
                    <a:bodyPr/>
                    <a:lstStyle/>
                    <a:p>
                      <a:r>
                        <a:rPr lang="id-ID" sz="1800" dirty="0" smtClean="0"/>
                        <a:t>Buku Monograf ISBN ......................................... Berjudul ..........................</a:t>
                      </a:r>
                      <a:endParaRPr lang="id-ID" sz="1800" baseline="0" dirty="0" smtClean="0"/>
                    </a:p>
                  </a:txBody>
                  <a:tcPr marL="121920" marR="121920"/>
                </a:tc>
                <a:tc>
                  <a:txBody>
                    <a:bodyPr/>
                    <a:lstStyle/>
                    <a:p>
                      <a:pPr algn="ctr"/>
                      <a:r>
                        <a:rPr lang="id-ID" sz="1800" dirty="0" smtClean="0"/>
                        <a:t>Semester Gasal 2011/ 2012</a:t>
                      </a:r>
                      <a:endParaRPr lang="id-ID" sz="1800" dirty="0"/>
                    </a:p>
                  </a:txBody>
                  <a:tcPr marL="121920" marR="121920"/>
                </a:tc>
                <a:tc>
                  <a:txBody>
                    <a:bodyPr/>
                    <a:lstStyle/>
                    <a:p>
                      <a:pPr algn="ctr"/>
                      <a:r>
                        <a:rPr lang="id-ID" sz="1800" dirty="0" smtClean="0"/>
                        <a:t>1 buku/ th</a:t>
                      </a:r>
                      <a:endParaRPr lang="id-ID" sz="1800" dirty="0"/>
                    </a:p>
                  </a:txBody>
                  <a:tcPr marL="121920" marR="121920"/>
                </a:tc>
                <a:tc>
                  <a:txBody>
                    <a:bodyPr/>
                    <a:lstStyle/>
                    <a:p>
                      <a:pPr algn="ctr"/>
                      <a:r>
                        <a:rPr lang="id-ID" sz="1800" dirty="0" smtClean="0"/>
                        <a:t>1</a:t>
                      </a:r>
                      <a:endParaRPr lang="id-ID" sz="1800" dirty="0"/>
                    </a:p>
                  </a:txBody>
                  <a:tcPr marL="121920" marR="121920"/>
                </a:tc>
                <a:tc>
                  <a:txBody>
                    <a:bodyPr/>
                    <a:lstStyle/>
                    <a:p>
                      <a:pPr algn="ctr"/>
                      <a:r>
                        <a:rPr lang="id-ID" sz="1800" dirty="0" smtClean="0"/>
                        <a:t>20</a:t>
                      </a:r>
                      <a:endParaRPr lang="id-ID" sz="1800" dirty="0"/>
                    </a:p>
                  </a:txBody>
                  <a:tcPr marL="121920" marR="121920"/>
                </a:tc>
                <a:tc>
                  <a:txBody>
                    <a:bodyPr/>
                    <a:lstStyle/>
                    <a:p>
                      <a:pPr algn="ctr"/>
                      <a:r>
                        <a:rPr lang="id-ID" sz="1800" dirty="0" smtClean="0"/>
                        <a:t>20</a:t>
                      </a:r>
                      <a:endParaRPr lang="id-ID"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I</a:t>
                      </a:r>
                      <a:r>
                        <a:rPr kumimoji="0" lang="id-ID" sz="1800" kern="1200" dirty="0" smtClean="0">
                          <a:solidFill>
                            <a:schemeClr val="dk1"/>
                          </a:solidFill>
                          <a:latin typeface="+mn-lt"/>
                          <a:ea typeface="+mn-ea"/>
                          <a:cs typeface="+mn-cs"/>
                        </a:rPr>
                        <a:t>II.A.1.a.1/1</a:t>
                      </a:r>
                      <a:endParaRPr lang="id-ID" sz="1800" dirty="0" smtClean="0"/>
                    </a:p>
                    <a:p>
                      <a:r>
                        <a:rPr lang="id-ID" sz="1800" dirty="0" smtClean="0"/>
                        <a:t>Scan cover dan Bukti Kinerja</a:t>
                      </a:r>
                      <a:r>
                        <a:rPr lang="id-ID" sz="1800" baseline="0" dirty="0" smtClean="0"/>
                        <a:t> (</a:t>
                      </a:r>
                      <a:r>
                        <a:rPr lang="id-ID" sz="1800" dirty="0" smtClean="0"/>
                        <a:t>ISBN ..........) web ...............</a:t>
                      </a:r>
                      <a:endParaRPr lang="id-ID" sz="1800" dirty="0"/>
                    </a:p>
                  </a:txBody>
                  <a:tcPr marL="121920" marR="121920"/>
                </a:tc>
              </a:tr>
              <a:tr h="401839">
                <a:tc>
                  <a:txBody>
                    <a:bodyPr/>
                    <a:lstStyle/>
                    <a:p>
                      <a:endParaRPr lang="id-ID" sz="1800"/>
                    </a:p>
                  </a:txBody>
                  <a:tcPr marL="121920" marR="121920"/>
                </a:tc>
                <a:tc>
                  <a:txBody>
                    <a:bodyPr/>
                    <a:lstStyle/>
                    <a:p>
                      <a:r>
                        <a:rPr lang="id-ID" sz="1800" b="0" dirty="0" smtClean="0"/>
                        <a:t>Book Chapter ISBN ......................................... Berjudul ..........................</a:t>
                      </a:r>
                      <a:endParaRPr lang="id-ID" sz="1800" b="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Semester Genap 2012/ 2013</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1 buku/ th</a:t>
                      </a:r>
                    </a:p>
                    <a:p>
                      <a:pPr algn="ctr"/>
                      <a:endParaRPr lang="id-ID" sz="1800" dirty="0"/>
                    </a:p>
                  </a:txBody>
                  <a:tcPr marL="121920" marR="121920"/>
                </a:tc>
                <a:tc>
                  <a:txBody>
                    <a:bodyPr/>
                    <a:lstStyle/>
                    <a:p>
                      <a:pPr algn="ctr"/>
                      <a:r>
                        <a:rPr lang="id-ID" sz="1800" dirty="0" smtClean="0"/>
                        <a:t>1</a:t>
                      </a:r>
                      <a:endParaRPr lang="id-ID" sz="1800" dirty="0"/>
                    </a:p>
                  </a:txBody>
                  <a:tcPr marL="121920" marR="121920"/>
                </a:tc>
                <a:tc>
                  <a:txBody>
                    <a:bodyPr/>
                    <a:lstStyle/>
                    <a:p>
                      <a:pPr algn="ctr"/>
                      <a:r>
                        <a:rPr lang="id-ID" sz="1800" dirty="0" smtClean="0"/>
                        <a:t>15</a:t>
                      </a:r>
                      <a:endParaRPr lang="id-ID" sz="1800" dirty="0"/>
                    </a:p>
                  </a:txBody>
                  <a:tcPr marL="121920" marR="121920"/>
                </a:tc>
                <a:tc>
                  <a:txBody>
                    <a:bodyPr/>
                    <a:lstStyle/>
                    <a:p>
                      <a:pPr algn="ctr"/>
                      <a:r>
                        <a:rPr lang="id-ID" sz="1800" dirty="0" smtClean="0"/>
                        <a:t>15</a:t>
                      </a:r>
                      <a:endParaRPr lang="id-ID"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I</a:t>
                      </a:r>
                      <a:r>
                        <a:rPr kumimoji="0" lang="id-ID" sz="1800" kern="1200" dirty="0" smtClean="0">
                          <a:solidFill>
                            <a:schemeClr val="dk1"/>
                          </a:solidFill>
                          <a:latin typeface="+mn-lt"/>
                          <a:ea typeface="+mn-ea"/>
                          <a:cs typeface="+mn-cs"/>
                        </a:rPr>
                        <a:t>II.A.1.a.2.1/1</a:t>
                      </a:r>
                      <a:endParaRPr lang="id-ID" sz="1800" dirty="0" smtClean="0"/>
                    </a:p>
                    <a:p>
                      <a:r>
                        <a:rPr lang="id-ID" sz="1800" dirty="0" smtClean="0"/>
                        <a:t>Scan cover, daftar isi dan Bukti Kinerja</a:t>
                      </a:r>
                      <a:r>
                        <a:rPr lang="id-ID" sz="1800" baseline="0" dirty="0" smtClean="0"/>
                        <a:t> (</a:t>
                      </a:r>
                      <a:r>
                        <a:rPr lang="id-ID" sz="1800" dirty="0" smtClean="0"/>
                        <a:t>ISBN ..........) web ..............</a:t>
                      </a:r>
                    </a:p>
                  </a:txBody>
                  <a:tcPr marL="121920" marR="121920"/>
                </a:tc>
              </a:tr>
              <a:tr h="151478">
                <a:tc>
                  <a:txBody>
                    <a:bodyPr/>
                    <a:lstStyle/>
                    <a:p>
                      <a:endParaRPr lang="id-ID" sz="1800"/>
                    </a:p>
                  </a:txBody>
                  <a:tcPr marL="121920" marR="121920"/>
                </a:tc>
                <a:tc>
                  <a:txBody>
                    <a:bodyPr/>
                    <a:lstStyle/>
                    <a:p>
                      <a:r>
                        <a:rPr lang="id-ID" sz="1800" b="0" dirty="0" smtClean="0"/>
                        <a:t>Jurnal Internasional Bereputasi .......ISSN</a:t>
                      </a:r>
                      <a:r>
                        <a:rPr lang="id-ID" sz="1800" b="0" baseline="0" dirty="0" smtClean="0"/>
                        <a:t> ....... </a:t>
                      </a:r>
                      <a:r>
                        <a:rPr lang="id-ID" sz="1800" b="0" dirty="0" smtClean="0"/>
                        <a:t>Berjudul ..........................</a:t>
                      </a:r>
                      <a:endParaRPr lang="id-ID" sz="1800" b="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Semester Gasal 2012/ 2013</a:t>
                      </a:r>
                    </a:p>
                  </a:txBody>
                  <a:tcPr marL="121920" marR="121920"/>
                </a:tc>
                <a:tc>
                  <a:txBody>
                    <a:bodyPr/>
                    <a:lstStyle/>
                    <a:p>
                      <a:pPr algn="ctr"/>
                      <a:r>
                        <a:rPr lang="id-ID" sz="1800" dirty="0" smtClean="0"/>
                        <a:t>Jurnal </a:t>
                      </a:r>
                      <a:endParaRPr lang="id-ID" sz="1800" dirty="0"/>
                    </a:p>
                  </a:txBody>
                  <a:tcPr marL="121920" marR="121920"/>
                </a:tc>
                <a:tc>
                  <a:txBody>
                    <a:bodyPr/>
                    <a:lstStyle/>
                    <a:p>
                      <a:pPr algn="ctr"/>
                      <a:r>
                        <a:rPr lang="id-ID" sz="1800" dirty="0" smtClean="0"/>
                        <a:t>1</a:t>
                      </a:r>
                      <a:endParaRPr lang="id-ID" sz="1800" dirty="0"/>
                    </a:p>
                  </a:txBody>
                  <a:tcPr marL="121920" marR="121920"/>
                </a:tc>
                <a:tc>
                  <a:txBody>
                    <a:bodyPr/>
                    <a:lstStyle/>
                    <a:p>
                      <a:pPr algn="ctr"/>
                      <a:r>
                        <a:rPr lang="id-ID" sz="1800" dirty="0" smtClean="0"/>
                        <a:t>40</a:t>
                      </a:r>
                      <a:endParaRPr lang="id-ID" sz="1800" dirty="0"/>
                    </a:p>
                  </a:txBody>
                  <a:tcPr marL="121920" marR="121920"/>
                </a:tc>
                <a:tc>
                  <a:txBody>
                    <a:bodyPr/>
                    <a:lstStyle/>
                    <a:p>
                      <a:pPr algn="ctr"/>
                      <a:r>
                        <a:rPr lang="id-ID" sz="1800" dirty="0" smtClean="0"/>
                        <a:t>40</a:t>
                      </a:r>
                      <a:endParaRPr lang="id-ID"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I</a:t>
                      </a:r>
                      <a:r>
                        <a:rPr kumimoji="0" lang="id-ID" sz="1800" kern="1200" dirty="0" smtClean="0">
                          <a:solidFill>
                            <a:schemeClr val="dk1"/>
                          </a:solidFill>
                          <a:latin typeface="+mn-lt"/>
                          <a:ea typeface="+mn-ea"/>
                          <a:cs typeface="+mn-cs"/>
                        </a:rPr>
                        <a:t>II.A.1.b.1.2/1</a:t>
                      </a:r>
                      <a:endParaRPr lang="id-ID" sz="1800" dirty="0" smtClean="0"/>
                    </a:p>
                    <a:p>
                      <a:r>
                        <a:rPr lang="id-ID" sz="1800" dirty="0" smtClean="0"/>
                        <a:t>Scan cover, daftar isi , dewan redaksi/redaksi pelaksana dan Bukti Kinerja</a:t>
                      </a:r>
                      <a:r>
                        <a:rPr lang="id-ID" sz="1800" baseline="0" dirty="0" smtClean="0"/>
                        <a:t> (</a:t>
                      </a:r>
                      <a:r>
                        <a:rPr lang="id-ID" sz="1800" dirty="0" smtClean="0"/>
                        <a:t>ISBN ..........) web ..............</a:t>
                      </a:r>
                    </a:p>
                  </a:txBody>
                  <a:tcPr marL="121920" marR="121920"/>
                </a:tc>
              </a:tr>
              <a:tr h="0">
                <a:tc>
                  <a:txBody>
                    <a:bodyPr/>
                    <a:lstStyle/>
                    <a:p>
                      <a:endParaRPr lang="id-ID" sz="1800" dirty="0"/>
                    </a:p>
                  </a:txBody>
                  <a:tcPr marL="121920" marR="121920"/>
                </a:tc>
                <a:tc>
                  <a:txBody>
                    <a:bodyPr/>
                    <a:lstStyle/>
                    <a:p>
                      <a:r>
                        <a:rPr lang="id-ID" sz="1800" b="1" dirty="0" smtClean="0"/>
                        <a:t>Total Penelitian</a:t>
                      </a:r>
                      <a:endParaRPr lang="id-ID" sz="1800" b="1"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pPr algn="ctr"/>
                      <a:r>
                        <a:rPr lang="id-ID" sz="1800" dirty="0" smtClean="0"/>
                        <a:t>75</a:t>
                      </a:r>
                      <a:endParaRPr lang="id-ID" sz="1800" dirty="0"/>
                    </a:p>
                  </a:txBody>
                  <a:tcPr marL="121920" marR="121920"/>
                </a:tc>
                <a:tc>
                  <a:txBody>
                    <a:bodyPr/>
                    <a:lstStyle/>
                    <a:p>
                      <a:endParaRPr lang="id-ID"/>
                    </a:p>
                  </a:txBody>
                  <a:tcPr marL="121920" marR="121920"/>
                </a:tc>
              </a:tr>
            </a:tbl>
          </a:graphicData>
        </a:graphic>
      </p:graphicFrame>
    </p:spTree>
    <p:extLst>
      <p:ext uri="{BB962C8B-B14F-4D97-AF65-F5344CB8AC3E}">
        <p14:creationId xmlns="" xmlns:p14="http://schemas.microsoft.com/office/powerpoint/2010/main" val="1494957119"/>
      </p:ext>
    </p:extLst>
  </p:cSld>
  <p:clrMapOvr>
    <a:masterClrMapping/>
  </p:clrMapOvr>
  <p:transition>
    <p:dissolv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135</a:t>
            </a:fld>
            <a:endParaRPr lang="en-US" dirty="0"/>
          </a:p>
        </p:txBody>
      </p:sp>
      <p:sp>
        <p:nvSpPr>
          <p:cNvPr id="5" name="Rectangle 4"/>
          <p:cNvSpPr/>
          <p:nvPr/>
        </p:nvSpPr>
        <p:spPr>
          <a:xfrm>
            <a:off x="190502" y="71416"/>
            <a:ext cx="11715789" cy="369332"/>
          </a:xfrm>
          <a:prstGeom prst="rect">
            <a:avLst/>
          </a:prstGeom>
        </p:spPr>
        <p:txBody>
          <a:bodyPr wrap="square">
            <a:spAutoFit/>
          </a:bodyPr>
          <a:lstStyle/>
          <a:p>
            <a:r>
              <a:rPr lang="en-US" b="1" dirty="0" smtClean="0"/>
              <a:t>LAMPIRAN  VI PERMENDIKBUD DAN BKN  </a:t>
            </a:r>
            <a:r>
              <a:rPr lang="id-ID" b="1" dirty="0" smtClean="0"/>
              <a:t>MELAKSANAKAN PENGABDIAN KEPADA MASYARAKAT</a:t>
            </a:r>
          </a:p>
        </p:txBody>
      </p:sp>
      <p:graphicFrame>
        <p:nvGraphicFramePr>
          <p:cNvPr id="7" name="Table 6"/>
          <p:cNvGraphicFramePr>
            <a:graphicFrameLocks noGrp="1"/>
          </p:cNvGraphicFramePr>
          <p:nvPr>
            <p:extLst>
              <p:ext uri="{D42A27DB-BD31-4B8C-83A1-F6EECF244321}">
                <p14:modId xmlns="" xmlns:p14="http://schemas.microsoft.com/office/powerpoint/2010/main" val="3132038484"/>
              </p:ext>
            </p:extLst>
          </p:nvPr>
        </p:nvGraphicFramePr>
        <p:xfrm>
          <a:off x="95210" y="451588"/>
          <a:ext cx="11961292" cy="6400800"/>
        </p:xfrm>
        <a:graphic>
          <a:graphicData uri="http://schemas.openxmlformats.org/drawingml/2006/table">
            <a:tbl>
              <a:tblPr firstRow="1" bandRow="1">
                <a:tableStyleId>{5C22544A-7EE6-4342-B048-85BDC9FD1C3A}</a:tableStyleId>
              </a:tblPr>
              <a:tblGrid>
                <a:gridCol w="590395"/>
                <a:gridCol w="3029131"/>
                <a:gridCol w="1238259"/>
                <a:gridCol w="1238259"/>
                <a:gridCol w="1428760"/>
                <a:gridCol w="1238259"/>
                <a:gridCol w="1333509"/>
                <a:gridCol w="1864720"/>
              </a:tblGrid>
              <a:tr h="401839">
                <a:tc>
                  <a:txBody>
                    <a:bodyPr/>
                    <a:lstStyle/>
                    <a:p>
                      <a:pPr algn="ctr"/>
                      <a:r>
                        <a:rPr lang="id-ID" sz="1800" dirty="0" smtClean="0"/>
                        <a:t>No</a:t>
                      </a:r>
                      <a:endParaRPr lang="id-ID" sz="1800" dirty="0"/>
                    </a:p>
                  </a:txBody>
                  <a:tcPr marL="121920" marR="121920"/>
                </a:tc>
                <a:tc>
                  <a:txBody>
                    <a:bodyPr/>
                    <a:lstStyle/>
                    <a:p>
                      <a:pPr algn="ctr"/>
                      <a:r>
                        <a:rPr lang="id-ID" sz="1800" dirty="0" smtClean="0"/>
                        <a:t>Uraian Kegiatan</a:t>
                      </a:r>
                      <a:endParaRPr lang="id-ID" sz="1800" dirty="0"/>
                    </a:p>
                  </a:txBody>
                  <a:tcPr marL="121920" marR="121920"/>
                </a:tc>
                <a:tc>
                  <a:txBody>
                    <a:bodyPr/>
                    <a:lstStyle/>
                    <a:p>
                      <a:pPr algn="ctr"/>
                      <a:r>
                        <a:rPr lang="id-ID" sz="1800" dirty="0" smtClean="0"/>
                        <a:t>Tanggal</a:t>
                      </a:r>
                      <a:endParaRPr lang="id-ID" sz="1800" dirty="0"/>
                    </a:p>
                  </a:txBody>
                  <a:tcPr marL="121920" marR="121920"/>
                </a:tc>
                <a:tc>
                  <a:txBody>
                    <a:bodyPr/>
                    <a:lstStyle/>
                    <a:p>
                      <a:pPr algn="ctr"/>
                      <a:r>
                        <a:rPr lang="id-ID" sz="1800" dirty="0" smtClean="0"/>
                        <a:t>Satuan Hasil</a:t>
                      </a:r>
                      <a:endParaRPr lang="id-ID" sz="1800" dirty="0"/>
                    </a:p>
                  </a:txBody>
                  <a:tcPr marL="121920" marR="121920"/>
                </a:tc>
                <a:tc>
                  <a:txBody>
                    <a:bodyPr/>
                    <a:lstStyle/>
                    <a:p>
                      <a:pPr algn="ctr"/>
                      <a:r>
                        <a:rPr lang="id-ID" sz="1800" dirty="0" smtClean="0"/>
                        <a:t>Jumlah Volume Kegiatan</a:t>
                      </a:r>
                      <a:endParaRPr lang="id-ID" sz="1800" dirty="0"/>
                    </a:p>
                  </a:txBody>
                  <a:tcPr marL="121920" marR="121920"/>
                </a:tc>
                <a:tc>
                  <a:txBody>
                    <a:bodyPr/>
                    <a:lstStyle/>
                    <a:p>
                      <a:pPr algn="ctr"/>
                      <a:r>
                        <a:rPr lang="id-ID" sz="1800" dirty="0" smtClean="0"/>
                        <a:t>Angka Kredit</a:t>
                      </a:r>
                      <a:endParaRPr lang="id-ID"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Jumlah Angka Kredit</a:t>
                      </a:r>
                    </a:p>
                    <a:p>
                      <a:pPr algn="ctr"/>
                      <a:endParaRPr lang="id-ID" sz="1800" dirty="0"/>
                    </a:p>
                  </a:txBody>
                  <a:tcPr marL="121920" marR="121920"/>
                </a:tc>
                <a:tc>
                  <a:txBody>
                    <a:bodyPr/>
                    <a:lstStyle/>
                    <a:p>
                      <a:pPr algn="ctr"/>
                      <a:r>
                        <a:rPr lang="id-ID" sz="1800" dirty="0" smtClean="0"/>
                        <a:t>Ket./</a:t>
                      </a:r>
                    </a:p>
                    <a:p>
                      <a:pPr algn="ctr"/>
                      <a:r>
                        <a:rPr lang="id-ID" sz="1800" dirty="0" smtClean="0"/>
                        <a:t>Bukti Fisik</a:t>
                      </a:r>
                      <a:endParaRPr lang="id-ID" sz="1800" dirty="0"/>
                    </a:p>
                  </a:txBody>
                  <a:tcPr marL="121920" marR="121920"/>
                </a:tc>
              </a:tr>
              <a:tr h="401839">
                <a:tc>
                  <a:txBody>
                    <a:bodyPr/>
                    <a:lstStyle/>
                    <a:p>
                      <a:r>
                        <a:rPr lang="id-ID" sz="1800" b="1" dirty="0" smtClean="0"/>
                        <a:t>1.</a:t>
                      </a:r>
                      <a:endParaRPr lang="id-ID" sz="1800" b="1" dirty="0"/>
                    </a:p>
                  </a:txBody>
                  <a:tcPr marL="121920" marR="121920"/>
                </a:tc>
                <a:tc gridSpan="7">
                  <a:txBody>
                    <a:bodyPr/>
                    <a:lstStyle/>
                    <a:p>
                      <a:r>
                        <a:rPr kumimoji="0" lang="id-ID" sz="1800" b="1" kern="1200" dirty="0" smtClean="0">
                          <a:solidFill>
                            <a:schemeClr val="dk1"/>
                          </a:solidFill>
                          <a:latin typeface="+mn-lt"/>
                          <a:ea typeface="+mn-ea"/>
                          <a:cs typeface="+mn-cs"/>
                        </a:rPr>
                        <a:t>Menduduki jabatan pimpinan pada lembaga pemerintahan/pejabat negara yang harus dibebaskan dari jabatan organiknya tiap semester.</a:t>
                      </a:r>
                    </a:p>
                  </a:txBody>
                  <a:tcPr marL="121920" marR="12192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800"/>
                    </a:p>
                  </a:txBody>
                  <a:tcPr marL="121920" marR="121920"/>
                </a:tc>
                <a:tc>
                  <a:txBody>
                    <a:bodyPr/>
                    <a:lstStyle/>
                    <a:p>
                      <a:r>
                        <a:rPr lang="id-ID" sz="1800" dirty="0" smtClean="0"/>
                        <a:t>Sebagai Irjen</a:t>
                      </a:r>
                      <a:r>
                        <a:rPr lang="id-ID" sz="1800" baseline="0" dirty="0" smtClean="0"/>
                        <a:t>....... .............................</a:t>
                      </a:r>
                      <a:endParaRPr lang="id-ID" sz="1800" b="1" dirty="0"/>
                    </a:p>
                  </a:txBody>
                  <a:tcPr marL="121920" marR="121920"/>
                </a:tc>
                <a:tc>
                  <a:txBody>
                    <a:bodyPr/>
                    <a:lstStyle/>
                    <a:p>
                      <a:pPr algn="ctr"/>
                      <a:r>
                        <a:rPr lang="id-ID" sz="1800" dirty="0" smtClean="0"/>
                        <a:t>2009/ 2013</a:t>
                      </a:r>
                      <a:endParaRPr lang="id-ID" sz="1800" dirty="0"/>
                    </a:p>
                  </a:txBody>
                  <a:tcPr marL="121920" marR="121920"/>
                </a:tc>
                <a:tc>
                  <a:txBody>
                    <a:bodyPr/>
                    <a:lstStyle/>
                    <a:p>
                      <a:pPr algn="ctr"/>
                      <a:r>
                        <a:rPr lang="id-ID" sz="1800" dirty="0" smtClean="0"/>
                        <a:t>5,5 sks/ smt</a:t>
                      </a:r>
                      <a:endParaRPr lang="id-ID" sz="1800" dirty="0"/>
                    </a:p>
                  </a:txBody>
                  <a:tcPr marL="121920" marR="121920"/>
                </a:tc>
                <a:tc>
                  <a:txBody>
                    <a:bodyPr/>
                    <a:lstStyle/>
                    <a:p>
                      <a:pPr algn="ctr"/>
                      <a:r>
                        <a:rPr lang="id-ID" sz="1800" dirty="0" smtClean="0"/>
                        <a:t>8</a:t>
                      </a:r>
                      <a:r>
                        <a:rPr lang="id-ID" sz="1800" baseline="0" dirty="0" smtClean="0"/>
                        <a:t> smt</a:t>
                      </a:r>
                      <a:endParaRPr lang="id-ID" sz="1800" dirty="0"/>
                    </a:p>
                  </a:txBody>
                  <a:tcPr marL="121920" marR="121920"/>
                </a:tc>
                <a:tc>
                  <a:txBody>
                    <a:bodyPr/>
                    <a:lstStyle/>
                    <a:p>
                      <a:pPr algn="ctr"/>
                      <a:r>
                        <a:rPr lang="id-ID" sz="1800" dirty="0" smtClean="0"/>
                        <a:t>5,5</a:t>
                      </a:r>
                      <a:endParaRPr lang="id-ID" sz="1800" dirty="0"/>
                    </a:p>
                  </a:txBody>
                  <a:tcPr marL="121920" marR="121920"/>
                </a:tc>
                <a:tc>
                  <a:txBody>
                    <a:bodyPr/>
                    <a:lstStyle/>
                    <a:p>
                      <a:pPr algn="ctr"/>
                      <a:r>
                        <a:rPr lang="id-ID" sz="1800" dirty="0" smtClean="0"/>
                        <a:t>44</a:t>
                      </a:r>
                      <a:endParaRPr lang="id-ID" sz="1800" dirty="0"/>
                    </a:p>
                  </a:txBody>
                  <a:tcPr marL="121920" marR="121920"/>
                </a:tc>
                <a:tc>
                  <a:txBody>
                    <a:bodyPr/>
                    <a:lstStyle/>
                    <a:p>
                      <a:r>
                        <a:rPr lang="id-ID" sz="1800" dirty="0" smtClean="0"/>
                        <a:t>IV.A/1</a:t>
                      </a:r>
                    </a:p>
                    <a:p>
                      <a:r>
                        <a:rPr lang="id-ID" sz="1800" dirty="0" smtClean="0"/>
                        <a:t>SK Penugasan asli dan Bukti Kinerja</a:t>
                      </a:r>
                      <a:r>
                        <a:rPr lang="id-ID" sz="1800" baseline="0" dirty="0" smtClean="0"/>
                        <a:t> (</a:t>
                      </a:r>
                      <a:r>
                        <a:rPr lang="id-ID" sz="1800" dirty="0" smtClean="0"/>
                        <a:t>SKTMT)</a:t>
                      </a:r>
                      <a:endParaRPr lang="id-ID" sz="1800" dirty="0"/>
                    </a:p>
                  </a:txBody>
                  <a:tcPr marL="121920" marR="121920"/>
                </a:tc>
              </a:tr>
              <a:tr h="309538">
                <a:tc>
                  <a:txBody>
                    <a:bodyPr/>
                    <a:lstStyle/>
                    <a:p>
                      <a:r>
                        <a:rPr lang="id-ID" sz="1800" b="1" dirty="0" smtClean="0"/>
                        <a:t>2.</a:t>
                      </a:r>
                      <a:endParaRPr lang="id-ID" sz="1800" b="1" dirty="0"/>
                    </a:p>
                  </a:txBody>
                  <a:tcPr marL="121920" marR="121920"/>
                </a:tc>
                <a:tc gridSpan="7">
                  <a:txBody>
                    <a:bodyPr/>
                    <a:lstStyle/>
                    <a:p>
                      <a:r>
                        <a:rPr kumimoji="0" lang="id-ID" sz="1800" b="1" kern="1200" dirty="0" smtClean="0">
                          <a:solidFill>
                            <a:schemeClr val="dk1"/>
                          </a:solidFill>
                          <a:latin typeface="+mn-lt"/>
                          <a:ea typeface="+mn-ea"/>
                          <a:cs typeface="+mn-cs"/>
                        </a:rPr>
                        <a:t>Memberi latihan/penyuluhan/ penataran/ceramah pada masyarakat, terjadwal/terprogram: </a:t>
                      </a:r>
                      <a:endParaRPr lang="id-ID" sz="1800" b="1" dirty="0"/>
                    </a:p>
                  </a:txBody>
                  <a:tcPr marL="121920" marR="121920"/>
                </a:tc>
                <a:tc hMerge="1">
                  <a:txBody>
                    <a:bodyPr/>
                    <a:lstStyle/>
                    <a:p>
                      <a:pPr algn="ctr"/>
                      <a:endParaRPr lang="id-ID" sz="1400"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endParaRPr lang="id-ID" sz="1400" dirty="0"/>
                    </a:p>
                  </a:txBody>
                  <a:tcPr/>
                </a:tc>
              </a:tr>
              <a:tr h="151478">
                <a:tc>
                  <a:txBody>
                    <a:bodyPr/>
                    <a:lstStyle/>
                    <a:p>
                      <a:endParaRPr lang="id-ID" sz="1800"/>
                    </a:p>
                  </a:txBody>
                  <a:tcPr marL="121920" marR="121920"/>
                </a:tc>
                <a:tc>
                  <a:txBody>
                    <a:bodyPr/>
                    <a:lstStyle/>
                    <a:p>
                      <a:r>
                        <a:rPr lang="id-ID" sz="1800" b="0" dirty="0" smtClean="0"/>
                        <a:t>1.Kegiatan hibah</a:t>
                      </a:r>
                      <a:r>
                        <a:rPr lang="id-ID" sz="1800" b="0" baseline="0" dirty="0" smtClean="0"/>
                        <a:t> IbM nasional ...........................</a:t>
                      </a:r>
                    </a:p>
                    <a:p>
                      <a:endParaRPr lang="id-ID" sz="1800" b="0" baseline="0" dirty="0" smtClean="0"/>
                    </a:p>
                    <a:p>
                      <a:endParaRPr lang="id-ID" sz="1800" b="0" baseline="0" dirty="0" smtClean="0"/>
                    </a:p>
                    <a:p>
                      <a:endParaRPr lang="id-ID" sz="1800" b="0" baseline="0" dirty="0" smtClean="0"/>
                    </a:p>
                    <a:p>
                      <a:endParaRPr lang="id-ID" sz="1800" b="0" baseline="0" dirty="0" smtClean="0"/>
                    </a:p>
                    <a:p>
                      <a:r>
                        <a:rPr lang="id-ID" sz="1800" b="0" baseline="0" dirty="0" smtClean="0"/>
                        <a:t>2.Kegiatan Penyuluhan insidental.........................</a:t>
                      </a:r>
                      <a:endParaRPr lang="id-ID" sz="1800" b="0" dirty="0"/>
                    </a:p>
                  </a:txBody>
                  <a:tcPr marL="121920" marR="121920"/>
                </a:tc>
                <a:tc>
                  <a:txBody>
                    <a:bodyPr/>
                    <a:lstStyle/>
                    <a:p>
                      <a:r>
                        <a:rPr lang="id-ID" sz="1800" dirty="0" smtClean="0"/>
                        <a:t>2008/ 2009</a:t>
                      </a:r>
                    </a:p>
                    <a:p>
                      <a:endParaRPr lang="id-ID" sz="1800" dirty="0" smtClean="0"/>
                    </a:p>
                    <a:p>
                      <a:endParaRPr lang="id-ID" sz="1800" dirty="0" smtClean="0"/>
                    </a:p>
                    <a:p>
                      <a:endParaRPr lang="id-ID" sz="1800" dirty="0" smtClean="0"/>
                    </a:p>
                    <a:p>
                      <a:endParaRPr lang="id-ID" sz="1800" dirty="0" smtClean="0"/>
                    </a:p>
                    <a:p>
                      <a:r>
                        <a:rPr lang="id-ID" sz="1800" dirty="0" smtClean="0"/>
                        <a:t>21 April 2014</a:t>
                      </a:r>
                      <a:endParaRPr lang="id-ID" sz="1800" dirty="0"/>
                    </a:p>
                  </a:txBody>
                  <a:tcPr marL="121920" marR="121920"/>
                </a:tc>
                <a:tc>
                  <a:txBody>
                    <a:bodyPr/>
                    <a:lstStyle/>
                    <a:p>
                      <a:pPr algn="ctr"/>
                      <a:r>
                        <a:rPr lang="id-ID" sz="1800" dirty="0" smtClean="0"/>
                        <a:t>3 sks/ program</a:t>
                      </a:r>
                    </a:p>
                    <a:p>
                      <a:pPr algn="ctr"/>
                      <a:endParaRPr lang="id-ID" sz="1800" dirty="0" smtClean="0"/>
                    </a:p>
                    <a:p>
                      <a:pPr algn="ctr"/>
                      <a:endParaRPr lang="id-ID" sz="1800" dirty="0" smtClean="0"/>
                    </a:p>
                    <a:p>
                      <a:pPr algn="ctr"/>
                      <a:endParaRPr lang="id-ID" sz="1800" dirty="0" smtClean="0"/>
                    </a:p>
                    <a:p>
                      <a:pPr algn="ctr"/>
                      <a:endParaRPr lang="id-ID" sz="1800" dirty="0" smtClean="0"/>
                    </a:p>
                    <a:p>
                      <a:pPr algn="ctr"/>
                      <a:r>
                        <a:rPr lang="id-ID" sz="1800" dirty="0" smtClean="0"/>
                        <a:t>1 sks/ program</a:t>
                      </a:r>
                      <a:endParaRPr lang="id-ID" sz="1800" dirty="0"/>
                    </a:p>
                  </a:txBody>
                  <a:tcPr marL="121920" marR="121920"/>
                </a:tc>
                <a:tc>
                  <a:txBody>
                    <a:bodyPr/>
                    <a:lstStyle/>
                    <a:p>
                      <a:pPr algn="ctr"/>
                      <a:r>
                        <a:rPr lang="id-ID" sz="1800" dirty="0" smtClean="0"/>
                        <a:t>1</a:t>
                      </a:r>
                    </a:p>
                    <a:p>
                      <a:pPr algn="ctr"/>
                      <a:endParaRPr lang="id-ID" sz="1800" dirty="0" smtClean="0"/>
                    </a:p>
                    <a:p>
                      <a:pPr algn="ctr"/>
                      <a:endParaRPr lang="id-ID" sz="1800" dirty="0" smtClean="0"/>
                    </a:p>
                    <a:p>
                      <a:pPr algn="ctr"/>
                      <a:endParaRPr lang="id-ID" sz="1800" dirty="0" smtClean="0"/>
                    </a:p>
                    <a:p>
                      <a:pPr algn="ctr"/>
                      <a:endParaRPr lang="id-ID" sz="1800" dirty="0" smtClean="0"/>
                    </a:p>
                    <a:p>
                      <a:pPr algn="ctr"/>
                      <a:endParaRPr lang="id-ID" sz="1800" dirty="0" smtClean="0"/>
                    </a:p>
                    <a:p>
                      <a:pPr algn="ctr"/>
                      <a:r>
                        <a:rPr lang="id-ID" sz="1800" dirty="0" smtClean="0"/>
                        <a:t>1</a:t>
                      </a:r>
                      <a:endParaRPr lang="id-ID" sz="1800" dirty="0"/>
                    </a:p>
                  </a:txBody>
                  <a:tcPr marL="121920" marR="121920"/>
                </a:tc>
                <a:tc>
                  <a:txBody>
                    <a:bodyPr/>
                    <a:lstStyle/>
                    <a:p>
                      <a:pPr algn="ctr"/>
                      <a:r>
                        <a:rPr lang="id-ID" sz="1800" dirty="0" smtClean="0"/>
                        <a:t>3</a:t>
                      </a:r>
                    </a:p>
                    <a:p>
                      <a:pPr algn="ctr"/>
                      <a:endParaRPr lang="id-ID" sz="1800" dirty="0" smtClean="0"/>
                    </a:p>
                    <a:p>
                      <a:pPr algn="ctr"/>
                      <a:endParaRPr lang="id-ID" sz="1800" dirty="0" smtClean="0"/>
                    </a:p>
                    <a:p>
                      <a:pPr algn="ctr"/>
                      <a:endParaRPr lang="id-ID" sz="1800" dirty="0" smtClean="0"/>
                    </a:p>
                    <a:p>
                      <a:pPr algn="ctr"/>
                      <a:endParaRPr lang="id-ID" sz="1800" dirty="0" smtClean="0"/>
                    </a:p>
                    <a:p>
                      <a:pPr algn="ctr"/>
                      <a:endParaRPr lang="id-ID" sz="1800" dirty="0" smtClean="0"/>
                    </a:p>
                    <a:p>
                      <a:pPr algn="ctr"/>
                      <a:r>
                        <a:rPr lang="id-ID" sz="1800" dirty="0" smtClean="0"/>
                        <a:t>1</a:t>
                      </a:r>
                      <a:endParaRPr lang="id-ID" sz="1800" dirty="0"/>
                    </a:p>
                  </a:txBody>
                  <a:tcPr marL="121920" marR="121920"/>
                </a:tc>
                <a:tc>
                  <a:txBody>
                    <a:bodyPr/>
                    <a:lstStyle/>
                    <a:p>
                      <a:pPr algn="ctr"/>
                      <a:r>
                        <a:rPr lang="id-ID" sz="1800" dirty="0" smtClean="0"/>
                        <a:t>3</a:t>
                      </a:r>
                    </a:p>
                    <a:p>
                      <a:pPr algn="ctr"/>
                      <a:endParaRPr lang="id-ID" sz="1800" dirty="0" smtClean="0"/>
                    </a:p>
                    <a:p>
                      <a:pPr algn="ctr"/>
                      <a:endParaRPr lang="id-ID" sz="1800" dirty="0" smtClean="0"/>
                    </a:p>
                    <a:p>
                      <a:pPr algn="ctr"/>
                      <a:endParaRPr lang="id-ID" sz="1800" dirty="0" smtClean="0"/>
                    </a:p>
                    <a:p>
                      <a:pPr algn="ctr"/>
                      <a:endParaRPr lang="id-ID" sz="1800" dirty="0" smtClean="0"/>
                    </a:p>
                    <a:p>
                      <a:pPr algn="ctr"/>
                      <a:endParaRPr lang="id-ID" sz="1800" dirty="0" smtClean="0"/>
                    </a:p>
                    <a:p>
                      <a:pPr algn="ctr"/>
                      <a:r>
                        <a:rPr lang="id-ID" sz="1800" dirty="0" smtClean="0"/>
                        <a:t>1</a:t>
                      </a:r>
                      <a:endParaRPr lang="id-ID" sz="1800" dirty="0"/>
                    </a:p>
                  </a:txBody>
                  <a:tcPr marL="121920" marR="121920"/>
                </a:tc>
                <a:tc>
                  <a:txBody>
                    <a:bodyPr/>
                    <a:lstStyle/>
                    <a:p>
                      <a:r>
                        <a:rPr lang="id-ID" sz="1800" dirty="0" smtClean="0"/>
                        <a:t>IV.C.1.a.2/1</a:t>
                      </a:r>
                    </a:p>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SK Penugasan asli dan Bukti Kinerja</a:t>
                      </a:r>
                      <a:r>
                        <a:rPr lang="id-ID" sz="1800" baseline="0" dirty="0" smtClean="0"/>
                        <a:t> (</a:t>
                      </a:r>
                      <a:r>
                        <a:rPr lang="id-ID" sz="1800" dirty="0" smtClean="0"/>
                        <a:t>SKTMT)</a:t>
                      </a:r>
                    </a:p>
                    <a:p>
                      <a:r>
                        <a:rPr lang="id-ID" sz="1800" dirty="0" smtClean="0"/>
                        <a:t>IV.C.2/1</a:t>
                      </a:r>
                    </a:p>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SK Penugasan asli dan Bukti Kinerja</a:t>
                      </a:r>
                      <a:r>
                        <a:rPr lang="id-ID" sz="1800" baseline="0" dirty="0" smtClean="0"/>
                        <a:t> (</a:t>
                      </a:r>
                      <a:r>
                        <a:rPr lang="id-ID" sz="1800" dirty="0" smtClean="0"/>
                        <a:t>SKTMT)</a:t>
                      </a:r>
                    </a:p>
                  </a:txBody>
                  <a:tcPr marL="121920" marR="121920"/>
                </a:tc>
              </a:tr>
              <a:tr h="151478">
                <a:tc>
                  <a:txBody>
                    <a:bodyPr/>
                    <a:lstStyle/>
                    <a:p>
                      <a:endParaRPr lang="id-ID" sz="1800" dirty="0"/>
                    </a:p>
                  </a:txBody>
                  <a:tcPr marL="121920" marR="121920"/>
                </a:tc>
                <a:tc>
                  <a:txBody>
                    <a:bodyPr/>
                    <a:lstStyle/>
                    <a:p>
                      <a:r>
                        <a:rPr lang="id-ID" sz="1800" b="1" dirty="0" smtClean="0"/>
                        <a:t>Total 2.</a:t>
                      </a:r>
                      <a:endParaRPr lang="id-ID" sz="1800" b="1" dirty="0"/>
                    </a:p>
                  </a:txBody>
                  <a:tcPr marL="121920" marR="121920"/>
                </a:tc>
                <a:tc>
                  <a:txBody>
                    <a:bodyPr/>
                    <a:lstStyle/>
                    <a:p>
                      <a:pPr algn="ctr"/>
                      <a:endParaRPr lang="id-ID" sz="1800" b="1" dirty="0"/>
                    </a:p>
                  </a:txBody>
                  <a:tcPr marL="121920" marR="121920"/>
                </a:tc>
                <a:tc>
                  <a:txBody>
                    <a:bodyPr/>
                    <a:lstStyle/>
                    <a:p>
                      <a:pPr algn="ctr"/>
                      <a:endParaRPr lang="id-ID" sz="1800" b="1" dirty="0"/>
                    </a:p>
                  </a:txBody>
                  <a:tcPr marL="121920" marR="121920"/>
                </a:tc>
                <a:tc>
                  <a:txBody>
                    <a:bodyPr/>
                    <a:lstStyle/>
                    <a:p>
                      <a:pPr algn="ctr"/>
                      <a:endParaRPr lang="id-ID" sz="1800" b="1" dirty="0"/>
                    </a:p>
                  </a:txBody>
                  <a:tcPr marL="121920" marR="121920"/>
                </a:tc>
                <a:tc>
                  <a:txBody>
                    <a:bodyPr/>
                    <a:lstStyle/>
                    <a:p>
                      <a:pPr algn="ctr"/>
                      <a:endParaRPr lang="id-ID" sz="1800" b="1" dirty="0"/>
                    </a:p>
                  </a:txBody>
                  <a:tcPr marL="121920" marR="121920"/>
                </a:tc>
                <a:tc>
                  <a:txBody>
                    <a:bodyPr/>
                    <a:lstStyle/>
                    <a:p>
                      <a:pPr algn="ctr"/>
                      <a:r>
                        <a:rPr lang="id-ID" sz="1800" b="1" dirty="0" smtClean="0"/>
                        <a:t>4</a:t>
                      </a:r>
                      <a:endParaRPr lang="id-ID" sz="1800" b="1" dirty="0"/>
                    </a:p>
                  </a:txBody>
                  <a:tcPr marL="121920" marR="121920"/>
                </a:tc>
                <a:tc>
                  <a:txBody>
                    <a:bodyPr/>
                    <a:lstStyle/>
                    <a:p>
                      <a:endParaRPr lang="id-ID" sz="1800" b="1" dirty="0"/>
                    </a:p>
                  </a:txBody>
                  <a:tcPr marL="121920" marR="121920"/>
                </a:tc>
              </a:tr>
              <a:tr h="0">
                <a:tc>
                  <a:txBody>
                    <a:bodyPr/>
                    <a:lstStyle/>
                    <a:p>
                      <a:endParaRPr lang="id-ID" sz="1800" dirty="0"/>
                    </a:p>
                  </a:txBody>
                  <a:tcPr marL="121920" marR="121920"/>
                </a:tc>
                <a:tc>
                  <a:txBody>
                    <a:bodyPr/>
                    <a:lstStyle/>
                    <a:p>
                      <a:r>
                        <a:rPr lang="id-ID" sz="1800" b="1" dirty="0" smtClean="0"/>
                        <a:t>Total Pengabdian</a:t>
                      </a:r>
                      <a:endParaRPr lang="id-ID" sz="1800" b="1" dirty="0"/>
                    </a:p>
                  </a:txBody>
                  <a:tcPr marL="121920" marR="121920"/>
                </a:tc>
                <a:tc>
                  <a:txBody>
                    <a:bodyPr/>
                    <a:lstStyle/>
                    <a:p>
                      <a:endParaRPr lang="id-ID" sz="1800" dirty="0"/>
                    </a:p>
                  </a:txBody>
                  <a:tcPr marL="121920" marR="121920"/>
                </a:tc>
                <a:tc>
                  <a:txBody>
                    <a:bodyPr/>
                    <a:lstStyle/>
                    <a:p>
                      <a:endParaRPr lang="id-ID" sz="1800" dirty="0"/>
                    </a:p>
                  </a:txBody>
                  <a:tcPr marL="121920" marR="121920"/>
                </a:tc>
                <a:tc>
                  <a:txBody>
                    <a:bodyPr/>
                    <a:lstStyle/>
                    <a:p>
                      <a:endParaRPr lang="id-ID" sz="1800" dirty="0"/>
                    </a:p>
                  </a:txBody>
                  <a:tcPr marL="121920" marR="121920"/>
                </a:tc>
                <a:tc>
                  <a:txBody>
                    <a:bodyPr/>
                    <a:lstStyle/>
                    <a:p>
                      <a:pPr algn="ctr"/>
                      <a:endParaRPr lang="id-ID" sz="1800" dirty="0"/>
                    </a:p>
                  </a:txBody>
                  <a:tcPr marL="121920" marR="121920"/>
                </a:tc>
                <a:tc>
                  <a:txBody>
                    <a:bodyPr/>
                    <a:lstStyle/>
                    <a:p>
                      <a:pPr algn="ctr"/>
                      <a:r>
                        <a:rPr lang="id-ID" sz="1800" dirty="0" smtClean="0"/>
                        <a:t>48</a:t>
                      </a:r>
                      <a:endParaRPr lang="id-ID" sz="1800" dirty="0"/>
                    </a:p>
                  </a:txBody>
                  <a:tcPr marL="121920" marR="121920"/>
                </a:tc>
                <a:tc>
                  <a:txBody>
                    <a:bodyPr/>
                    <a:lstStyle/>
                    <a:p>
                      <a:endParaRPr lang="id-ID" sz="1800" dirty="0"/>
                    </a:p>
                  </a:txBody>
                  <a:tcPr marL="121920" marR="121920"/>
                </a:tc>
              </a:tr>
            </a:tbl>
          </a:graphicData>
        </a:graphic>
      </p:graphicFrame>
    </p:spTree>
    <p:extLst>
      <p:ext uri="{BB962C8B-B14F-4D97-AF65-F5344CB8AC3E}">
        <p14:creationId xmlns="" xmlns:p14="http://schemas.microsoft.com/office/powerpoint/2010/main" val="3063725644"/>
      </p:ext>
    </p:extLst>
  </p:cSld>
  <p:clrMapOvr>
    <a:masterClrMapping/>
  </p:clrMapOvr>
  <p:transition>
    <p:dissolv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136</a:t>
            </a:fld>
            <a:endParaRPr lang="en-US" dirty="0"/>
          </a:p>
        </p:txBody>
      </p:sp>
      <p:sp>
        <p:nvSpPr>
          <p:cNvPr id="5" name="Rectangle 4"/>
          <p:cNvSpPr/>
          <p:nvPr/>
        </p:nvSpPr>
        <p:spPr>
          <a:xfrm>
            <a:off x="190502" y="-23"/>
            <a:ext cx="11715789" cy="369332"/>
          </a:xfrm>
          <a:prstGeom prst="rect">
            <a:avLst/>
          </a:prstGeom>
        </p:spPr>
        <p:txBody>
          <a:bodyPr wrap="square">
            <a:spAutoFit/>
          </a:bodyPr>
          <a:lstStyle/>
          <a:p>
            <a:r>
              <a:rPr lang="en-US" b="1" dirty="0" smtClean="0"/>
              <a:t>LAMPIRAN VII PERMENDIKBUD DAN KEPALA BKN </a:t>
            </a:r>
            <a:r>
              <a:rPr lang="id-ID" b="1" dirty="0" smtClean="0"/>
              <a:t>MELAKSANAKAN TUGAS PENUNJANG DOSEN</a:t>
            </a:r>
          </a:p>
        </p:txBody>
      </p:sp>
      <p:graphicFrame>
        <p:nvGraphicFramePr>
          <p:cNvPr id="8" name="Table 7"/>
          <p:cNvGraphicFramePr>
            <a:graphicFrameLocks noGrp="1"/>
          </p:cNvGraphicFramePr>
          <p:nvPr>
            <p:extLst>
              <p:ext uri="{D42A27DB-BD31-4B8C-83A1-F6EECF244321}">
                <p14:modId xmlns="" xmlns:p14="http://schemas.microsoft.com/office/powerpoint/2010/main" val="428587711"/>
              </p:ext>
            </p:extLst>
          </p:nvPr>
        </p:nvGraphicFramePr>
        <p:xfrm>
          <a:off x="95210" y="483123"/>
          <a:ext cx="11961292" cy="6162559"/>
        </p:xfrm>
        <a:graphic>
          <a:graphicData uri="http://schemas.openxmlformats.org/drawingml/2006/table">
            <a:tbl>
              <a:tblPr firstRow="1" bandRow="1">
                <a:tableStyleId>{5C22544A-7EE6-4342-B048-85BDC9FD1C3A}</a:tableStyleId>
              </a:tblPr>
              <a:tblGrid>
                <a:gridCol w="590395"/>
                <a:gridCol w="3029131"/>
                <a:gridCol w="1238259"/>
                <a:gridCol w="1238259"/>
                <a:gridCol w="1428760"/>
                <a:gridCol w="1238259"/>
                <a:gridCol w="1333509"/>
                <a:gridCol w="1864720"/>
              </a:tblGrid>
              <a:tr h="401839">
                <a:tc>
                  <a:txBody>
                    <a:bodyPr/>
                    <a:lstStyle/>
                    <a:p>
                      <a:pPr algn="ctr"/>
                      <a:r>
                        <a:rPr lang="id-ID" sz="1800" dirty="0" smtClean="0"/>
                        <a:t>No</a:t>
                      </a:r>
                      <a:endParaRPr lang="id-ID" sz="1800" dirty="0"/>
                    </a:p>
                  </a:txBody>
                  <a:tcPr marL="121920" marR="121920"/>
                </a:tc>
                <a:tc>
                  <a:txBody>
                    <a:bodyPr/>
                    <a:lstStyle/>
                    <a:p>
                      <a:pPr algn="ctr"/>
                      <a:r>
                        <a:rPr lang="id-ID" sz="1800" dirty="0" smtClean="0"/>
                        <a:t>Uraian Kegiatan</a:t>
                      </a:r>
                      <a:endParaRPr lang="id-ID" sz="1800" dirty="0"/>
                    </a:p>
                  </a:txBody>
                  <a:tcPr marL="121920" marR="121920"/>
                </a:tc>
                <a:tc>
                  <a:txBody>
                    <a:bodyPr/>
                    <a:lstStyle/>
                    <a:p>
                      <a:pPr algn="ctr"/>
                      <a:r>
                        <a:rPr lang="id-ID" sz="1800" dirty="0" smtClean="0"/>
                        <a:t>Tanggal</a:t>
                      </a:r>
                      <a:endParaRPr lang="id-ID" sz="1800" dirty="0"/>
                    </a:p>
                  </a:txBody>
                  <a:tcPr marL="121920" marR="121920"/>
                </a:tc>
                <a:tc>
                  <a:txBody>
                    <a:bodyPr/>
                    <a:lstStyle/>
                    <a:p>
                      <a:pPr algn="ctr"/>
                      <a:r>
                        <a:rPr lang="id-ID" sz="1800" dirty="0" smtClean="0"/>
                        <a:t>Satuan Hasil</a:t>
                      </a:r>
                      <a:endParaRPr lang="id-ID" sz="1800" dirty="0"/>
                    </a:p>
                  </a:txBody>
                  <a:tcPr marL="121920" marR="121920"/>
                </a:tc>
                <a:tc>
                  <a:txBody>
                    <a:bodyPr/>
                    <a:lstStyle/>
                    <a:p>
                      <a:pPr algn="ctr"/>
                      <a:r>
                        <a:rPr lang="id-ID" sz="1800" dirty="0" smtClean="0"/>
                        <a:t>Jumlah Volume Kegiatan</a:t>
                      </a:r>
                      <a:endParaRPr lang="id-ID" sz="1800" dirty="0"/>
                    </a:p>
                  </a:txBody>
                  <a:tcPr marL="121920" marR="121920"/>
                </a:tc>
                <a:tc>
                  <a:txBody>
                    <a:bodyPr/>
                    <a:lstStyle/>
                    <a:p>
                      <a:pPr algn="ctr"/>
                      <a:r>
                        <a:rPr lang="id-ID" sz="1800" dirty="0" smtClean="0"/>
                        <a:t>Angka Kredit</a:t>
                      </a:r>
                      <a:endParaRPr lang="id-ID"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Jumlah Angka Kredit</a:t>
                      </a:r>
                    </a:p>
                    <a:p>
                      <a:pPr algn="ctr"/>
                      <a:endParaRPr lang="id-ID" sz="1800" dirty="0"/>
                    </a:p>
                  </a:txBody>
                  <a:tcPr marL="121920" marR="121920"/>
                </a:tc>
                <a:tc>
                  <a:txBody>
                    <a:bodyPr/>
                    <a:lstStyle/>
                    <a:p>
                      <a:pPr algn="ctr"/>
                      <a:r>
                        <a:rPr lang="id-ID" sz="1800" dirty="0" smtClean="0"/>
                        <a:t>Ket./</a:t>
                      </a:r>
                    </a:p>
                    <a:p>
                      <a:pPr algn="ctr"/>
                      <a:r>
                        <a:rPr lang="id-ID" sz="1800" dirty="0" smtClean="0"/>
                        <a:t>Bukti Fisik</a:t>
                      </a:r>
                      <a:endParaRPr lang="id-ID" sz="1800" dirty="0"/>
                    </a:p>
                  </a:txBody>
                  <a:tcPr marL="121920" marR="121920"/>
                </a:tc>
              </a:tr>
              <a:tr h="401839">
                <a:tc>
                  <a:txBody>
                    <a:bodyPr/>
                    <a:lstStyle/>
                    <a:p>
                      <a:r>
                        <a:rPr lang="id-ID" sz="1800" b="1" dirty="0" smtClean="0"/>
                        <a:t>1.</a:t>
                      </a:r>
                      <a:endParaRPr lang="id-ID" sz="1800" b="1" dirty="0"/>
                    </a:p>
                  </a:txBody>
                  <a:tcPr marL="121920" marR="121920"/>
                </a:tc>
                <a:tc gridSpan="7">
                  <a:txBody>
                    <a:bodyPr/>
                    <a:lstStyle/>
                    <a:p>
                      <a:r>
                        <a:rPr kumimoji="0" lang="id-ID" sz="1800" b="1" kern="1200" dirty="0" smtClean="0">
                          <a:solidFill>
                            <a:schemeClr val="dk1"/>
                          </a:solidFill>
                          <a:latin typeface="+mn-lt"/>
                          <a:ea typeface="+mn-ea"/>
                          <a:cs typeface="+mn-cs"/>
                        </a:rPr>
                        <a:t> Menjadi anggota dalam suatu Panitia/Badan  pada Perguruan Tinggi </a:t>
                      </a:r>
                    </a:p>
                  </a:txBody>
                  <a:tcPr marL="121920" marR="12192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800"/>
                    </a:p>
                  </a:txBody>
                  <a:tcPr marL="121920" marR="121920"/>
                </a:tc>
                <a:tc>
                  <a:txBody>
                    <a:bodyPr/>
                    <a:lstStyle/>
                    <a:p>
                      <a:r>
                        <a:rPr lang="id-ID" sz="1800" dirty="0" smtClean="0"/>
                        <a:t>1.Ketua Dies Natalis Universitas .......................</a:t>
                      </a:r>
                    </a:p>
                    <a:p>
                      <a:endParaRPr lang="id-ID" sz="1800" b="1" dirty="0" smtClean="0"/>
                    </a:p>
                    <a:p>
                      <a:endParaRPr lang="id-ID" sz="1800" b="1" dirty="0" smtClean="0"/>
                    </a:p>
                    <a:p>
                      <a:endParaRPr lang="id-ID" sz="1800" b="1" dirty="0" smtClean="0"/>
                    </a:p>
                    <a:p>
                      <a:r>
                        <a:rPr lang="id-ID" sz="1800" b="0" dirty="0" smtClean="0"/>
                        <a:t>2.Ketua Tim</a:t>
                      </a:r>
                      <a:r>
                        <a:rPr lang="id-ID" sz="1800" b="0" baseline="0" dirty="0" smtClean="0"/>
                        <a:t> PJAD Perguruan Tinggi ..........................................</a:t>
                      </a:r>
                      <a:endParaRPr lang="id-ID" sz="1800" b="0" dirty="0"/>
                    </a:p>
                  </a:txBody>
                  <a:tcPr marL="121920" marR="121920"/>
                </a:tc>
                <a:tc>
                  <a:txBody>
                    <a:bodyPr/>
                    <a:lstStyle/>
                    <a:p>
                      <a:pPr algn="ctr"/>
                      <a:r>
                        <a:rPr lang="id-ID" sz="1800" dirty="0" smtClean="0"/>
                        <a:t>2010/</a:t>
                      </a:r>
                    </a:p>
                    <a:p>
                      <a:pPr algn="ctr"/>
                      <a:r>
                        <a:rPr lang="id-ID" sz="1800" dirty="0" smtClean="0"/>
                        <a:t>2011</a:t>
                      </a:r>
                    </a:p>
                    <a:p>
                      <a:pPr algn="ctr"/>
                      <a:endParaRPr lang="id-ID" sz="1800" dirty="0" smtClean="0"/>
                    </a:p>
                    <a:p>
                      <a:pPr algn="ctr"/>
                      <a:endParaRPr lang="id-ID" sz="1800" dirty="0" smtClean="0"/>
                    </a:p>
                    <a:p>
                      <a:pPr algn="ctr"/>
                      <a:endParaRPr lang="id-ID" sz="1800" dirty="0" smtClean="0"/>
                    </a:p>
                    <a:p>
                      <a:pPr algn="ctr"/>
                      <a:r>
                        <a:rPr lang="id-ID" sz="1800" dirty="0" smtClean="0"/>
                        <a:t>2011/</a:t>
                      </a:r>
                    </a:p>
                    <a:p>
                      <a:pPr algn="ctr"/>
                      <a:r>
                        <a:rPr lang="id-ID" sz="1800" dirty="0" smtClean="0"/>
                        <a:t>2012</a:t>
                      </a:r>
                      <a:endParaRPr lang="id-ID" sz="1800" dirty="0"/>
                    </a:p>
                  </a:txBody>
                  <a:tcPr marL="121920" marR="121920"/>
                </a:tc>
                <a:tc>
                  <a:txBody>
                    <a:bodyPr/>
                    <a:lstStyle/>
                    <a:p>
                      <a:pPr algn="ctr"/>
                      <a:r>
                        <a:rPr lang="id-ID" sz="1800" dirty="0" smtClean="0"/>
                        <a:t>3 sks/ thn</a:t>
                      </a:r>
                    </a:p>
                    <a:p>
                      <a:pPr algn="ctr"/>
                      <a:endParaRPr lang="id-ID" sz="1800" dirty="0" smtClean="0"/>
                    </a:p>
                    <a:p>
                      <a:pPr algn="ctr"/>
                      <a:endParaRPr lang="id-ID" sz="1800" dirty="0" smtClean="0"/>
                    </a:p>
                    <a:p>
                      <a:pPr algn="ctr"/>
                      <a:endParaRPr lang="id-ID" sz="1800" dirty="0" smtClean="0"/>
                    </a:p>
                    <a:p>
                      <a:pPr algn="ctr"/>
                      <a:r>
                        <a:rPr lang="id-ID" sz="1800" dirty="0" smtClean="0"/>
                        <a:t>3 sks/</a:t>
                      </a:r>
                    </a:p>
                    <a:p>
                      <a:pPr algn="ctr"/>
                      <a:r>
                        <a:rPr lang="id-ID" sz="1800" dirty="0" smtClean="0"/>
                        <a:t>thn</a:t>
                      </a:r>
                      <a:endParaRPr lang="id-ID" sz="1800" dirty="0"/>
                    </a:p>
                  </a:txBody>
                  <a:tcPr marL="121920" marR="121920"/>
                </a:tc>
                <a:tc>
                  <a:txBody>
                    <a:bodyPr/>
                    <a:lstStyle/>
                    <a:p>
                      <a:pPr algn="ctr"/>
                      <a:r>
                        <a:rPr lang="id-ID" sz="1800" baseline="0" dirty="0" smtClean="0"/>
                        <a:t>1</a:t>
                      </a:r>
                    </a:p>
                    <a:p>
                      <a:pPr algn="ctr"/>
                      <a:endParaRPr lang="id-ID" sz="1800" baseline="0" dirty="0" smtClean="0"/>
                    </a:p>
                    <a:p>
                      <a:pPr algn="ctr"/>
                      <a:endParaRPr lang="id-ID" sz="1800" baseline="0" dirty="0" smtClean="0"/>
                    </a:p>
                    <a:p>
                      <a:pPr algn="ctr"/>
                      <a:endParaRPr lang="id-ID" sz="1800" baseline="0" dirty="0" smtClean="0"/>
                    </a:p>
                    <a:p>
                      <a:pPr algn="ctr"/>
                      <a:endParaRPr lang="id-ID" sz="1800" baseline="0" dirty="0" smtClean="0"/>
                    </a:p>
                    <a:p>
                      <a:pPr algn="ctr"/>
                      <a:r>
                        <a:rPr lang="id-ID" sz="1800" baseline="0" dirty="0" smtClean="0"/>
                        <a:t>1 </a:t>
                      </a:r>
                      <a:endParaRPr lang="id-ID" sz="1800" dirty="0"/>
                    </a:p>
                  </a:txBody>
                  <a:tcPr marL="121920" marR="121920"/>
                </a:tc>
                <a:tc>
                  <a:txBody>
                    <a:bodyPr/>
                    <a:lstStyle/>
                    <a:p>
                      <a:pPr algn="ctr"/>
                      <a:r>
                        <a:rPr lang="id-ID" sz="1800" dirty="0" smtClean="0"/>
                        <a:t>3</a:t>
                      </a:r>
                    </a:p>
                    <a:p>
                      <a:pPr algn="ctr"/>
                      <a:endParaRPr lang="id-ID" sz="1800" dirty="0" smtClean="0"/>
                    </a:p>
                    <a:p>
                      <a:pPr algn="ctr"/>
                      <a:endParaRPr lang="id-ID" sz="1800" dirty="0" smtClean="0"/>
                    </a:p>
                    <a:p>
                      <a:pPr algn="ctr"/>
                      <a:endParaRPr lang="id-ID" sz="1800" dirty="0" smtClean="0"/>
                    </a:p>
                    <a:p>
                      <a:pPr algn="ctr"/>
                      <a:endParaRPr lang="id-ID" sz="1800" dirty="0" smtClean="0"/>
                    </a:p>
                    <a:p>
                      <a:pPr algn="ctr"/>
                      <a:r>
                        <a:rPr lang="id-ID" sz="1800" dirty="0" smtClean="0"/>
                        <a:t>3</a:t>
                      </a:r>
                      <a:endParaRPr lang="id-ID" sz="1800" dirty="0"/>
                    </a:p>
                  </a:txBody>
                  <a:tcPr marL="121920" marR="121920"/>
                </a:tc>
                <a:tc>
                  <a:txBody>
                    <a:bodyPr/>
                    <a:lstStyle/>
                    <a:p>
                      <a:pPr algn="ctr"/>
                      <a:r>
                        <a:rPr lang="id-ID" sz="1800" dirty="0" smtClean="0"/>
                        <a:t>3</a:t>
                      </a:r>
                    </a:p>
                    <a:p>
                      <a:pPr algn="ctr"/>
                      <a:endParaRPr lang="id-ID" sz="1800" dirty="0" smtClean="0"/>
                    </a:p>
                    <a:p>
                      <a:pPr algn="ctr"/>
                      <a:endParaRPr lang="id-ID" sz="1800" dirty="0" smtClean="0"/>
                    </a:p>
                    <a:p>
                      <a:pPr algn="ctr"/>
                      <a:endParaRPr lang="id-ID" sz="1800" dirty="0" smtClean="0"/>
                    </a:p>
                    <a:p>
                      <a:pPr algn="ctr"/>
                      <a:endParaRPr lang="id-ID" sz="1800" dirty="0" smtClean="0"/>
                    </a:p>
                    <a:p>
                      <a:pPr algn="ctr"/>
                      <a:r>
                        <a:rPr lang="id-ID" sz="1800" dirty="0" smtClean="0"/>
                        <a:t>3</a:t>
                      </a:r>
                      <a:endParaRPr lang="id-ID" sz="1800" dirty="0"/>
                    </a:p>
                  </a:txBody>
                  <a:tcPr marL="121920" marR="121920"/>
                </a:tc>
                <a:tc>
                  <a:txBody>
                    <a:bodyPr/>
                    <a:lstStyle/>
                    <a:p>
                      <a:r>
                        <a:rPr lang="id-ID" sz="1800" dirty="0" smtClean="0"/>
                        <a:t>VI.A.1/1</a:t>
                      </a:r>
                    </a:p>
                    <a:p>
                      <a:r>
                        <a:rPr lang="id-ID" sz="1800" dirty="0" smtClean="0"/>
                        <a:t>SK Penugasan asli dan Bukti Kinerja</a:t>
                      </a:r>
                      <a:r>
                        <a:rPr lang="id-ID" sz="1800" baseline="0" dirty="0" smtClean="0"/>
                        <a:t> (</a:t>
                      </a:r>
                      <a:r>
                        <a:rPr lang="id-ID" sz="1800" dirty="0" smtClean="0"/>
                        <a:t>SKTMT)</a:t>
                      </a:r>
                    </a:p>
                    <a:p>
                      <a:r>
                        <a:rPr lang="id-ID" sz="1800" dirty="0" smtClean="0"/>
                        <a:t>VI.A.1/1</a:t>
                      </a:r>
                    </a:p>
                    <a:p>
                      <a:r>
                        <a:rPr lang="id-ID" sz="1800" dirty="0" smtClean="0"/>
                        <a:t>SK Penugasan asli dan Bukti Kinerja</a:t>
                      </a:r>
                      <a:r>
                        <a:rPr lang="id-ID" sz="1800" baseline="0" dirty="0" smtClean="0"/>
                        <a:t> (</a:t>
                      </a:r>
                      <a:r>
                        <a:rPr lang="id-ID" sz="1800" dirty="0" smtClean="0"/>
                        <a:t>SKTMT)</a:t>
                      </a:r>
                    </a:p>
                  </a:txBody>
                  <a:tcPr marL="121920" marR="121920"/>
                </a:tc>
              </a:tr>
              <a:tr h="151478">
                <a:tc>
                  <a:txBody>
                    <a:bodyPr/>
                    <a:lstStyle/>
                    <a:p>
                      <a:endParaRPr lang="id-ID" sz="1800" dirty="0"/>
                    </a:p>
                  </a:txBody>
                  <a:tcPr marL="121920" marR="121920"/>
                </a:tc>
                <a:tc>
                  <a:txBody>
                    <a:bodyPr/>
                    <a:lstStyle/>
                    <a:p>
                      <a:r>
                        <a:rPr lang="id-ID" sz="1800" b="1" dirty="0" smtClean="0"/>
                        <a:t>Total 1.</a:t>
                      </a:r>
                      <a:endParaRPr lang="id-ID" sz="1800" b="1" dirty="0"/>
                    </a:p>
                  </a:txBody>
                  <a:tcPr marL="121920" marR="121920"/>
                </a:tc>
                <a:tc>
                  <a:txBody>
                    <a:bodyPr/>
                    <a:lstStyle/>
                    <a:p>
                      <a:endParaRPr lang="id-ID" sz="1800" b="1" dirty="0"/>
                    </a:p>
                  </a:txBody>
                  <a:tcPr marL="121920" marR="121920"/>
                </a:tc>
                <a:tc>
                  <a:txBody>
                    <a:bodyPr/>
                    <a:lstStyle/>
                    <a:p>
                      <a:pPr algn="ctr"/>
                      <a:endParaRPr lang="id-ID" sz="1800" b="1" dirty="0"/>
                    </a:p>
                  </a:txBody>
                  <a:tcPr marL="121920" marR="121920"/>
                </a:tc>
                <a:tc>
                  <a:txBody>
                    <a:bodyPr/>
                    <a:lstStyle/>
                    <a:p>
                      <a:pPr algn="ctr"/>
                      <a:endParaRPr lang="id-ID" sz="1800" b="1" dirty="0"/>
                    </a:p>
                  </a:txBody>
                  <a:tcPr marL="121920" marR="121920"/>
                </a:tc>
                <a:tc>
                  <a:txBody>
                    <a:bodyPr/>
                    <a:lstStyle/>
                    <a:p>
                      <a:pPr algn="ctr"/>
                      <a:endParaRPr lang="id-ID" sz="1800" b="1" dirty="0"/>
                    </a:p>
                  </a:txBody>
                  <a:tcPr marL="121920" marR="121920"/>
                </a:tc>
                <a:tc>
                  <a:txBody>
                    <a:bodyPr/>
                    <a:lstStyle/>
                    <a:p>
                      <a:pPr algn="ctr"/>
                      <a:r>
                        <a:rPr lang="id-ID" sz="1800" b="1" dirty="0" smtClean="0"/>
                        <a:t>6</a:t>
                      </a:r>
                      <a:endParaRPr lang="id-ID" sz="1800" b="1" dirty="0"/>
                    </a:p>
                  </a:txBody>
                  <a:tcPr marL="121920" marR="121920"/>
                </a:tc>
                <a:tc>
                  <a:txBody>
                    <a:bodyPr/>
                    <a:lstStyle/>
                    <a:p>
                      <a:endParaRPr lang="id-ID" sz="1800" dirty="0" smtClean="0"/>
                    </a:p>
                  </a:txBody>
                  <a:tcPr marL="121920" marR="121920"/>
                </a:tc>
              </a:tr>
              <a:tr h="151478">
                <a:tc>
                  <a:txBody>
                    <a:bodyPr/>
                    <a:lstStyle/>
                    <a:p>
                      <a:r>
                        <a:rPr lang="id-ID" sz="1800" b="1" dirty="0" smtClean="0"/>
                        <a:t>2.</a:t>
                      </a:r>
                      <a:endParaRPr lang="id-ID" sz="1800" b="1" dirty="0"/>
                    </a:p>
                  </a:txBody>
                  <a:tcPr marL="121920" marR="121920"/>
                </a:tc>
                <a:tc gridSpan="7">
                  <a:txBody>
                    <a:bodyPr/>
                    <a:lstStyle/>
                    <a:p>
                      <a:r>
                        <a:rPr kumimoji="0" lang="id-ID" sz="1800" b="1" kern="1200" dirty="0" smtClean="0">
                          <a:solidFill>
                            <a:schemeClr val="dk1"/>
                          </a:solidFill>
                          <a:latin typeface="+mn-lt"/>
                          <a:ea typeface="+mn-ea"/>
                          <a:cs typeface="+mn-cs"/>
                        </a:rPr>
                        <a:t>Menjadi anggota organisasi profesi </a:t>
                      </a:r>
                      <a:endParaRPr lang="id-ID" sz="1800" b="1" dirty="0"/>
                    </a:p>
                  </a:txBody>
                  <a:tcPr marL="121920" marR="121920"/>
                </a:tc>
                <a:tc hMerge="1">
                  <a:txBody>
                    <a:bodyPr/>
                    <a:lstStyle/>
                    <a:p>
                      <a:pPr algn="ctr"/>
                      <a:endParaRPr lang="id-ID" sz="1400" b="0"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endParaRPr lang="id-ID" sz="1400" b="1" dirty="0"/>
                    </a:p>
                  </a:txBody>
                  <a:tcPr/>
                </a:tc>
              </a:tr>
              <a:tr h="151478">
                <a:tc>
                  <a:txBody>
                    <a:bodyPr/>
                    <a:lstStyle/>
                    <a:p>
                      <a:endParaRPr lang="id-ID" sz="1800" dirty="0"/>
                    </a:p>
                  </a:txBody>
                  <a:tcPr marL="121920" marR="121920"/>
                </a:tc>
                <a:tc>
                  <a:txBody>
                    <a:bodyPr/>
                    <a:lstStyle/>
                    <a:p>
                      <a:r>
                        <a:rPr lang="id-ID" sz="1800" b="0" dirty="0" smtClean="0"/>
                        <a:t>1.Ketua PERAGI Nasional</a:t>
                      </a:r>
                      <a:endParaRPr lang="id-ID" sz="1800" b="0" dirty="0"/>
                    </a:p>
                  </a:txBody>
                  <a:tcPr marL="121920" marR="121920"/>
                </a:tc>
                <a:tc>
                  <a:txBody>
                    <a:bodyPr/>
                    <a:lstStyle/>
                    <a:p>
                      <a:pPr algn="ctr"/>
                      <a:r>
                        <a:rPr lang="id-ID" sz="1800" b="0" dirty="0" smtClean="0"/>
                        <a:t>2010/</a:t>
                      </a:r>
                    </a:p>
                    <a:p>
                      <a:pPr algn="ctr"/>
                      <a:r>
                        <a:rPr lang="id-ID" sz="1800" b="0" dirty="0" smtClean="0"/>
                        <a:t>2013</a:t>
                      </a:r>
                      <a:endParaRPr lang="id-ID" sz="1800" b="0" dirty="0"/>
                    </a:p>
                  </a:txBody>
                  <a:tcPr marL="121920" marR="121920"/>
                </a:tc>
                <a:tc>
                  <a:txBody>
                    <a:bodyPr/>
                    <a:lstStyle/>
                    <a:p>
                      <a:pPr algn="ctr"/>
                      <a:r>
                        <a:rPr lang="id-ID" sz="1800" b="0" dirty="0" smtClean="0"/>
                        <a:t>1,5 sks/ periode</a:t>
                      </a:r>
                      <a:endParaRPr lang="id-ID" sz="1800" b="0" dirty="0"/>
                    </a:p>
                  </a:txBody>
                  <a:tcPr marL="121920" marR="121920"/>
                </a:tc>
                <a:tc>
                  <a:txBody>
                    <a:bodyPr/>
                    <a:lstStyle/>
                    <a:p>
                      <a:pPr algn="ctr"/>
                      <a:r>
                        <a:rPr lang="id-ID" sz="1800" b="0" dirty="0" smtClean="0"/>
                        <a:t>1</a:t>
                      </a:r>
                      <a:endParaRPr lang="id-ID" sz="1800" b="0" dirty="0"/>
                    </a:p>
                  </a:txBody>
                  <a:tcPr marL="121920" marR="121920"/>
                </a:tc>
                <a:tc>
                  <a:txBody>
                    <a:bodyPr/>
                    <a:lstStyle/>
                    <a:p>
                      <a:pPr algn="ctr"/>
                      <a:r>
                        <a:rPr lang="id-ID" sz="1800" b="0" dirty="0" smtClean="0"/>
                        <a:t>1,5</a:t>
                      </a:r>
                      <a:endParaRPr lang="id-ID" sz="1800" b="0" dirty="0"/>
                    </a:p>
                  </a:txBody>
                  <a:tcPr marL="121920" marR="121920"/>
                </a:tc>
                <a:tc>
                  <a:txBody>
                    <a:bodyPr/>
                    <a:lstStyle/>
                    <a:p>
                      <a:pPr algn="ctr"/>
                      <a:r>
                        <a:rPr lang="id-ID" sz="1800" b="0" dirty="0" smtClean="0"/>
                        <a:t>1,5</a:t>
                      </a:r>
                      <a:endParaRPr lang="id-ID" sz="1800" b="0" dirty="0"/>
                    </a:p>
                  </a:txBody>
                  <a:tcPr marL="121920" marR="121920"/>
                </a:tc>
                <a:tc>
                  <a:txBody>
                    <a:bodyPr/>
                    <a:lstStyle/>
                    <a:p>
                      <a:r>
                        <a:rPr lang="id-ID" sz="1800" b="0" dirty="0" smtClean="0"/>
                        <a:t>VI.C.2.a/1</a:t>
                      </a:r>
                    </a:p>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SK Penugasan asli dan Bukti Kinerja</a:t>
                      </a:r>
                      <a:r>
                        <a:rPr lang="id-ID" sz="1800" baseline="0" dirty="0" smtClean="0"/>
                        <a:t> (</a:t>
                      </a:r>
                      <a:r>
                        <a:rPr lang="id-ID" sz="1800" dirty="0" smtClean="0"/>
                        <a:t>SKTMT)</a:t>
                      </a:r>
                    </a:p>
                  </a:txBody>
                  <a:tcPr marL="121920" marR="121920"/>
                </a:tc>
              </a:tr>
              <a:tr h="0">
                <a:tc>
                  <a:txBody>
                    <a:bodyPr/>
                    <a:lstStyle/>
                    <a:p>
                      <a:endParaRPr lang="id-ID" sz="1800" dirty="0"/>
                    </a:p>
                  </a:txBody>
                  <a:tcPr marL="121920" marR="121920"/>
                </a:tc>
                <a:tc>
                  <a:txBody>
                    <a:bodyPr/>
                    <a:lstStyle/>
                    <a:p>
                      <a:r>
                        <a:rPr lang="id-ID" sz="1800" b="1" dirty="0" smtClean="0"/>
                        <a:t>Total Penunjang</a:t>
                      </a:r>
                      <a:endParaRPr lang="id-ID" sz="1800" b="1" dirty="0"/>
                    </a:p>
                  </a:txBody>
                  <a:tcPr marL="121920" marR="121920"/>
                </a:tc>
                <a:tc>
                  <a:txBody>
                    <a:bodyPr/>
                    <a:lstStyle/>
                    <a:p>
                      <a:endParaRPr lang="id-ID" sz="1800" dirty="0"/>
                    </a:p>
                  </a:txBody>
                  <a:tcPr marL="121920" marR="121920"/>
                </a:tc>
                <a:tc>
                  <a:txBody>
                    <a:bodyPr/>
                    <a:lstStyle/>
                    <a:p>
                      <a:endParaRPr lang="id-ID" sz="1800" dirty="0"/>
                    </a:p>
                  </a:txBody>
                  <a:tcPr marL="121920" marR="121920"/>
                </a:tc>
                <a:tc>
                  <a:txBody>
                    <a:bodyPr/>
                    <a:lstStyle/>
                    <a:p>
                      <a:endParaRPr lang="id-ID" sz="1800" dirty="0"/>
                    </a:p>
                  </a:txBody>
                  <a:tcPr marL="121920" marR="121920"/>
                </a:tc>
                <a:tc>
                  <a:txBody>
                    <a:bodyPr/>
                    <a:lstStyle/>
                    <a:p>
                      <a:pPr algn="ctr"/>
                      <a:endParaRPr lang="id-ID" sz="1800" dirty="0"/>
                    </a:p>
                  </a:txBody>
                  <a:tcPr marL="121920" marR="121920"/>
                </a:tc>
                <a:tc>
                  <a:txBody>
                    <a:bodyPr/>
                    <a:lstStyle/>
                    <a:p>
                      <a:pPr algn="ctr"/>
                      <a:r>
                        <a:rPr lang="id-ID" sz="1800" dirty="0" smtClean="0"/>
                        <a:t>7,5</a:t>
                      </a:r>
                      <a:endParaRPr lang="id-ID" sz="1800" dirty="0"/>
                    </a:p>
                  </a:txBody>
                  <a:tcPr marL="121920" marR="121920"/>
                </a:tc>
                <a:tc>
                  <a:txBody>
                    <a:bodyPr/>
                    <a:lstStyle/>
                    <a:p>
                      <a:endParaRPr lang="id-ID" sz="1800" dirty="0"/>
                    </a:p>
                  </a:txBody>
                  <a:tcPr marL="121920" marR="121920"/>
                </a:tc>
              </a:tr>
            </a:tbl>
          </a:graphicData>
        </a:graphic>
      </p:graphicFrame>
    </p:spTree>
    <p:extLst>
      <p:ext uri="{BB962C8B-B14F-4D97-AF65-F5344CB8AC3E}">
        <p14:creationId xmlns="" xmlns:p14="http://schemas.microsoft.com/office/powerpoint/2010/main" val="1936573701"/>
      </p:ext>
    </p:extLst>
  </p:cSld>
  <p:clrMapOvr>
    <a:masterClrMapping/>
  </p:clrMapOvr>
  <p:transition>
    <p:dissolv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137</a:t>
            </a:fld>
            <a:endParaRPr lang="en-US" dirty="0"/>
          </a:p>
        </p:txBody>
      </p:sp>
      <p:grpSp>
        <p:nvGrpSpPr>
          <p:cNvPr id="5" name="Group 4"/>
          <p:cNvGrpSpPr/>
          <p:nvPr/>
        </p:nvGrpSpPr>
        <p:grpSpPr>
          <a:xfrm>
            <a:off x="0" y="0"/>
            <a:ext cx="12192000" cy="6858000"/>
            <a:chOff x="0" y="0"/>
            <a:chExt cx="9144000" cy="6858000"/>
          </a:xfrm>
        </p:grpSpPr>
        <p:pic>
          <p:nvPicPr>
            <p:cNvPr id="99330" name="Picture 2"/>
            <p:cNvPicPr>
              <a:picLocks noChangeAspect="1" noChangeArrowheads="1"/>
            </p:cNvPicPr>
            <p:nvPr/>
          </p:nvPicPr>
          <p:blipFill>
            <a:blip r:embed="rId2"/>
            <a:srcRect/>
            <a:stretch>
              <a:fillRect/>
            </a:stretch>
          </p:blipFill>
          <p:spPr bwMode="auto">
            <a:xfrm>
              <a:off x="0" y="0"/>
              <a:ext cx="9144000" cy="4714884"/>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101278" y="4643446"/>
              <a:ext cx="8899877" cy="2214554"/>
            </a:xfrm>
            <a:prstGeom prst="rect">
              <a:avLst/>
            </a:prstGeom>
            <a:noFill/>
            <a:ln w="9525">
              <a:noFill/>
              <a:miter lim="800000"/>
              <a:headEnd/>
              <a:tailEnd/>
            </a:ln>
            <a:effectLst/>
          </p:spPr>
        </p:pic>
      </p:grpSp>
      <p:sp>
        <p:nvSpPr>
          <p:cNvPr id="6" name="Rectangle 5"/>
          <p:cNvSpPr/>
          <p:nvPr/>
        </p:nvSpPr>
        <p:spPr>
          <a:xfrm>
            <a:off x="476210" y="-23"/>
            <a:ext cx="11525331" cy="276999"/>
          </a:xfrm>
          <a:prstGeom prst="rect">
            <a:avLst/>
          </a:prstGeom>
        </p:spPr>
        <p:txBody>
          <a:bodyPr wrap="square">
            <a:spAutoFit/>
          </a:bodyPr>
          <a:lstStyle/>
          <a:p>
            <a:r>
              <a:rPr lang="id-ID" sz="1200" b="1" dirty="0" smtClean="0"/>
              <a:t>LAMPIRAN VIII </a:t>
            </a:r>
          </a:p>
        </p:txBody>
      </p:sp>
    </p:spTree>
    <p:extLst>
      <p:ext uri="{BB962C8B-B14F-4D97-AF65-F5344CB8AC3E}">
        <p14:creationId xmlns="" xmlns:p14="http://schemas.microsoft.com/office/powerpoint/2010/main" val="2334879077"/>
      </p:ext>
    </p:extLst>
  </p:cSld>
  <p:clrMapOvr>
    <a:masterClrMapping/>
  </p:clrMapOvr>
  <p:transition>
    <p:dissolv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468313" y="2016715"/>
            <a:ext cx="11308051" cy="1477328"/>
          </a:xfrm>
          <a:prstGeom prst="rect">
            <a:avLst/>
          </a:prstGeom>
          <a:noFill/>
          <a:ln w="9525">
            <a:noFill/>
            <a:miter lim="800000"/>
            <a:headEnd/>
            <a:tailEnd/>
          </a:ln>
        </p:spPr>
        <p:txBody>
          <a:bodyPr wrap="square">
            <a:spAutoFit/>
          </a:bodyPr>
          <a:lstStyle/>
          <a:p>
            <a:pPr marL="285750" indent="-285750" eaLnBrk="1" hangingPunct="1">
              <a:buFont typeface="Wingdings" pitchFamily="2" charset="2"/>
              <a:buChar char="q"/>
            </a:pPr>
            <a:r>
              <a:rPr lang="id-ID" altLang="en-US" dirty="0">
                <a:latin typeface="+mj-lt"/>
                <a:ea typeface="Arial Unicode MS" pitchFamily="34" charset="-128"/>
                <a:cs typeface="Arial Unicode MS" pitchFamily="34" charset="-128"/>
              </a:rPr>
              <a:t>Jenis karya ilmiah sebagai syarat utama menduduki jenjang jabatan akademik tertentu dapat berbeda satu dengan yang </a:t>
            </a:r>
            <a:r>
              <a:rPr lang="id-ID" altLang="en-US" dirty="0" smtClean="0">
                <a:latin typeface="+mj-lt"/>
                <a:ea typeface="Arial Unicode MS" pitchFamily="34" charset="-128"/>
                <a:cs typeface="Arial Unicode MS" pitchFamily="34" charset="-128"/>
              </a:rPr>
              <a:t>lainnya</a:t>
            </a:r>
            <a:endParaRPr lang="en-US" altLang="en-US" dirty="0" smtClean="0">
              <a:latin typeface="+mj-lt"/>
              <a:ea typeface="Arial Unicode MS" pitchFamily="34" charset="-128"/>
              <a:cs typeface="Arial Unicode MS" pitchFamily="34" charset="-128"/>
            </a:endParaRPr>
          </a:p>
          <a:p>
            <a:pPr marL="285750" indent="-285750" eaLnBrk="1" hangingPunct="1">
              <a:buFont typeface="Wingdings" pitchFamily="2" charset="2"/>
              <a:buChar char="q"/>
            </a:pPr>
            <a:endParaRPr lang="id-ID" altLang="en-US" dirty="0">
              <a:latin typeface="+mj-lt"/>
              <a:ea typeface="Arial Unicode MS" pitchFamily="34" charset="-128"/>
              <a:cs typeface="Arial Unicode MS" pitchFamily="34" charset="-128"/>
            </a:endParaRPr>
          </a:p>
          <a:p>
            <a:pPr marL="285750" indent="-285750" eaLnBrk="1" hangingPunct="1">
              <a:buFont typeface="Wingdings" pitchFamily="2" charset="2"/>
              <a:buChar char="q"/>
            </a:pPr>
            <a:r>
              <a:rPr lang="id-ID" altLang="en-US" dirty="0">
                <a:latin typeface="+mj-lt"/>
                <a:ea typeface="Arial Unicode MS" pitchFamily="34" charset="-128"/>
                <a:cs typeface="Arial Unicode MS" pitchFamily="34" charset="-128"/>
              </a:rPr>
              <a:t>Untuk karya ilmiah tertentu yang digunakan dalam kenaikan jabatan akademik diberlakukan batas maksimal yang diakui </a:t>
            </a:r>
            <a:r>
              <a:rPr lang="id-ID" altLang="en-US" dirty="0" smtClean="0">
                <a:latin typeface="+mj-lt"/>
                <a:ea typeface="Arial Unicode MS" pitchFamily="34" charset="-128"/>
                <a:cs typeface="Arial Unicode MS" pitchFamily="34" charset="-128"/>
              </a:rPr>
              <a:t>(Untuk </a:t>
            </a:r>
            <a:r>
              <a:rPr lang="id-ID" altLang="en-US" dirty="0">
                <a:latin typeface="+mj-lt"/>
                <a:ea typeface="Arial Unicode MS" pitchFamily="34" charset="-128"/>
                <a:cs typeface="Arial Unicode MS" pitchFamily="34" charset="-128"/>
              </a:rPr>
              <a:t>kenaikan ke </a:t>
            </a:r>
            <a:r>
              <a:rPr lang="id-ID" altLang="en-US" dirty="0" smtClean="0">
                <a:latin typeface="+mj-lt"/>
                <a:ea typeface="Arial Unicode MS" pitchFamily="34" charset="-128"/>
                <a:cs typeface="Arial Unicode MS" pitchFamily="34" charset="-128"/>
              </a:rPr>
              <a:t>Profesor dan Lektor Kepala diperlukan karya </a:t>
            </a:r>
            <a:r>
              <a:rPr lang="id-ID" altLang="en-US" dirty="0">
                <a:latin typeface="+mj-lt"/>
                <a:ea typeface="Arial Unicode MS" pitchFamily="34" charset="-128"/>
                <a:cs typeface="Arial Unicode MS" pitchFamily="34" charset="-128"/>
              </a:rPr>
              <a:t>ilmiah pada jurnal nasional  maksimal 25%)</a:t>
            </a:r>
            <a:endParaRPr lang="en-US" altLang="en-US" dirty="0">
              <a:latin typeface="+mj-lt"/>
              <a:ea typeface="Arial Unicode MS" pitchFamily="34" charset="-128"/>
              <a:cs typeface="Arial Unicode MS" pitchFamily="34" charset="-128"/>
            </a:endParaRPr>
          </a:p>
        </p:txBody>
      </p:sp>
      <p:graphicFrame>
        <p:nvGraphicFramePr>
          <p:cNvPr id="6" name="Table 5"/>
          <p:cNvGraphicFramePr>
            <a:graphicFrameLocks noGrp="1"/>
          </p:cNvGraphicFramePr>
          <p:nvPr/>
        </p:nvGraphicFramePr>
        <p:xfrm>
          <a:off x="2375669" y="3663826"/>
          <a:ext cx="7377834" cy="2610738"/>
        </p:xfrm>
        <a:graphic>
          <a:graphicData uri="http://schemas.openxmlformats.org/drawingml/2006/table">
            <a:tbl>
              <a:tblPr firstRow="1" firstCol="1" bandRow="1">
                <a:tableStyleId>{5C22544A-7EE6-4342-B048-85BDC9FD1C3A}</a:tableStyleId>
              </a:tblPr>
              <a:tblGrid>
                <a:gridCol w="462599"/>
                <a:gridCol w="2108837"/>
                <a:gridCol w="885561"/>
                <a:gridCol w="1385455"/>
                <a:gridCol w="1260763"/>
                <a:gridCol w="1274619"/>
              </a:tblGrid>
              <a:tr h="987058">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No</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Jabatan Akademik</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Nasional</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a:t>
                      </a:r>
                      <a:r>
                        <a:rPr lang="id-ID" sz="1600" b="1" dirty="0" smtClean="0">
                          <a:effectLst/>
                          <a:latin typeface="+mj-lt"/>
                          <a:ea typeface="Arial Unicode MS" panose="020B0604020202020204" pitchFamily="34" charset="-128"/>
                          <a:cs typeface="Arial Unicode MS" panose="020B0604020202020204" pitchFamily="34" charset="-128"/>
                        </a:rPr>
                        <a:t>Nasional Terakreditasi</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Internasional</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Internasional </a:t>
                      </a:r>
                      <a:r>
                        <a:rPr lang="id-ID" sz="1600" b="1" dirty="0" smtClean="0">
                          <a:effectLst/>
                          <a:latin typeface="+mj-lt"/>
                          <a:ea typeface="Arial Unicode MS" panose="020B0604020202020204" pitchFamily="34" charset="-128"/>
                          <a:cs typeface="Arial Unicode MS" panose="020B0604020202020204" pitchFamily="34" charset="-128"/>
                        </a:rPr>
                        <a:t>Bereputasi</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r>
              <a:tr h="324736">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1</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just">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r>
              <a:tr h="324736">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just">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a:solidFill>
                            <a:schemeClr val="tx1"/>
                          </a:solidFill>
                          <a:effectLst/>
                          <a:latin typeface="+mj-lt"/>
                          <a:ea typeface="Arial Unicode MS" panose="020B0604020202020204" pitchFamily="34" charset="-128"/>
                          <a:cs typeface="Arial Unicode MS" panose="020B0604020202020204" pitchFamily="34" charset="-128"/>
                        </a:rPr>
                        <a:t>W</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r>
              <a:tr h="324736">
                <a:tc rowSpan="2">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just">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Lektor </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Kepala</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r>
              <a:tr h="324736">
                <a:tc vMerge="1">
                  <a:txBody>
                    <a:bodyPr/>
                    <a:lstStyle/>
                    <a:p>
                      <a:pPr algn="ctr">
                        <a:lnSpc>
                          <a:spcPct val="100000"/>
                        </a:lnSpc>
                        <a:spcAft>
                          <a:spcPts val="0"/>
                        </a:spcAft>
                        <a:tabLst>
                          <a:tab pos="228600" algn="l"/>
                        </a:tabLs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just">
                        <a:lnSpc>
                          <a:spcPct val="100000"/>
                        </a:lnSpc>
                        <a:spcAft>
                          <a:spcPts val="0"/>
                        </a:spcAft>
                        <a:tabLst>
                          <a:tab pos="228600" algn="l"/>
                        </a:tabLst>
                      </a:pP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Lektor</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Kepala</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Doktor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r>
              <a:tr h="324736">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4</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just">
                        <a:lnSpc>
                          <a:spcPct val="100000"/>
                        </a:lnSpc>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r>
            </a:tbl>
          </a:graphicData>
        </a:graphic>
      </p:graphicFrame>
      <p:sp>
        <p:nvSpPr>
          <p:cNvPr id="7" name="TextBox 14"/>
          <p:cNvSpPr txBox="1">
            <a:spLocks noChangeArrowheads="1"/>
          </p:cNvSpPr>
          <p:nvPr/>
        </p:nvSpPr>
        <p:spPr bwMode="auto">
          <a:xfrm>
            <a:off x="2325410" y="6325484"/>
            <a:ext cx="3659751" cy="338554"/>
          </a:xfrm>
          <a:prstGeom prst="rect">
            <a:avLst/>
          </a:prstGeom>
          <a:noFill/>
          <a:ln w="9525">
            <a:noFill/>
            <a:miter lim="800000"/>
            <a:headEnd/>
            <a:tailEnd/>
          </a:ln>
        </p:spPr>
        <p:txBody>
          <a:bodyPr wrap="square">
            <a:spAutoFit/>
          </a:bodyPr>
          <a:lstStyle/>
          <a:p>
            <a:pPr eaLnBrk="1" hangingPunct="1"/>
            <a:r>
              <a:rPr lang="id-ID" altLang="en-US" sz="1600" dirty="0" smtClean="0">
                <a:latin typeface="+mj-lt"/>
                <a:ea typeface="Arial Unicode MS" pitchFamily="34" charset="-128"/>
                <a:cs typeface="Arial Unicode MS" pitchFamily="34" charset="-128"/>
              </a:rPr>
              <a:t>W</a:t>
            </a:r>
            <a:r>
              <a:rPr lang="en-US" altLang="en-US" sz="1600" dirty="0" smtClean="0">
                <a:latin typeface="+mj-lt"/>
                <a:ea typeface="Arial Unicode MS" pitchFamily="34" charset="-128"/>
                <a:cs typeface="Arial Unicode MS" pitchFamily="34" charset="-128"/>
              </a:rPr>
              <a:t> </a:t>
            </a:r>
            <a:r>
              <a:rPr lang="id-ID" altLang="en-US" sz="1600" dirty="0" smtClean="0">
                <a:latin typeface="+mj-lt"/>
                <a:ea typeface="Arial Unicode MS" pitchFamily="34" charset="-128"/>
                <a:cs typeface="Arial Unicode MS" pitchFamily="34" charset="-128"/>
              </a:rPr>
              <a:t>: </a:t>
            </a:r>
            <a:r>
              <a:rPr lang="id-ID" altLang="en-US" sz="1600" dirty="0">
                <a:latin typeface="+mj-lt"/>
                <a:ea typeface="Arial Unicode MS" pitchFamily="34" charset="-128"/>
                <a:cs typeface="Arial Unicode MS" pitchFamily="34" charset="-128"/>
              </a:rPr>
              <a:t>Wajib </a:t>
            </a:r>
            <a:r>
              <a:rPr lang="en-US" altLang="en-US" sz="1600" dirty="0" smtClean="0">
                <a:latin typeface="+mj-lt"/>
                <a:ea typeface="Arial Unicode MS" pitchFamily="34" charset="-128"/>
                <a:cs typeface="Arial Unicode MS" pitchFamily="34" charset="-128"/>
              </a:rPr>
              <a:t>		</a:t>
            </a:r>
            <a:r>
              <a:rPr lang="id-ID" altLang="en-US" sz="1600" dirty="0" smtClean="0">
                <a:latin typeface="+mj-lt"/>
                <a:ea typeface="Arial Unicode MS" pitchFamily="34" charset="-128"/>
                <a:cs typeface="Arial Unicode MS" pitchFamily="34" charset="-128"/>
              </a:rPr>
              <a:t>S</a:t>
            </a:r>
            <a:r>
              <a:rPr lang="en-US" altLang="en-US" sz="1600" dirty="0" smtClean="0">
                <a:latin typeface="+mj-lt"/>
                <a:ea typeface="Arial Unicode MS" pitchFamily="34" charset="-128"/>
                <a:cs typeface="Arial Unicode MS" pitchFamily="34" charset="-128"/>
              </a:rPr>
              <a:t> </a:t>
            </a:r>
            <a:r>
              <a:rPr lang="id-ID" altLang="en-US" sz="1600" dirty="0" smtClean="0">
                <a:latin typeface="+mj-lt"/>
                <a:ea typeface="Arial Unicode MS" pitchFamily="34" charset="-128"/>
                <a:cs typeface="Arial Unicode MS" pitchFamily="34" charset="-128"/>
              </a:rPr>
              <a:t>: </a:t>
            </a:r>
            <a:r>
              <a:rPr lang="id-ID" altLang="en-US" sz="1600" dirty="0">
                <a:latin typeface="+mj-lt"/>
                <a:ea typeface="Arial Unicode MS" pitchFamily="34" charset="-128"/>
                <a:cs typeface="Arial Unicode MS" pitchFamily="34" charset="-128"/>
              </a:rPr>
              <a:t>Disarankan</a:t>
            </a:r>
            <a:endParaRPr lang="en-US" altLang="en-US" sz="1600" dirty="0">
              <a:latin typeface="+mj-lt"/>
              <a:ea typeface="Arial Unicode MS" pitchFamily="34" charset="-128"/>
              <a:cs typeface="Arial Unicode MS" pitchFamily="34" charset="-128"/>
            </a:endParaRPr>
          </a:p>
        </p:txBody>
      </p:sp>
      <p:sp>
        <p:nvSpPr>
          <p:cNvPr id="9"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KEWAJIBAN JENIS PUBLIKASI  UNTUK MENDUDUKI JENJANG JABATAN AKADEMIK</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138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bwMode="auto">
          <a:xfrm>
            <a:off x="609600" y="164276"/>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5" name="Content Placeholder 4"/>
          <p:cNvSpPr txBox="1">
            <a:spLocks noGrp="1"/>
          </p:cNvSpPr>
          <p:nvPr>
            <p:ph idx="1"/>
          </p:nvPr>
        </p:nvSpPr>
        <p:spPr>
          <a:xfrm>
            <a:off x="1280160" y="1292089"/>
            <a:ext cx="9628632" cy="5632311"/>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q"/>
              <a:defRPr/>
            </a:pPr>
            <a:r>
              <a:rPr lang="id-ID" sz="2000" dirty="0">
                <a:latin typeface="+mj-lt"/>
                <a:ea typeface="Arial Unicode MS" panose="020B0604020202020204" pitchFamily="34" charset="-128"/>
                <a:cs typeface="Arial Unicode MS" panose="020B0604020202020204" pitchFamily="34" charset="-128"/>
              </a:rPr>
              <a:t>Prosiding seminar atau pertemuan ilmiah lainnya dalam bentuk buku atau sof</a:t>
            </a:r>
            <a:r>
              <a:rPr lang="en-US" sz="2000" dirty="0">
                <a:latin typeface="+mj-lt"/>
                <a:ea typeface="Arial Unicode MS" panose="020B0604020202020204" pitchFamily="34" charset="-128"/>
                <a:cs typeface="Arial Unicode MS" panose="020B0604020202020204" pitchFamily="34" charset="-128"/>
              </a:rPr>
              <a:t>t</a:t>
            </a:r>
            <a:r>
              <a:rPr lang="id-ID" sz="2000" dirty="0">
                <a:latin typeface="+mj-lt"/>
                <a:ea typeface="Arial Unicode MS" panose="020B0604020202020204" pitchFamily="34" charset="-128"/>
                <a:cs typeface="Arial Unicode MS" panose="020B0604020202020204" pitchFamily="34" charset="-128"/>
              </a:rPr>
              <a:t> copy yang selain memiliki ISBN atau ISSN juga memenuhi </a:t>
            </a:r>
            <a:r>
              <a:rPr lang="id-ID" sz="2000" dirty="0" smtClean="0">
                <a:latin typeface="+mj-lt"/>
                <a:ea typeface="Arial Unicode MS" panose="020B0604020202020204" pitchFamily="34" charset="-128"/>
                <a:cs typeface="Arial Unicode MS" panose="020B0604020202020204" pitchFamily="34" charset="-128"/>
              </a:rPr>
              <a:t>kriteria:</a:t>
            </a:r>
            <a:endParaRPr lang="en-US" sz="2000" dirty="0">
              <a:latin typeface="+mj-lt"/>
              <a:ea typeface="Arial Unicode MS" panose="020B0604020202020204" pitchFamily="34" charset="-128"/>
              <a:cs typeface="Arial Unicode MS" panose="020B0604020202020204" pitchFamily="34" charset="-128"/>
            </a:endParaRPr>
          </a:p>
          <a:p>
            <a:pPr marL="800100" lvl="1" indent="-342900">
              <a:spcBef>
                <a:spcPts val="0"/>
              </a:spcBef>
              <a:buFont typeface="+mj-lt"/>
              <a:buAutoNum type="alphaLcPeriod"/>
              <a:defRPr/>
            </a:pPr>
            <a:r>
              <a:rPr lang="id-ID" sz="2000" dirty="0" smtClean="0">
                <a:latin typeface="+mj-lt"/>
                <a:ea typeface="Arial Unicode MS" panose="020B0604020202020204" pitchFamily="34" charset="-128"/>
                <a:cs typeface="Arial Unicode MS" panose="020B0604020202020204" pitchFamily="34" charset="-128"/>
              </a:rPr>
              <a:t>Ada </a:t>
            </a:r>
            <a:r>
              <a:rPr lang="id-ID" sz="2000" dirty="0">
                <a:latin typeface="+mj-lt"/>
                <a:ea typeface="Arial Unicode MS" panose="020B0604020202020204" pitchFamily="34" charset="-128"/>
                <a:cs typeface="Arial Unicode MS" panose="020B0604020202020204" pitchFamily="34" charset="-128"/>
              </a:rPr>
              <a:t>Tim Editor yang terdiri atas satu atau lebih pakar dalam bidang ilmu yang </a:t>
            </a:r>
            <a:r>
              <a:rPr lang="id-ID" sz="2000" dirty="0" smtClean="0">
                <a:latin typeface="+mj-lt"/>
                <a:ea typeface="Arial Unicode MS" panose="020B0604020202020204" pitchFamily="34" charset="-128"/>
                <a:cs typeface="Arial Unicode MS" panose="020B0604020202020204" pitchFamily="34" charset="-128"/>
              </a:rPr>
              <a:t>sesuai.</a:t>
            </a:r>
            <a:endParaRPr lang="en-US" sz="2000" dirty="0">
              <a:latin typeface="+mj-lt"/>
              <a:ea typeface="Arial Unicode MS" panose="020B0604020202020204" pitchFamily="34" charset="-128"/>
              <a:cs typeface="Arial Unicode MS" panose="020B0604020202020204" pitchFamily="34" charset="-128"/>
            </a:endParaRPr>
          </a:p>
          <a:p>
            <a:pPr marL="800100" lvl="1" indent="-342900">
              <a:spcBef>
                <a:spcPts val="0"/>
              </a:spcBef>
              <a:buFont typeface="+mj-lt"/>
              <a:buAutoNum type="alphaLcPeriod"/>
              <a:defRPr/>
            </a:pPr>
            <a:r>
              <a:rPr lang="id-ID" sz="2000" dirty="0" smtClean="0">
                <a:latin typeface="+mj-lt"/>
                <a:ea typeface="Arial Unicode MS" panose="020B0604020202020204" pitchFamily="34" charset="-128"/>
                <a:cs typeface="Arial Unicode MS" panose="020B0604020202020204" pitchFamily="34" charset="-128"/>
              </a:rPr>
              <a:t>Diterbitkan </a:t>
            </a:r>
            <a:r>
              <a:rPr lang="id-ID" sz="2000" dirty="0">
                <a:latin typeface="+mj-lt"/>
                <a:ea typeface="Arial Unicode MS" panose="020B0604020202020204" pitchFamily="34" charset="-128"/>
                <a:cs typeface="Arial Unicode MS" panose="020B0604020202020204" pitchFamily="34" charset="-128"/>
              </a:rPr>
              <a:t>dan diedarkan serendah-rendahnya secara nasional.</a:t>
            </a:r>
            <a:endParaRPr lang="en-US" sz="2000" dirty="0">
              <a:latin typeface="+mj-lt"/>
              <a:ea typeface="Arial Unicode MS" panose="020B0604020202020204" pitchFamily="34" charset="-128"/>
              <a:cs typeface="Arial Unicode MS" panose="020B0604020202020204" pitchFamily="34" charset="-128"/>
            </a:endParaRPr>
          </a:p>
          <a:p>
            <a:pPr marL="531813" indent="-354013" eaLnBrk="1" fontAlgn="auto" hangingPunct="1">
              <a:spcBef>
                <a:spcPts val="0"/>
              </a:spcBef>
              <a:spcAft>
                <a:spcPts val="0"/>
              </a:spcAft>
              <a:buFontTx/>
              <a:buAutoNum type="alphaLcPeriod" startAt="2"/>
              <a:defRPr/>
            </a:pPr>
            <a:endParaRPr lang="id-ID" sz="20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2000" dirty="0">
                <a:latin typeface="+mj-lt"/>
                <a:ea typeface="Arial Unicode MS" panose="020B0604020202020204" pitchFamily="34" charset="-128"/>
                <a:cs typeface="Arial Unicode MS" panose="020B0604020202020204" pitchFamily="34" charset="-128"/>
              </a:rPr>
              <a:t>Koran/majalah populer/majalah umum adalah koran/majalah populer/majalah umum yang memenuhi syarat-syarat penerbitan untuk setiap kategori media penerbitan tersebut, diterbitkan secara reguler dan diedarkan serendah-rendahnya pada wilayah kabupaten/kota.</a:t>
            </a:r>
            <a:endParaRPr lang="en-US" sz="2000" dirty="0">
              <a:latin typeface="+mj-lt"/>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defRPr/>
            </a:pPr>
            <a:endParaRPr lang="en-US" sz="20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2000" dirty="0">
                <a:latin typeface="+mj-lt"/>
                <a:ea typeface="Arial Unicode MS" panose="020B0604020202020204" pitchFamily="34" charset="-128"/>
                <a:cs typeface="Arial Unicode MS" panose="020B0604020202020204" pitchFamily="34" charset="-128"/>
              </a:rPr>
              <a:t>Menterjemahkan/menyadur buku ilmiah adalah menterjemahkan/menyadur buku ilmiah dalam bahasa asing ke dalam Bahasa Indonesia atau sebaliknya yang diterbitkan dan diedarkan secara nasional dalam bentuk buku.</a:t>
            </a:r>
            <a:endParaRPr lang="en-US" sz="20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endParaRPr lang="en-US" sz="20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2000" dirty="0">
                <a:latin typeface="+mj-lt"/>
                <a:ea typeface="Arial Unicode MS" panose="020B0604020202020204" pitchFamily="34" charset="-128"/>
                <a:cs typeface="Arial Unicode MS" panose="020B0604020202020204" pitchFamily="34" charset="-128"/>
              </a:rPr>
              <a:t>Mengedit/menyunting buku ilmiah adalah hasil suntingan/editing terhadap isi buku ilmiah orang lain untuk memudahkan pemahaman bagi pembaca dan diterbitkan serta diedarkan secara nasional dalam bentuk buku.</a:t>
            </a:r>
            <a:endParaRPr lang="en-US" sz="2000" dirty="0">
              <a:latin typeface="+mj-lt"/>
              <a:ea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139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8CE3CF8B-C3C1-43A8-8520-6B0D48C8170A}" type="slidenum">
              <a:rPr lang="en-US"/>
              <a:pPr/>
              <a:t>14</a:t>
            </a:fld>
            <a:endParaRPr lang="en-US"/>
          </a:p>
        </p:txBody>
      </p:sp>
      <p:sp>
        <p:nvSpPr>
          <p:cNvPr id="28675" name="TextBox 3"/>
          <p:cNvSpPr txBox="1">
            <a:spLocks noChangeArrowheads="1"/>
          </p:cNvSpPr>
          <p:nvPr/>
        </p:nvSpPr>
        <p:spPr bwMode="auto">
          <a:xfrm>
            <a:off x="380963" y="2474771"/>
            <a:ext cx="6587397" cy="4154984"/>
          </a:xfrm>
          <a:prstGeom prst="rect">
            <a:avLst/>
          </a:prstGeom>
          <a:noFill/>
          <a:ln w="9525">
            <a:noFill/>
            <a:miter lim="800000"/>
            <a:headEnd/>
            <a:tailEnd/>
          </a:ln>
        </p:spPr>
        <p:txBody>
          <a:bodyPr wrap="square">
            <a:spAutoFit/>
          </a:bodyPr>
          <a:lstStyle/>
          <a:p>
            <a:pPr eaLnBrk="1" hangingPunct="1"/>
            <a:r>
              <a:rPr lang="id-ID" altLang="en-US" sz="2400" b="1" u="sng" dirty="0" smtClean="0">
                <a:ea typeface="Arial Unicode MS" pitchFamily="34" charset="-128"/>
                <a:cs typeface="Arial Unicode MS" pitchFamily="34" charset="-128"/>
              </a:rPr>
              <a:t>PERMENPAN RB 17/2013</a:t>
            </a:r>
            <a:r>
              <a:rPr lang="id-ID" altLang="en-US" sz="2400" b="1" dirty="0" smtClean="0">
                <a:ea typeface="Arial Unicode MS" pitchFamily="34" charset="-128"/>
                <a:cs typeface="Arial Unicode MS" pitchFamily="34" charset="-128"/>
              </a:rPr>
              <a:t> </a:t>
            </a:r>
            <a:endParaRPr lang="id-ID" altLang="en-US" sz="2400" b="1" dirty="0">
              <a:ea typeface="Arial Unicode MS" pitchFamily="34" charset="-128"/>
              <a:cs typeface="Arial Unicode MS" pitchFamily="34" charset="-128"/>
            </a:endParaRPr>
          </a:p>
          <a:p>
            <a:pPr eaLnBrk="1" hangingPunct="1"/>
            <a:r>
              <a:rPr lang="id-ID" altLang="en-US" sz="2400" b="1" dirty="0" smtClean="0">
                <a:latin typeface="Calibri"/>
                <a:ea typeface="Arial Unicode MS" pitchFamily="34" charset="-128"/>
                <a:cs typeface="Calibri"/>
              </a:rPr>
              <a:t>●</a:t>
            </a:r>
            <a:r>
              <a:rPr lang="id-ID" altLang="en-US" sz="2400" b="1" dirty="0" smtClean="0">
                <a:ea typeface="Arial Unicode MS" pitchFamily="34" charset="-128"/>
                <a:cs typeface="Arial Unicode MS" pitchFamily="34" charset="-128"/>
              </a:rPr>
              <a:t>UNSUR UTAMA</a:t>
            </a:r>
          </a:p>
          <a:p>
            <a:pPr marL="857250" lvl="1" indent="-400050">
              <a:buAutoNum type="romanUcPeriod"/>
            </a:pPr>
            <a:r>
              <a:rPr lang="id-ID" altLang="en-US" sz="2400" b="1" dirty="0" smtClean="0">
                <a:ea typeface="Arial Unicode MS" pitchFamily="34" charset="-128"/>
                <a:cs typeface="Arial Unicode MS" pitchFamily="34" charset="-128"/>
              </a:rPr>
              <a:t>PENDIDIKAN</a:t>
            </a:r>
          </a:p>
          <a:p>
            <a:pPr marL="400050" indent="-400050" eaLnBrk="1" hangingPunct="1"/>
            <a:r>
              <a:rPr lang="id-ID" altLang="en-US" sz="2400" b="1" dirty="0" smtClean="0">
                <a:ea typeface="Arial Unicode MS" pitchFamily="34" charset="-128"/>
                <a:cs typeface="Arial Unicode MS" pitchFamily="34" charset="-128"/>
              </a:rPr>
              <a:t>		A. Pendidikan Sekolah dan Memperoleh   </a:t>
            </a:r>
          </a:p>
          <a:p>
            <a:pPr marL="400050" indent="-400050" eaLnBrk="1" hangingPunct="1"/>
            <a:r>
              <a:rPr lang="id-ID" altLang="en-US" sz="2400" b="1" dirty="0" smtClean="0">
                <a:ea typeface="Arial Unicode MS" pitchFamily="34" charset="-128"/>
                <a:cs typeface="Arial Unicode MS" pitchFamily="34" charset="-128"/>
              </a:rPr>
              <a:t>                   Ijazah/Gelar</a:t>
            </a:r>
          </a:p>
          <a:p>
            <a:pPr marL="400050" indent="-400050" eaLnBrk="1" hangingPunct="1"/>
            <a:r>
              <a:rPr lang="id-ID" altLang="en-US" sz="2400" b="1" dirty="0" smtClean="0">
                <a:ea typeface="Arial Unicode MS" pitchFamily="34" charset="-128"/>
                <a:cs typeface="Arial Unicode MS" pitchFamily="34" charset="-128"/>
              </a:rPr>
              <a:t>		B. Diklat Prajabatan</a:t>
            </a:r>
          </a:p>
          <a:p>
            <a:pPr marL="857250" lvl="1" indent="-400050"/>
            <a:r>
              <a:rPr lang="id-ID" altLang="en-US" sz="2400" b="1" dirty="0" smtClean="0">
                <a:ea typeface="Arial Unicode MS" pitchFamily="34" charset="-128"/>
                <a:cs typeface="Arial Unicode MS" pitchFamily="34" charset="-128"/>
              </a:rPr>
              <a:t>II. PELAKSANAAN PENDIDIKAN </a:t>
            </a:r>
          </a:p>
          <a:p>
            <a:pPr marL="857250" lvl="1" indent="-400050"/>
            <a:r>
              <a:rPr lang="id-ID" altLang="en-US" sz="2400" b="1" dirty="0" smtClean="0">
                <a:ea typeface="Arial Unicode MS" pitchFamily="34" charset="-128"/>
                <a:cs typeface="Arial Unicode MS" pitchFamily="34" charset="-128"/>
              </a:rPr>
              <a:t>III.PELAKSANAAN PENELITIAN		  </a:t>
            </a:r>
            <a:r>
              <a:rPr lang="id-ID" altLang="en-US" sz="2400" b="1" u="sng" dirty="0" smtClean="0">
                <a:ea typeface="Arial Unicode MS" pitchFamily="34" charset="-128"/>
                <a:cs typeface="Arial Unicode MS" pitchFamily="34" charset="-128"/>
              </a:rPr>
              <a:t>90%</a:t>
            </a:r>
          </a:p>
          <a:p>
            <a:pPr marL="857250" lvl="1" indent="-400050"/>
            <a:r>
              <a:rPr lang="id-ID" altLang="en-US" sz="2400" b="1" dirty="0" smtClean="0">
                <a:ea typeface="Arial Unicode MS" pitchFamily="34" charset="-128"/>
                <a:cs typeface="Arial Unicode MS" pitchFamily="34" charset="-128"/>
              </a:rPr>
              <a:t>IV.PELAKSANAAN PENGABDIAN</a:t>
            </a:r>
          </a:p>
          <a:p>
            <a:pPr marL="857250" lvl="1" indent="-400050"/>
            <a:endParaRPr lang="id-ID" altLang="en-US" sz="2400" b="1" dirty="0" smtClean="0">
              <a:ea typeface="Arial Unicode MS" pitchFamily="34" charset="-128"/>
              <a:cs typeface="Arial Unicode MS" pitchFamily="34" charset="-128"/>
            </a:endParaRPr>
          </a:p>
          <a:p>
            <a:r>
              <a:rPr lang="id-ID" altLang="en-US" sz="2400" b="1" dirty="0" smtClean="0">
                <a:ea typeface="Arial Unicode MS" pitchFamily="34" charset="-128"/>
                <a:cs typeface="Calibri"/>
              </a:rPr>
              <a:t>●</a:t>
            </a:r>
            <a:r>
              <a:rPr lang="id-ID" altLang="en-US" sz="2400" b="1" dirty="0" smtClean="0">
                <a:ea typeface="Arial Unicode MS" pitchFamily="34" charset="-128"/>
                <a:cs typeface="Arial Unicode MS" pitchFamily="34" charset="-128"/>
              </a:rPr>
              <a:t>PENUNJANG TRI DHARMA PT		  </a:t>
            </a:r>
            <a:r>
              <a:rPr lang="id-ID" altLang="en-US" sz="2400" b="1" u="sng" dirty="0" smtClean="0">
                <a:ea typeface="Arial Unicode MS" pitchFamily="34" charset="-128"/>
                <a:cs typeface="Arial Unicode MS" pitchFamily="34" charset="-128"/>
              </a:rPr>
              <a:t>10%</a:t>
            </a:r>
          </a:p>
        </p:txBody>
      </p:sp>
      <p:sp>
        <p:nvSpPr>
          <p:cNvPr id="6" name="Right Brace 5"/>
          <p:cNvSpPr/>
          <p:nvPr/>
        </p:nvSpPr>
        <p:spPr>
          <a:xfrm>
            <a:off x="5013383" y="4890274"/>
            <a:ext cx="857256" cy="7858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dirty="0"/>
          </a:p>
        </p:txBody>
      </p:sp>
      <p:sp>
        <p:nvSpPr>
          <p:cNvPr id="7" name="Rectangle 6"/>
          <p:cNvSpPr/>
          <p:nvPr/>
        </p:nvSpPr>
        <p:spPr>
          <a:xfrm>
            <a:off x="495281" y="1957863"/>
            <a:ext cx="11218499" cy="461665"/>
          </a:xfrm>
          <a:prstGeom prst="rect">
            <a:avLst/>
          </a:prstGeom>
          <a:noFill/>
        </p:spPr>
        <p:txBody>
          <a:bodyPr wrap="square">
            <a:spAutoFit/>
          </a:bodyPr>
          <a:lstStyle/>
          <a:p>
            <a:pPr algn="ctr" eaLnBrk="1" fontAlgn="auto" hangingPunct="1">
              <a:spcBef>
                <a:spcPts val="0"/>
              </a:spcBef>
              <a:spcAft>
                <a:spcPts val="0"/>
              </a:spcAft>
              <a:defRPr/>
            </a:pPr>
            <a:r>
              <a:rPr lang="id-ID"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KOMPONEN KEGIATAN YANG DAPAT DIAKUI </a:t>
            </a:r>
            <a:r>
              <a:rPr lang="id-ID"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Calibri"/>
              </a:rPr>
              <a:t>ANGKA KREDITNYA</a:t>
            </a:r>
          </a:p>
        </p:txBody>
      </p:sp>
      <p:sp>
        <p:nvSpPr>
          <p:cNvPr id="10" name="Rectangle 9"/>
          <p:cNvSpPr/>
          <p:nvPr/>
        </p:nvSpPr>
        <p:spPr>
          <a:xfrm>
            <a:off x="285709" y="1062731"/>
            <a:ext cx="11906291" cy="707886"/>
          </a:xfrm>
          <a:prstGeom prst="rect">
            <a:avLst/>
          </a:prstGeom>
          <a:noFill/>
        </p:spPr>
        <p:txBody>
          <a:bodyPr wrap="square">
            <a:spAutoFit/>
          </a:bodyPr>
          <a:lstStyle/>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2.2.1. Wewenang/Tanggung Jawab Dosen</a:t>
            </a:r>
          </a:p>
          <a:p>
            <a:pPr eaLnBrk="1" fontAlgn="auto" hangingPunct="1">
              <a:spcBef>
                <a:spcPts val="0"/>
              </a:spcBef>
              <a:spcAft>
                <a:spcPts val="0"/>
              </a:spcAft>
              <a:defRPr/>
            </a:pP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Mengajar</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Membimbing TA</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Publikasi Ilmiah</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 dan </a:t>
            </a:r>
            <a:r>
              <a:rPr lang="id-ID" sz="2000" b="1" u="sng"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Unsur yang Dinilai</a:t>
            </a:r>
            <a:r>
              <a:rPr lang="id-ID" sz="20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pitchFamily="34" charset="0"/>
                <a:cs typeface="Arial" pitchFamily="34" charset="0"/>
              </a:rPr>
              <a:t>)</a:t>
            </a:r>
          </a:p>
        </p:txBody>
      </p:sp>
      <p:sp>
        <p:nvSpPr>
          <p:cNvPr id="11" name="Rectangle 10"/>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
        <p:nvSpPr>
          <p:cNvPr id="8" name="TextBox 3"/>
          <p:cNvSpPr txBox="1">
            <a:spLocks noChangeArrowheads="1"/>
          </p:cNvSpPr>
          <p:nvPr/>
        </p:nvSpPr>
        <p:spPr bwMode="auto">
          <a:xfrm>
            <a:off x="7062953" y="2469510"/>
            <a:ext cx="4808483" cy="4154984"/>
          </a:xfrm>
          <a:prstGeom prst="rect">
            <a:avLst/>
          </a:prstGeom>
          <a:noFill/>
          <a:ln w="9525">
            <a:noFill/>
            <a:miter lim="800000"/>
            <a:headEnd/>
            <a:tailEnd/>
          </a:ln>
        </p:spPr>
        <p:txBody>
          <a:bodyPr wrap="square">
            <a:spAutoFit/>
          </a:bodyPr>
          <a:lstStyle/>
          <a:p>
            <a:pPr eaLnBrk="1" hangingPunct="1"/>
            <a:r>
              <a:rPr lang="id-ID" altLang="en-US" sz="2400" b="1" u="sng" dirty="0" smtClean="0">
                <a:ea typeface="Arial Unicode MS" pitchFamily="34" charset="-128"/>
                <a:cs typeface="Arial Unicode MS" pitchFamily="34" charset="-128"/>
              </a:rPr>
              <a:t>MENGKOWASBANG 38/1999</a:t>
            </a:r>
            <a:r>
              <a:rPr lang="id-ID" altLang="en-US" sz="2400" b="1" dirty="0" smtClean="0">
                <a:ea typeface="Arial Unicode MS" pitchFamily="34" charset="-128"/>
                <a:cs typeface="Arial Unicode MS" pitchFamily="34" charset="-128"/>
              </a:rPr>
              <a:t> </a:t>
            </a:r>
            <a:endParaRPr lang="id-ID" altLang="en-US" sz="2400" b="1" dirty="0">
              <a:ea typeface="Arial Unicode MS" pitchFamily="34" charset="-128"/>
              <a:cs typeface="Arial Unicode MS" pitchFamily="34" charset="-128"/>
            </a:endParaRPr>
          </a:p>
          <a:p>
            <a:r>
              <a:rPr lang="id-ID" altLang="en-US" sz="2400" b="1" dirty="0" smtClean="0">
                <a:ea typeface="Arial Unicode MS" pitchFamily="34" charset="-128"/>
                <a:cs typeface="Calibri"/>
              </a:rPr>
              <a:t>●</a:t>
            </a:r>
            <a:r>
              <a:rPr lang="id-ID" altLang="en-US" sz="2400" b="1" dirty="0" smtClean="0">
                <a:ea typeface="Arial Unicode MS" pitchFamily="34" charset="-128"/>
                <a:cs typeface="Arial Unicode MS" pitchFamily="34" charset="-128"/>
              </a:rPr>
              <a:t>UNSUR UTAMA</a:t>
            </a:r>
          </a:p>
          <a:p>
            <a:pPr marL="971550" lvl="1" indent="-514350">
              <a:buAutoNum type="romanUcPeriod"/>
            </a:pPr>
            <a:r>
              <a:rPr lang="id-ID" altLang="en-US" sz="2400" b="1" dirty="0" smtClean="0">
                <a:ea typeface="Arial Unicode MS" pitchFamily="34" charset="-128"/>
                <a:cs typeface="Arial Unicode MS" pitchFamily="34" charset="-128"/>
              </a:rPr>
              <a:t>PENDIDIKAN</a:t>
            </a:r>
          </a:p>
          <a:p>
            <a:pPr marL="971550" lvl="1" indent="-514350">
              <a:buAutoNum type="romanUcPeriod"/>
            </a:pPr>
            <a:r>
              <a:rPr lang="id-ID" altLang="en-US" sz="2400" b="1" dirty="0" smtClean="0">
                <a:ea typeface="Arial Unicode MS" pitchFamily="34" charset="-128"/>
                <a:cs typeface="Arial Unicode MS" pitchFamily="34" charset="-128"/>
              </a:rPr>
              <a:t>PENELITIAN                       </a:t>
            </a:r>
            <a:r>
              <a:rPr lang="id-ID" altLang="en-US" sz="2400" b="1" u="sng" dirty="0" smtClean="0">
                <a:ea typeface="Arial Unicode MS" pitchFamily="34" charset="-128"/>
                <a:cs typeface="Arial Unicode MS" pitchFamily="34" charset="-128"/>
              </a:rPr>
              <a:t>80%</a:t>
            </a:r>
          </a:p>
          <a:p>
            <a:pPr marL="971550" lvl="1" indent="-514350">
              <a:buAutoNum type="romanUcPeriod"/>
            </a:pPr>
            <a:r>
              <a:rPr lang="id-ID" altLang="en-US" sz="2400" b="1" dirty="0" smtClean="0">
                <a:ea typeface="Arial Unicode MS" pitchFamily="34" charset="-128"/>
                <a:cs typeface="Arial Unicode MS" pitchFamily="34" charset="-128"/>
              </a:rPr>
              <a:t>PENGABDIAN</a:t>
            </a:r>
          </a:p>
          <a:p>
            <a:pPr marL="857250" lvl="1" indent="-400050"/>
            <a:endParaRPr lang="id-ID" altLang="en-US" sz="2400" b="1" dirty="0" smtClean="0">
              <a:ea typeface="Arial Unicode MS" pitchFamily="34" charset="-128"/>
              <a:cs typeface="Arial Unicode MS" pitchFamily="34" charset="-128"/>
            </a:endParaRPr>
          </a:p>
          <a:p>
            <a:pPr marL="857250" lvl="1" indent="-400050"/>
            <a:endParaRPr lang="id-ID" altLang="en-US" sz="2400" b="1" dirty="0" smtClean="0">
              <a:ea typeface="Arial Unicode MS" pitchFamily="34" charset="-128"/>
              <a:cs typeface="Arial Unicode MS" pitchFamily="34" charset="-128"/>
            </a:endParaRPr>
          </a:p>
          <a:p>
            <a:pPr eaLnBrk="1" hangingPunct="1"/>
            <a:endParaRPr lang="id-ID" altLang="en-US" sz="2400" b="1" dirty="0" smtClean="0">
              <a:ea typeface="Arial Unicode MS" pitchFamily="34" charset="-128"/>
              <a:cs typeface="Arial Unicode MS" pitchFamily="34" charset="-128"/>
            </a:endParaRPr>
          </a:p>
          <a:p>
            <a:pPr eaLnBrk="1" hangingPunct="1"/>
            <a:endParaRPr lang="id-ID" altLang="en-US" sz="2400" b="1" dirty="0" smtClean="0">
              <a:ea typeface="Arial Unicode MS" pitchFamily="34" charset="-128"/>
              <a:cs typeface="Arial Unicode MS" pitchFamily="34" charset="-128"/>
            </a:endParaRPr>
          </a:p>
          <a:p>
            <a:pPr eaLnBrk="1" hangingPunct="1"/>
            <a:endParaRPr lang="id-ID" altLang="en-US" sz="2400" b="1" dirty="0" smtClean="0">
              <a:ea typeface="Arial Unicode MS" pitchFamily="34" charset="-128"/>
              <a:cs typeface="Arial Unicode MS" pitchFamily="34" charset="-128"/>
            </a:endParaRPr>
          </a:p>
          <a:p>
            <a:r>
              <a:rPr lang="id-ID" altLang="en-US" sz="2400" b="1" dirty="0" smtClean="0">
                <a:ea typeface="Arial Unicode MS" pitchFamily="34" charset="-128"/>
                <a:cs typeface="Calibri"/>
              </a:rPr>
              <a:t>●</a:t>
            </a:r>
            <a:r>
              <a:rPr lang="id-ID" altLang="en-US" sz="2400" b="1" dirty="0" smtClean="0">
                <a:ea typeface="Arial Unicode MS" pitchFamily="34" charset="-128"/>
                <a:cs typeface="Arial Unicode MS" pitchFamily="34" charset="-128"/>
              </a:rPr>
              <a:t>PENUNJANG TRI DHARMA PT   </a:t>
            </a:r>
            <a:r>
              <a:rPr lang="id-ID" altLang="en-US" sz="2400" b="1" u="sng" dirty="0" smtClean="0">
                <a:ea typeface="Arial Unicode MS" pitchFamily="34" charset="-128"/>
                <a:cs typeface="Arial Unicode MS" pitchFamily="34" charset="-128"/>
              </a:rPr>
              <a:t>20%</a:t>
            </a:r>
          </a:p>
        </p:txBody>
      </p:sp>
      <p:sp>
        <p:nvSpPr>
          <p:cNvPr id="9" name="Right Brace 8"/>
          <p:cNvSpPr/>
          <p:nvPr/>
        </p:nvSpPr>
        <p:spPr>
          <a:xfrm>
            <a:off x="10005797" y="3403060"/>
            <a:ext cx="857256" cy="7858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dirty="0"/>
          </a:p>
        </p:txBody>
      </p:sp>
    </p:spTree>
  </p:cSld>
  <p:clrMapOvr>
    <a:masterClrMapping/>
  </p:clrMapOvr>
  <p:transition spd="med">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effectLst>
                  <a:outerShdw blurRad="38100" dist="38100" dir="2700000" algn="tl">
                    <a:srgbClr val="000000">
                      <a:alpha val="43137"/>
                    </a:srgbClr>
                  </a:outerShdw>
                </a:effectLst>
                <a:latin typeface="+mj-lt"/>
              </a:rPr>
              <a:t>PERSYARATAN TAMBAHAN</a:t>
            </a:r>
            <a:endParaRPr lang="en-US" altLang="en-US" sz="4400" b="1" dirty="0">
              <a:effectLst>
                <a:outerShdw blurRad="38100" dist="38100" dir="2700000" algn="tl">
                  <a:srgbClr val="000000">
                    <a:alpha val="43137"/>
                  </a:srgbClr>
                </a:outerShdw>
              </a:effectLst>
              <a:latin typeface="+mj-lt"/>
            </a:endParaRPr>
          </a:p>
        </p:txBody>
      </p:sp>
      <p:sp>
        <p:nvSpPr>
          <p:cNvPr id="5" name="Content Placeholder 4"/>
          <p:cNvSpPr>
            <a:spLocks noGrp="1"/>
          </p:cNvSpPr>
          <p:nvPr>
            <p:ph idx="1"/>
          </p:nvPr>
        </p:nvSpPr>
        <p:spPr>
          <a:xfrm>
            <a:off x="1280160" y="2190751"/>
            <a:ext cx="9628632" cy="3046988"/>
          </a:xfrm>
          <a:prstGeom prst="rect">
            <a:avLst/>
          </a:prstGeom>
        </p:spPr>
        <p:txBody>
          <a:bodyPr wrap="square">
            <a:spAutoFit/>
          </a:bodyPr>
          <a:lstStyle/>
          <a:p>
            <a:pPr marL="0" indent="0" algn="just">
              <a:buNone/>
            </a:pPr>
            <a:r>
              <a:rPr lang="id-ID" sz="3200" dirty="0" smtClean="0">
                <a:latin typeface="+mj-lt"/>
              </a:rPr>
              <a:t>Sejalan dengan tuntutan perkembangan kemajuan ilmu pengetahuan, teknologi dan kesenian dalam kerangka peningkatan kualitas dosen Dirjen SD&amp;Aset Direktorat Karir Kemenristek&amp;Dikti dapat membuat ketentuan baru tentang kenaikan jabatan dan pangkat melalui surat edaran.</a:t>
            </a:r>
            <a:endParaRPr lang="id-ID" sz="3200" dirty="0">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140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141</a:t>
            </a:fld>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954151965"/>
              </p:ext>
            </p:extLst>
          </p:nvPr>
        </p:nvGraphicFramePr>
        <p:xfrm>
          <a:off x="1275232" y="1555264"/>
          <a:ext cx="9666016" cy="4894814"/>
        </p:xfrm>
        <a:graphic>
          <a:graphicData uri="http://schemas.openxmlformats.org/drawingml/2006/table">
            <a:tbl>
              <a:tblPr firstRow="1" bandRow="1">
                <a:tableStyleId>{3B4B98B0-60AC-42C2-AFA5-B58CD77FA1E5}</a:tableStyleId>
              </a:tblPr>
              <a:tblGrid>
                <a:gridCol w="2416504"/>
                <a:gridCol w="2416504"/>
                <a:gridCol w="2416504"/>
                <a:gridCol w="2416504"/>
              </a:tblGrid>
              <a:tr h="1145774">
                <a:tc>
                  <a:txBody>
                    <a:bodyPr/>
                    <a:lstStyle/>
                    <a:p>
                      <a:r>
                        <a:rPr lang="en-US" sz="2400" dirty="0" smtClean="0"/>
                        <a:t>Unit </a:t>
                      </a:r>
                      <a:r>
                        <a:rPr lang="en-US" sz="2400" dirty="0" err="1" smtClean="0"/>
                        <a:t>Penanggung</a:t>
                      </a:r>
                      <a:r>
                        <a:rPr lang="en-US" sz="2400" dirty="0" smtClean="0"/>
                        <a:t> </a:t>
                      </a:r>
                      <a:r>
                        <a:rPr lang="en-US" sz="2400" dirty="0" err="1" smtClean="0"/>
                        <a:t>jawab</a:t>
                      </a:r>
                      <a:endParaRPr lang="en-US" sz="2400" dirty="0"/>
                    </a:p>
                  </a:txBody>
                  <a:tcPr/>
                </a:tc>
                <a:tc>
                  <a:txBody>
                    <a:bodyPr/>
                    <a:lstStyle/>
                    <a:p>
                      <a:r>
                        <a:rPr lang="en-US" sz="2400" dirty="0" err="1" smtClean="0"/>
                        <a:t>Kegiatan</a:t>
                      </a:r>
                      <a:endParaRPr lang="en-US" sz="2400" dirty="0"/>
                    </a:p>
                  </a:txBody>
                  <a:tcPr/>
                </a:tc>
                <a:tc>
                  <a:txBody>
                    <a:bodyPr/>
                    <a:lstStyle/>
                    <a:p>
                      <a:r>
                        <a:rPr lang="en-US" sz="2400" dirty="0" err="1" smtClean="0"/>
                        <a:t>Durasi</a:t>
                      </a:r>
                      <a:r>
                        <a:rPr lang="en-US" sz="2400" dirty="0" smtClean="0"/>
                        <a:t> </a:t>
                      </a:r>
                      <a:r>
                        <a:rPr lang="en-US" sz="2400" dirty="0" err="1" smtClean="0"/>
                        <a:t>waktu</a:t>
                      </a:r>
                      <a:r>
                        <a:rPr lang="en-US" sz="2400" dirty="0" smtClean="0"/>
                        <a:t> paling lama</a:t>
                      </a:r>
                      <a:endParaRPr lang="en-US" sz="2400" dirty="0"/>
                    </a:p>
                  </a:txBody>
                  <a:tcPr/>
                </a:tc>
                <a:tc>
                  <a:txBody>
                    <a:bodyPr/>
                    <a:lstStyle/>
                    <a:p>
                      <a:r>
                        <a:rPr lang="en-US" sz="2400" dirty="0" err="1" smtClean="0"/>
                        <a:t>Luaran</a:t>
                      </a:r>
                      <a:endParaRPr lang="en-US" sz="2400" dirty="0"/>
                    </a:p>
                  </a:txBody>
                  <a:tcPr/>
                </a:tc>
              </a:tr>
              <a:tr h="1145774">
                <a:tc>
                  <a:txBody>
                    <a:bodyPr/>
                    <a:lstStyle/>
                    <a:p>
                      <a:r>
                        <a:rPr lang="en-US" sz="2400" b="0" i="0" u="none" strike="noStrike" kern="1200" baseline="0" dirty="0" err="1" smtClean="0">
                          <a:solidFill>
                            <a:schemeClr val="tx1"/>
                          </a:solidFill>
                          <a:latin typeface="+mn-lt"/>
                          <a:ea typeface="+mn-ea"/>
                          <a:cs typeface="+mn-cs"/>
                        </a:rPr>
                        <a:t>Ditjen</a:t>
                      </a:r>
                      <a:r>
                        <a:rPr lang="en-US" sz="2400" b="0" i="0" u="none" strike="noStrike" kern="1200" baseline="0" dirty="0" smtClean="0">
                          <a:solidFill>
                            <a:schemeClr val="tx1"/>
                          </a:solidFill>
                          <a:latin typeface="+mn-lt"/>
                          <a:ea typeface="+mn-ea"/>
                          <a:cs typeface="+mn-cs"/>
                        </a:rPr>
                        <a:t> </a:t>
                      </a:r>
                      <a:r>
                        <a:rPr lang="id-ID" sz="2400" b="0" i="0" u="none" strike="noStrike" kern="1200" baseline="0" dirty="0" smtClean="0">
                          <a:solidFill>
                            <a:schemeClr val="tx1"/>
                          </a:solidFill>
                          <a:latin typeface="+mn-lt"/>
                          <a:ea typeface="+mn-ea"/>
                          <a:cs typeface="+mn-cs"/>
                        </a:rPr>
                        <a:t>SD&amp;Aset</a:t>
                      </a:r>
                      <a:endParaRPr lang="en-US" sz="2400" dirty="0"/>
                    </a:p>
                  </a:txBody>
                  <a:tcPr/>
                </a:tc>
                <a:tc>
                  <a:txBody>
                    <a:bodyPr/>
                    <a:lstStyle/>
                    <a:p>
                      <a:r>
                        <a:rPr lang="en-US" sz="2400" b="0" i="0" u="none" strike="noStrike" kern="1200" baseline="0" dirty="0" err="1" smtClean="0">
                          <a:solidFill>
                            <a:schemeClr val="tx1"/>
                          </a:solidFill>
                          <a:latin typeface="+mn-lt"/>
                          <a:ea typeface="+mn-ea"/>
                          <a:cs typeface="+mn-cs"/>
                        </a:rPr>
                        <a:t>Mengunggah</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nama</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dosen</a:t>
                      </a:r>
                      <a:r>
                        <a:rPr lang="en-US" sz="2400" b="0" i="0" u="none" strike="noStrike" kern="1200" baseline="0" dirty="0" smtClean="0">
                          <a:solidFill>
                            <a:schemeClr val="tx1"/>
                          </a:solidFill>
                          <a:latin typeface="+mn-lt"/>
                          <a:ea typeface="+mn-ea"/>
                          <a:cs typeface="+mn-cs"/>
                        </a:rPr>
                        <a:t> yang</a:t>
                      </a:r>
                    </a:p>
                    <a:p>
                      <a:r>
                        <a:rPr lang="en-US" sz="2400" b="0" i="0" u="none" strike="noStrike" kern="1200" baseline="0" dirty="0" err="1" smtClean="0">
                          <a:solidFill>
                            <a:schemeClr val="tx1"/>
                          </a:solidFill>
                          <a:latin typeface="+mn-lt"/>
                          <a:ea typeface="+mn-ea"/>
                          <a:cs typeface="+mn-cs"/>
                        </a:rPr>
                        <a:t>telah</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diterbitkan</a:t>
                      </a:r>
                      <a:r>
                        <a:rPr lang="en-US" sz="2400" b="0" i="0" u="none" strike="noStrike" kern="1200" baseline="0" dirty="0" smtClean="0">
                          <a:solidFill>
                            <a:schemeClr val="tx1"/>
                          </a:solidFill>
                          <a:latin typeface="+mn-lt"/>
                          <a:ea typeface="+mn-ea"/>
                          <a:cs typeface="+mn-cs"/>
                        </a:rPr>
                        <a:t> SK </a:t>
                      </a:r>
                      <a:r>
                        <a:rPr lang="en-US" sz="2400" b="0" i="0" u="none" strike="noStrike" kern="1200" baseline="0" dirty="0" err="1" smtClean="0">
                          <a:solidFill>
                            <a:schemeClr val="tx1"/>
                          </a:solidFill>
                          <a:latin typeface="+mn-lt"/>
                          <a:ea typeface="+mn-ea"/>
                          <a:cs typeface="+mn-cs"/>
                        </a:rPr>
                        <a:t>Profesornya</a:t>
                      </a:r>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err="1" smtClean="0">
                          <a:solidFill>
                            <a:schemeClr val="tx1"/>
                          </a:solidFill>
                          <a:latin typeface="+mn-lt"/>
                          <a:ea typeface="+mn-ea"/>
                          <a:cs typeface="+mn-cs"/>
                        </a:rPr>
                        <a:t>dan</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daftar</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karya</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ilmiah</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untuk</a:t>
                      </a:r>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err="1" smtClean="0">
                          <a:solidFill>
                            <a:schemeClr val="tx1"/>
                          </a:solidFill>
                          <a:latin typeface="+mn-lt"/>
                          <a:ea typeface="+mn-ea"/>
                          <a:cs typeface="+mn-cs"/>
                        </a:rPr>
                        <a:t>pemenuhan</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syarat</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utama</a:t>
                      </a:r>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err="1" smtClean="0">
                          <a:solidFill>
                            <a:schemeClr val="tx1"/>
                          </a:solidFill>
                          <a:latin typeface="+mn-lt"/>
                          <a:ea typeface="+mn-ea"/>
                          <a:cs typeface="+mn-cs"/>
                        </a:rPr>
                        <a:t>Profesor</a:t>
                      </a:r>
                      <a:r>
                        <a:rPr lang="en-US" sz="2400" b="0" i="0" u="none" strike="noStrike" kern="1200" baseline="0" dirty="0" smtClean="0">
                          <a:solidFill>
                            <a:schemeClr val="tx1"/>
                          </a:solidFill>
                          <a:latin typeface="+mn-lt"/>
                          <a:ea typeface="+mn-ea"/>
                          <a:cs typeface="+mn-cs"/>
                        </a:rPr>
                        <a:t> di </a:t>
                      </a:r>
                      <a:r>
                        <a:rPr lang="en-US" sz="2400" b="0" i="0" u="none" strike="noStrike" kern="1200" baseline="0" dirty="0" err="1" smtClean="0">
                          <a:solidFill>
                            <a:schemeClr val="tx1"/>
                          </a:solidFill>
                          <a:latin typeface="+mn-lt"/>
                          <a:ea typeface="+mn-ea"/>
                          <a:cs typeface="+mn-cs"/>
                        </a:rPr>
                        <a:t>laman</a:t>
                      </a:r>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smtClean="0">
                          <a:solidFill>
                            <a:schemeClr val="tx1"/>
                          </a:solidFill>
                          <a:latin typeface="+mn-lt"/>
                          <a:ea typeface="+mn-ea"/>
                          <a:cs typeface="+mn-cs"/>
                        </a:rPr>
                        <a:t>www.dikti.go.id</a:t>
                      </a:r>
                      <a:endParaRPr lang="en-US" sz="2400" dirty="0"/>
                    </a:p>
                  </a:txBody>
                  <a:tcPr/>
                </a:tc>
                <a:tc>
                  <a:txBody>
                    <a:bodyPr/>
                    <a:lstStyle/>
                    <a:p>
                      <a:r>
                        <a:rPr lang="en-US" sz="2400" b="0" i="0" u="none" strike="noStrike" kern="1200" baseline="0" dirty="0" smtClean="0">
                          <a:solidFill>
                            <a:schemeClr val="tx1"/>
                          </a:solidFill>
                          <a:latin typeface="+mn-lt"/>
                          <a:ea typeface="+mn-ea"/>
                          <a:cs typeface="+mn-cs"/>
                        </a:rPr>
                        <a:t>15 </a:t>
                      </a:r>
                      <a:r>
                        <a:rPr lang="en-US" sz="2400" b="0" i="0" u="none" strike="noStrike" kern="1200" baseline="0" dirty="0" err="1" smtClean="0">
                          <a:solidFill>
                            <a:schemeClr val="tx1"/>
                          </a:solidFill>
                          <a:latin typeface="+mn-lt"/>
                          <a:ea typeface="+mn-ea"/>
                          <a:cs typeface="+mn-cs"/>
                        </a:rPr>
                        <a:t>hari</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kerja</a:t>
                      </a:r>
                      <a:endParaRPr lang="en-US" sz="2400" dirty="0"/>
                    </a:p>
                  </a:txBody>
                  <a:tcPr/>
                </a:tc>
                <a:tc>
                  <a:txBody>
                    <a:bodyPr/>
                    <a:lstStyle/>
                    <a:p>
                      <a:r>
                        <a:rPr lang="en-US" sz="2400" b="0" i="0" u="none" strike="noStrike" kern="1200" baseline="0" dirty="0" err="1" smtClean="0">
                          <a:solidFill>
                            <a:schemeClr val="tx1"/>
                          </a:solidFill>
                          <a:latin typeface="+mn-lt"/>
                          <a:ea typeface="+mn-ea"/>
                          <a:cs typeface="+mn-cs"/>
                        </a:rPr>
                        <a:t>Daftar</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nama</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dan</a:t>
                      </a:r>
                      <a:r>
                        <a:rPr lang="en-US" sz="2400" b="0" i="0" u="none" strike="noStrike" kern="1200" baseline="0" dirty="0" smtClean="0">
                          <a:solidFill>
                            <a:schemeClr val="tx1"/>
                          </a:solidFill>
                          <a:latin typeface="+mn-lt"/>
                          <a:ea typeface="+mn-ea"/>
                          <a:cs typeface="+mn-cs"/>
                        </a:rPr>
                        <a:t> </a:t>
                      </a:r>
                      <a:r>
                        <a:rPr lang="en-US" sz="2400" b="0" i="0" u="none" strike="noStrike" kern="1200" baseline="0" dirty="0" err="1" smtClean="0">
                          <a:solidFill>
                            <a:schemeClr val="tx1"/>
                          </a:solidFill>
                          <a:latin typeface="+mn-lt"/>
                          <a:ea typeface="+mn-ea"/>
                          <a:cs typeface="+mn-cs"/>
                        </a:rPr>
                        <a:t>karya</a:t>
                      </a:r>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err="1" smtClean="0">
                          <a:solidFill>
                            <a:schemeClr val="tx1"/>
                          </a:solidFill>
                          <a:latin typeface="+mn-lt"/>
                          <a:ea typeface="+mn-ea"/>
                          <a:cs typeface="+mn-cs"/>
                        </a:rPr>
                        <a:t>ilmiah</a:t>
                      </a:r>
                      <a:endParaRPr lang="en-US" sz="2400" dirty="0"/>
                    </a:p>
                  </a:txBody>
                  <a:tcPr/>
                </a:tc>
              </a:tr>
            </a:tbl>
          </a:graphicData>
        </a:graphic>
      </p:graphicFrame>
      <p:sp>
        <p:nvSpPr>
          <p:cNvPr id="3" name="TextBox 2"/>
          <p:cNvSpPr txBox="1"/>
          <p:nvPr/>
        </p:nvSpPr>
        <p:spPr>
          <a:xfrm>
            <a:off x="1308539" y="409903"/>
            <a:ext cx="5344511" cy="523220"/>
          </a:xfrm>
          <a:prstGeom prst="rect">
            <a:avLst/>
          </a:prstGeom>
          <a:noFill/>
        </p:spPr>
        <p:txBody>
          <a:bodyPr wrap="square" rtlCol="0">
            <a:spAutoFit/>
          </a:bodyPr>
          <a:lstStyle/>
          <a:p>
            <a:r>
              <a:rPr lang="en-US" sz="2800" dirty="0" err="1" smtClean="0"/>
              <a:t>Revisi</a:t>
            </a:r>
            <a:r>
              <a:rPr lang="en-US" sz="2800" dirty="0" smtClean="0"/>
              <a:t> PO 2014</a:t>
            </a:r>
            <a:endParaRPr lang="en-US" sz="2800" dirty="0"/>
          </a:p>
        </p:txBody>
      </p:sp>
    </p:spTree>
    <p:extLst>
      <p:ext uri="{BB962C8B-B14F-4D97-AF65-F5344CB8AC3E}">
        <p14:creationId xmlns="" xmlns:p14="http://schemas.microsoft.com/office/powerpoint/2010/main" val="25851322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142</a:t>
            </a:fld>
            <a:endParaRPr lang="en-US"/>
          </a:p>
        </p:txBody>
      </p:sp>
      <p:sp>
        <p:nvSpPr>
          <p:cNvPr id="3" name="Rectangle 2"/>
          <p:cNvSpPr/>
          <p:nvPr/>
        </p:nvSpPr>
        <p:spPr>
          <a:xfrm>
            <a:off x="173423" y="1487747"/>
            <a:ext cx="11792607" cy="4401205"/>
          </a:xfrm>
          <a:prstGeom prst="rect">
            <a:avLst/>
          </a:prstGeom>
        </p:spPr>
        <p:txBody>
          <a:bodyPr wrap="square">
            <a:spAutoFit/>
          </a:bodyPr>
          <a:lstStyle/>
          <a:p>
            <a:r>
              <a:rPr lang="en-US" sz="2800" dirty="0" err="1" smtClean="0"/>
              <a:t>Revisi</a:t>
            </a:r>
            <a:r>
              <a:rPr lang="en-US" sz="2800" dirty="0" smtClean="0"/>
              <a:t> PO 2014</a:t>
            </a:r>
          </a:p>
          <a:p>
            <a:endParaRPr lang="en-US" sz="2800" dirty="0" smtClean="0"/>
          </a:p>
          <a:p>
            <a:r>
              <a:rPr lang="en-US" sz="2800" dirty="0" err="1" smtClean="0"/>
              <a:t>Untuk</a:t>
            </a:r>
            <a:r>
              <a:rPr lang="en-US" sz="2800" dirty="0" smtClean="0"/>
              <a:t> </a:t>
            </a:r>
            <a:r>
              <a:rPr lang="en-US" sz="2800" dirty="0" err="1"/>
              <a:t>penjaminan</a:t>
            </a:r>
            <a:r>
              <a:rPr lang="en-US" sz="2800" dirty="0"/>
              <a:t> </a:t>
            </a:r>
            <a:r>
              <a:rPr lang="en-US" sz="2800" dirty="0" err="1"/>
              <a:t>mutu</a:t>
            </a:r>
            <a:r>
              <a:rPr lang="en-US" sz="2800" dirty="0"/>
              <a:t> </a:t>
            </a:r>
            <a:r>
              <a:rPr lang="en-US" sz="2800" dirty="0" err="1"/>
              <a:t>keilmuan</a:t>
            </a:r>
            <a:r>
              <a:rPr lang="en-US" sz="2800" dirty="0"/>
              <a:t>, </a:t>
            </a:r>
            <a:r>
              <a:rPr lang="en-US" sz="2800" dirty="0" err="1"/>
              <a:t>penilaian</a:t>
            </a:r>
            <a:r>
              <a:rPr lang="en-US" sz="2800" dirty="0"/>
              <a:t> </a:t>
            </a:r>
            <a:r>
              <a:rPr lang="en-US" sz="2800" dirty="0" err="1"/>
              <a:t>kenaikan</a:t>
            </a:r>
            <a:r>
              <a:rPr lang="en-US" sz="2800" dirty="0"/>
              <a:t> </a:t>
            </a:r>
            <a:r>
              <a:rPr lang="en-US" sz="2800" dirty="0" err="1"/>
              <a:t>jabatan</a:t>
            </a:r>
            <a:r>
              <a:rPr lang="en-US" sz="2800" dirty="0"/>
              <a:t> </a:t>
            </a:r>
            <a:r>
              <a:rPr lang="en-US" sz="2800" dirty="0" err="1"/>
              <a:t>akademik</a:t>
            </a:r>
            <a:r>
              <a:rPr lang="en-US" sz="2800" dirty="0"/>
              <a:t> </a:t>
            </a:r>
            <a:r>
              <a:rPr lang="en-US" sz="2800" dirty="0" err="1" smtClean="0"/>
              <a:t>menjadi</a:t>
            </a:r>
            <a:r>
              <a:rPr lang="en-US" sz="2800" dirty="0" smtClean="0"/>
              <a:t> </a:t>
            </a:r>
            <a:r>
              <a:rPr lang="en-US" sz="2800" dirty="0" err="1" smtClean="0"/>
              <a:t>Profesor</a:t>
            </a:r>
            <a:r>
              <a:rPr lang="en-US" sz="2800" dirty="0" smtClean="0"/>
              <a:t> </a:t>
            </a:r>
            <a:r>
              <a:rPr lang="en-US" sz="2800" dirty="0" err="1"/>
              <a:t>selain</a:t>
            </a:r>
            <a:r>
              <a:rPr lang="en-US" sz="2800" dirty="0"/>
              <a:t> </a:t>
            </a:r>
            <a:r>
              <a:rPr lang="en-US" sz="2800" dirty="0" err="1"/>
              <a:t>kecukupan</a:t>
            </a:r>
            <a:r>
              <a:rPr lang="en-US" sz="2800" dirty="0"/>
              <a:t> </a:t>
            </a:r>
            <a:r>
              <a:rPr lang="en-US" sz="2800" dirty="0" err="1"/>
              <a:t>angka</a:t>
            </a:r>
            <a:r>
              <a:rPr lang="en-US" sz="2800" dirty="0"/>
              <a:t> </a:t>
            </a:r>
            <a:r>
              <a:rPr lang="en-US" sz="2800" dirty="0" err="1"/>
              <a:t>kredit</a:t>
            </a:r>
            <a:r>
              <a:rPr lang="en-US" sz="2800" dirty="0"/>
              <a:t> </a:t>
            </a:r>
            <a:r>
              <a:rPr lang="en-US" sz="2800" dirty="0" err="1"/>
              <a:t>dan</a:t>
            </a:r>
            <a:r>
              <a:rPr lang="en-US" sz="2800" dirty="0"/>
              <a:t> </a:t>
            </a:r>
            <a:r>
              <a:rPr lang="en-US" sz="2800" dirty="0" err="1"/>
              <a:t>pemenuhan</a:t>
            </a:r>
            <a:r>
              <a:rPr lang="en-US" sz="2800" dirty="0"/>
              <a:t> </a:t>
            </a:r>
            <a:r>
              <a:rPr lang="en-US" sz="2800" dirty="0" err="1"/>
              <a:t>syarat</a:t>
            </a:r>
            <a:r>
              <a:rPr lang="en-US" sz="2800" dirty="0"/>
              <a:t> </a:t>
            </a:r>
            <a:r>
              <a:rPr lang="en-US" sz="2800" dirty="0" err="1"/>
              <a:t>publikasi</a:t>
            </a:r>
            <a:r>
              <a:rPr lang="en-US" sz="2800" dirty="0"/>
              <a:t> </a:t>
            </a:r>
            <a:r>
              <a:rPr lang="en-US" sz="2800" dirty="0" err="1"/>
              <a:t>karya</a:t>
            </a:r>
            <a:r>
              <a:rPr lang="en-US" sz="2800" dirty="0"/>
              <a:t> </a:t>
            </a:r>
            <a:r>
              <a:rPr lang="en-US" sz="2800" dirty="0" err="1"/>
              <a:t>ilmiah</a:t>
            </a:r>
            <a:r>
              <a:rPr lang="en-US" sz="2800" dirty="0" smtClean="0"/>
              <a:t>, </a:t>
            </a:r>
            <a:r>
              <a:rPr lang="en-US" sz="2800" dirty="0" err="1" smtClean="0"/>
              <a:t>juga</a:t>
            </a:r>
            <a:r>
              <a:rPr lang="en-US" sz="2800" dirty="0" smtClean="0"/>
              <a:t> </a:t>
            </a:r>
            <a:r>
              <a:rPr lang="en-US" sz="2800" dirty="0" err="1"/>
              <a:t>mempertimbangkan</a:t>
            </a:r>
            <a:r>
              <a:rPr lang="en-US" sz="2800" dirty="0"/>
              <a:t> </a:t>
            </a:r>
            <a:r>
              <a:rPr lang="en-US" sz="2800" dirty="0" err="1"/>
              <a:t>keterkaitan</a:t>
            </a:r>
            <a:r>
              <a:rPr lang="en-US" sz="2800" dirty="0"/>
              <a:t> </a:t>
            </a:r>
            <a:r>
              <a:rPr lang="en-US" sz="2800" dirty="0" err="1"/>
              <a:t>antara</a:t>
            </a:r>
            <a:r>
              <a:rPr lang="en-US" sz="2800" dirty="0"/>
              <a:t> </a:t>
            </a:r>
            <a:r>
              <a:rPr lang="en-US" sz="2800" dirty="0" err="1"/>
              <a:t>bidang</a:t>
            </a:r>
            <a:r>
              <a:rPr lang="en-US" sz="2800" dirty="0"/>
              <a:t> </a:t>
            </a:r>
            <a:r>
              <a:rPr lang="en-US" sz="2800" dirty="0" err="1"/>
              <a:t>ilmu</a:t>
            </a:r>
            <a:r>
              <a:rPr lang="en-US" sz="2800" dirty="0"/>
              <a:t> </a:t>
            </a:r>
            <a:r>
              <a:rPr lang="en-US" sz="2800" dirty="0" err="1"/>
              <a:t>penugasan</a:t>
            </a:r>
            <a:r>
              <a:rPr lang="en-US" sz="2800" dirty="0"/>
              <a:t> </a:t>
            </a:r>
            <a:r>
              <a:rPr lang="en-US" sz="2800" dirty="0" err="1"/>
              <a:t>Profesor</a:t>
            </a:r>
            <a:r>
              <a:rPr lang="en-US" sz="2800" dirty="0"/>
              <a:t> </a:t>
            </a:r>
            <a:r>
              <a:rPr lang="en-US" sz="2800" b="1" dirty="0" smtClean="0"/>
              <a:t>yang </a:t>
            </a:r>
            <a:r>
              <a:rPr lang="en-US" sz="2800" b="1" dirty="0" err="1" smtClean="0"/>
              <a:t>diusulkan</a:t>
            </a:r>
            <a:r>
              <a:rPr lang="en-US" sz="2800" b="1" dirty="0" smtClean="0"/>
              <a:t> </a:t>
            </a:r>
            <a:r>
              <a:rPr lang="en-US" sz="2800" b="1" dirty="0" err="1"/>
              <a:t>dengan</a:t>
            </a:r>
            <a:r>
              <a:rPr lang="en-US" sz="2800" b="1" dirty="0"/>
              <a:t> </a:t>
            </a:r>
            <a:r>
              <a:rPr lang="en-US" sz="2800" b="1" dirty="0" err="1"/>
              <a:t>kualifikasi</a:t>
            </a:r>
            <a:r>
              <a:rPr lang="en-US" sz="2800" b="1" dirty="0"/>
              <a:t> </a:t>
            </a:r>
            <a:r>
              <a:rPr lang="en-US" sz="2800" b="1" dirty="0" err="1"/>
              <a:t>akademik</a:t>
            </a:r>
            <a:r>
              <a:rPr lang="en-US" sz="2800" b="1" dirty="0"/>
              <a:t> </a:t>
            </a:r>
            <a:r>
              <a:rPr lang="en-US" sz="2800" b="1" dirty="0" err="1"/>
              <a:t>Doktor</a:t>
            </a:r>
            <a:r>
              <a:rPr lang="en-US" sz="2800" b="1" dirty="0"/>
              <a:t>, </a:t>
            </a:r>
            <a:r>
              <a:rPr lang="en-US" sz="2800" b="1" dirty="0" err="1"/>
              <a:t>karya</a:t>
            </a:r>
            <a:r>
              <a:rPr lang="en-US" sz="2800" b="1" dirty="0"/>
              <a:t> </a:t>
            </a:r>
            <a:r>
              <a:rPr lang="en-US" sz="2800" b="1" dirty="0" err="1"/>
              <a:t>ilmiah</a:t>
            </a:r>
            <a:r>
              <a:rPr lang="en-US" sz="2800" b="1" dirty="0"/>
              <a:t> yang </a:t>
            </a:r>
            <a:r>
              <a:rPr lang="en-US" sz="2800" b="1" dirty="0" err="1"/>
              <a:t>diperoleh</a:t>
            </a:r>
            <a:r>
              <a:rPr lang="en-US" sz="2800" b="1" dirty="0"/>
              <a:t> </a:t>
            </a:r>
            <a:r>
              <a:rPr lang="en-US" sz="2800" b="1" dirty="0" err="1"/>
              <a:t>sebelum</a:t>
            </a:r>
            <a:r>
              <a:rPr lang="en-US" sz="2800" b="1" dirty="0"/>
              <a:t> </a:t>
            </a:r>
            <a:r>
              <a:rPr lang="en-US" sz="2800" b="1" dirty="0" err="1" smtClean="0"/>
              <a:t>dan</a:t>
            </a:r>
            <a:r>
              <a:rPr lang="en-US" sz="2800" b="1" dirty="0" smtClean="0"/>
              <a:t> </a:t>
            </a:r>
            <a:r>
              <a:rPr lang="en-US" sz="2800" b="1" dirty="0" err="1" smtClean="0"/>
              <a:t>setelah</a:t>
            </a:r>
            <a:r>
              <a:rPr lang="en-US" sz="2800" b="1" dirty="0" smtClean="0"/>
              <a:t> </a:t>
            </a:r>
            <a:r>
              <a:rPr lang="en-US" sz="2800" b="1" dirty="0" err="1"/>
              <a:t>mencapai</a:t>
            </a:r>
            <a:r>
              <a:rPr lang="en-US" sz="2800" b="1" dirty="0"/>
              <a:t> </a:t>
            </a:r>
            <a:r>
              <a:rPr lang="en-US" sz="2800" b="1" dirty="0" err="1"/>
              <a:t>gelar</a:t>
            </a:r>
            <a:r>
              <a:rPr lang="en-US" sz="2800" b="1" dirty="0"/>
              <a:t> </a:t>
            </a:r>
            <a:r>
              <a:rPr lang="en-US" sz="2800" b="1" dirty="0" err="1"/>
              <a:t>doktor</a:t>
            </a:r>
            <a:r>
              <a:rPr lang="en-US" sz="2800" b="1" dirty="0"/>
              <a:t>. </a:t>
            </a:r>
            <a:r>
              <a:rPr lang="en-US" sz="2800" b="1" dirty="0" err="1"/>
              <a:t>Dengan</a:t>
            </a:r>
            <a:r>
              <a:rPr lang="en-US" sz="2800" b="1" dirty="0"/>
              <a:t> </a:t>
            </a:r>
            <a:r>
              <a:rPr lang="en-US" sz="2800" b="1" dirty="0" err="1"/>
              <a:t>demikian</a:t>
            </a:r>
            <a:r>
              <a:rPr lang="en-US" sz="2800" b="1" dirty="0"/>
              <a:t> </a:t>
            </a:r>
            <a:r>
              <a:rPr lang="en-US" sz="2800" b="1" dirty="0" err="1"/>
              <a:t>Perguruan</a:t>
            </a:r>
            <a:r>
              <a:rPr lang="en-US" sz="2800" b="1" dirty="0"/>
              <a:t> </a:t>
            </a:r>
            <a:r>
              <a:rPr lang="en-US" sz="2800" b="1" dirty="0" err="1"/>
              <a:t>Tinggi</a:t>
            </a:r>
            <a:r>
              <a:rPr lang="en-US" sz="2800" b="1" dirty="0"/>
              <a:t> </a:t>
            </a:r>
            <a:r>
              <a:rPr lang="en-US" sz="2800" b="1" dirty="0" err="1"/>
              <a:t>dan</a:t>
            </a:r>
            <a:r>
              <a:rPr lang="en-US" sz="2800" b="1" dirty="0"/>
              <a:t>/</a:t>
            </a:r>
            <a:r>
              <a:rPr lang="en-US" sz="2800" b="1" dirty="0" err="1"/>
              <a:t>atau</a:t>
            </a:r>
            <a:r>
              <a:rPr lang="en-US" sz="2800" b="1" dirty="0"/>
              <a:t> </a:t>
            </a:r>
            <a:r>
              <a:rPr lang="en-US" sz="2800" b="1" dirty="0" err="1" smtClean="0"/>
              <a:t>Kopertis</a:t>
            </a:r>
            <a:r>
              <a:rPr lang="en-US" sz="2800" b="1" dirty="0" smtClean="0"/>
              <a:t> </a:t>
            </a:r>
            <a:r>
              <a:rPr lang="en-US" sz="2800" b="1" dirty="0" err="1" smtClean="0"/>
              <a:t>mempunyai</a:t>
            </a:r>
            <a:r>
              <a:rPr lang="en-US" sz="2800" b="1" dirty="0" smtClean="0"/>
              <a:t> </a:t>
            </a:r>
            <a:r>
              <a:rPr lang="en-US" sz="2800" b="1" dirty="0" err="1"/>
              <a:t>kewajiban</a:t>
            </a:r>
            <a:r>
              <a:rPr lang="en-US" sz="2800" b="1" dirty="0"/>
              <a:t> </a:t>
            </a:r>
            <a:r>
              <a:rPr lang="en-US" sz="2800" b="1" dirty="0" err="1"/>
              <a:t>menjamin</a:t>
            </a:r>
            <a:r>
              <a:rPr lang="en-US" sz="2800" b="1" dirty="0"/>
              <a:t> </a:t>
            </a:r>
            <a:r>
              <a:rPr lang="en-US" sz="2800" b="1" dirty="0" err="1"/>
              <a:t>kesesuaian</a:t>
            </a:r>
            <a:r>
              <a:rPr lang="en-US" sz="2800" b="1" dirty="0"/>
              <a:t> </a:t>
            </a:r>
            <a:r>
              <a:rPr lang="en-US" sz="2800" b="1" dirty="0" err="1"/>
              <a:t>antara</a:t>
            </a:r>
            <a:r>
              <a:rPr lang="en-US" sz="2800" b="1" dirty="0"/>
              <a:t> </a:t>
            </a:r>
            <a:r>
              <a:rPr lang="en-US" sz="2800" b="1" dirty="0" err="1"/>
              <a:t>pendidikan</a:t>
            </a:r>
            <a:r>
              <a:rPr lang="en-US" sz="2800" b="1" dirty="0"/>
              <a:t> S3, </a:t>
            </a:r>
            <a:r>
              <a:rPr lang="en-US" sz="2800" b="1" dirty="0" err="1"/>
              <a:t>karya</a:t>
            </a:r>
            <a:r>
              <a:rPr lang="en-US" sz="2800" b="1" dirty="0"/>
              <a:t> </a:t>
            </a:r>
            <a:r>
              <a:rPr lang="en-US" sz="2800" b="1" dirty="0" err="1"/>
              <a:t>ilmiah</a:t>
            </a:r>
            <a:r>
              <a:rPr lang="en-US" sz="2800" b="1" dirty="0"/>
              <a:t>, </a:t>
            </a:r>
            <a:r>
              <a:rPr lang="en-US" sz="2800" b="1" dirty="0" err="1" smtClean="0"/>
              <a:t>dan</a:t>
            </a:r>
            <a:r>
              <a:rPr lang="en-US" sz="2800" b="1" dirty="0" smtClean="0"/>
              <a:t> </a:t>
            </a:r>
            <a:r>
              <a:rPr lang="en-US" sz="2800" b="1" dirty="0" err="1" smtClean="0"/>
              <a:t>bidang</a:t>
            </a:r>
            <a:r>
              <a:rPr lang="en-US" sz="2800" b="1" dirty="0" smtClean="0"/>
              <a:t> </a:t>
            </a:r>
            <a:r>
              <a:rPr lang="en-US" sz="2800" b="1" dirty="0" err="1"/>
              <a:t>ilmu</a:t>
            </a:r>
            <a:r>
              <a:rPr lang="en-US" sz="2800" b="1" dirty="0"/>
              <a:t> </a:t>
            </a:r>
            <a:r>
              <a:rPr lang="en-US" sz="2800" b="1" dirty="0" err="1"/>
              <a:t>penugasan</a:t>
            </a:r>
            <a:r>
              <a:rPr lang="en-US" sz="2800" b="1" dirty="0"/>
              <a:t> </a:t>
            </a:r>
            <a:r>
              <a:rPr lang="en-US" sz="2800" b="1" dirty="0" err="1"/>
              <a:t>seperti</a:t>
            </a:r>
            <a:r>
              <a:rPr lang="en-US" sz="2800" b="1" dirty="0"/>
              <a:t> </a:t>
            </a:r>
            <a:r>
              <a:rPr lang="en-US" sz="2800" b="1" dirty="0" err="1"/>
              <a:t>pada</a:t>
            </a:r>
            <a:r>
              <a:rPr lang="en-US" sz="2800" b="1" dirty="0"/>
              <a:t> </a:t>
            </a:r>
            <a:r>
              <a:rPr lang="en-US" sz="2800" b="1" dirty="0" err="1"/>
              <a:t>Gambar</a:t>
            </a:r>
            <a:r>
              <a:rPr lang="en-US" sz="2800" b="1" dirty="0"/>
              <a:t> 1.</a:t>
            </a:r>
          </a:p>
        </p:txBody>
      </p:sp>
    </p:spTree>
    <p:extLst>
      <p:ext uri="{BB962C8B-B14F-4D97-AF65-F5344CB8AC3E}">
        <p14:creationId xmlns="" xmlns:p14="http://schemas.microsoft.com/office/powerpoint/2010/main" val="835289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143</a:t>
            </a:fld>
            <a:endParaRPr lang="en-US"/>
          </a:p>
        </p:txBody>
      </p:sp>
      <p:sp>
        <p:nvSpPr>
          <p:cNvPr id="3" name="Oval 2"/>
          <p:cNvSpPr/>
          <p:nvPr/>
        </p:nvSpPr>
        <p:spPr>
          <a:xfrm>
            <a:off x="4687651" y="1986474"/>
            <a:ext cx="2143140" cy="142876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prstClr val="white"/>
                </a:solidFill>
                <a:latin typeface="Calibri" pitchFamily="34" charset="0"/>
                <a:cs typeface="Calibri" pitchFamily="34" charset="0"/>
              </a:rPr>
              <a:t>PROFESOR</a:t>
            </a:r>
            <a:endParaRPr lang="en-US" sz="3200" b="1" dirty="0">
              <a:solidFill>
                <a:prstClr val="white"/>
              </a:solidFill>
              <a:latin typeface="Calibri" pitchFamily="34" charset="0"/>
              <a:cs typeface="Calibri" pitchFamily="34" charset="0"/>
            </a:endParaRPr>
          </a:p>
        </p:txBody>
      </p:sp>
      <p:sp>
        <p:nvSpPr>
          <p:cNvPr id="4" name="Oval 3"/>
          <p:cNvSpPr/>
          <p:nvPr/>
        </p:nvSpPr>
        <p:spPr>
          <a:xfrm>
            <a:off x="1868249" y="5110674"/>
            <a:ext cx="2500331" cy="142876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a:solidFill>
                  <a:prstClr val="white"/>
                </a:solidFill>
                <a:latin typeface="Calibri" pitchFamily="34" charset="0"/>
                <a:cs typeface="Calibri" pitchFamily="34" charset="0"/>
              </a:rPr>
              <a:t>DOKTOR</a:t>
            </a:r>
          </a:p>
        </p:txBody>
      </p:sp>
      <p:sp>
        <p:nvSpPr>
          <p:cNvPr id="5" name="Oval 4"/>
          <p:cNvSpPr/>
          <p:nvPr/>
        </p:nvSpPr>
        <p:spPr>
          <a:xfrm>
            <a:off x="7278449" y="5110674"/>
            <a:ext cx="2500331" cy="142876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a:solidFill>
                  <a:prstClr val="white"/>
                </a:solidFill>
                <a:latin typeface="Calibri" pitchFamily="34" charset="0"/>
                <a:cs typeface="Calibri" pitchFamily="34" charset="0"/>
              </a:rPr>
              <a:t>KARYA ILMIAH</a:t>
            </a:r>
          </a:p>
        </p:txBody>
      </p:sp>
      <p:cxnSp>
        <p:nvCxnSpPr>
          <p:cNvPr id="6" name="Straight Arrow Connector 5"/>
          <p:cNvCxnSpPr>
            <a:stCxn id="3" idx="2"/>
            <a:endCxn id="4" idx="0"/>
          </p:cNvCxnSpPr>
          <p:nvPr/>
        </p:nvCxnSpPr>
        <p:spPr>
          <a:xfrm rot="10800000" flipV="1">
            <a:off x="3118417" y="2700854"/>
            <a:ext cx="1569235" cy="240982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6"/>
            <a:endCxn id="5" idx="0"/>
          </p:cNvCxnSpPr>
          <p:nvPr/>
        </p:nvCxnSpPr>
        <p:spPr>
          <a:xfrm>
            <a:off x="6830793" y="2700854"/>
            <a:ext cx="1697825" cy="240982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3" idx="3"/>
          </p:cNvCxnSpPr>
          <p:nvPr/>
        </p:nvCxnSpPr>
        <p:spPr>
          <a:xfrm rot="5400000" flipH="1" flipV="1">
            <a:off x="3358844" y="3544212"/>
            <a:ext cx="1980877" cy="1304455"/>
          </a:xfrm>
          <a:prstGeom prst="straightConnector1">
            <a:avLst/>
          </a:prstGeom>
          <a:ln w="762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5"/>
          </p:cNvCxnSpPr>
          <p:nvPr/>
        </p:nvCxnSpPr>
        <p:spPr>
          <a:xfrm rot="16200000" flipV="1">
            <a:off x="6212056" y="3510880"/>
            <a:ext cx="2057077" cy="1447316"/>
          </a:xfrm>
          <a:prstGeom prst="straightConnector1">
            <a:avLst/>
          </a:prstGeom>
          <a:ln w="762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Left-Right Arrow 9"/>
          <p:cNvSpPr/>
          <p:nvPr/>
        </p:nvSpPr>
        <p:spPr>
          <a:xfrm>
            <a:off x="4382851" y="5491674"/>
            <a:ext cx="2895600" cy="714380"/>
          </a:xfrm>
          <a:prstGeom prst="leftRightArrow">
            <a:avLst/>
          </a:prstGeom>
          <a:solidFill>
            <a:srgbClr val="4F9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2002269" y="228600"/>
            <a:ext cx="7910531" cy="1077218"/>
          </a:xfrm>
          <a:prstGeom prst="rect">
            <a:avLst/>
          </a:prstGeom>
        </p:spPr>
        <p:txBody>
          <a:bodyPr wrap="square">
            <a:spAutoFit/>
          </a:bodyPr>
          <a:lstStyle/>
          <a:p>
            <a:pPr algn="ctr"/>
            <a:r>
              <a:rPr lang="en-US" sz="3200" b="1" dirty="0" err="1"/>
              <a:t>Kesesuaian</a:t>
            </a:r>
            <a:r>
              <a:rPr lang="en-US" sz="3200" b="1" dirty="0"/>
              <a:t> </a:t>
            </a:r>
            <a:r>
              <a:rPr lang="en-US" sz="3200" b="1" dirty="0" err="1"/>
              <a:t>antara</a:t>
            </a:r>
            <a:r>
              <a:rPr lang="en-US" sz="3200" b="1" dirty="0"/>
              <a:t> </a:t>
            </a:r>
            <a:r>
              <a:rPr lang="en-US" sz="3200" b="1" dirty="0" err="1"/>
              <a:t>Pendidikan</a:t>
            </a:r>
            <a:r>
              <a:rPr lang="en-US" sz="3200" b="1" dirty="0"/>
              <a:t> S3, </a:t>
            </a:r>
            <a:r>
              <a:rPr lang="en-US" sz="3200" b="1" dirty="0" err="1"/>
              <a:t>Karya</a:t>
            </a:r>
            <a:r>
              <a:rPr lang="en-US" sz="3200" b="1" dirty="0"/>
              <a:t> </a:t>
            </a:r>
            <a:r>
              <a:rPr lang="en-US" sz="3200" b="1" dirty="0" err="1"/>
              <a:t>Ilmiah</a:t>
            </a:r>
            <a:r>
              <a:rPr lang="en-US" sz="3200" b="1" dirty="0"/>
              <a:t> </a:t>
            </a:r>
            <a:r>
              <a:rPr lang="en-US" sz="3200" b="1" dirty="0" err="1"/>
              <a:t>dan</a:t>
            </a:r>
            <a:r>
              <a:rPr lang="en-US" sz="3200" b="1" dirty="0"/>
              <a:t> </a:t>
            </a:r>
            <a:r>
              <a:rPr lang="en-US" sz="3200" b="1" dirty="0" err="1"/>
              <a:t>Bidang</a:t>
            </a:r>
            <a:r>
              <a:rPr lang="en-US" sz="3200" b="1" dirty="0"/>
              <a:t> </a:t>
            </a:r>
            <a:r>
              <a:rPr lang="en-US" sz="3200" b="1" dirty="0" err="1"/>
              <a:t>Ilmu</a:t>
            </a:r>
            <a:r>
              <a:rPr lang="en-US" sz="3200" b="1" dirty="0"/>
              <a:t> </a:t>
            </a:r>
            <a:r>
              <a:rPr lang="en-US" sz="3200" b="1" dirty="0" err="1"/>
              <a:t>Penugasan</a:t>
            </a:r>
            <a:endParaRPr lang="en-US" sz="3200" b="1" dirty="0"/>
          </a:p>
        </p:txBody>
      </p:sp>
    </p:spTree>
    <p:extLst>
      <p:ext uri="{BB962C8B-B14F-4D97-AF65-F5344CB8AC3E}">
        <p14:creationId xmlns="" xmlns:p14="http://schemas.microsoft.com/office/powerpoint/2010/main" val="55225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136073009"/>
              </p:ext>
            </p:extLst>
          </p:nvPr>
        </p:nvGraphicFramePr>
        <p:xfrm>
          <a:off x="3477260" y="-915"/>
          <a:ext cx="8712970" cy="6846497"/>
        </p:xfrm>
        <a:graphic>
          <a:graphicData uri="http://schemas.openxmlformats.org/drawingml/2006/table">
            <a:tbl>
              <a:tblPr firstRow="1" firstCol="1" bandRow="1">
                <a:tableStyleId>{5C22544A-7EE6-4342-B048-85BDC9FD1C3A}</a:tableStyleId>
              </a:tblPr>
              <a:tblGrid>
                <a:gridCol w="463445"/>
                <a:gridCol w="733763"/>
                <a:gridCol w="888133"/>
                <a:gridCol w="831817"/>
                <a:gridCol w="897365"/>
                <a:gridCol w="2594191"/>
                <a:gridCol w="2304256"/>
              </a:tblGrid>
              <a:tr h="772991">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No</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Bidang Ilmu  Sebelum S3</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Pendidikan S3</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Bidang Ilmu Karya Ilmiah Setelah S3</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Bidang Penugasan Profesor</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Keterangan</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Kesimpulan</a:t>
                      </a:r>
                      <a:endParaRPr lang="en-US" sz="1300" b="1" i="0" dirty="0">
                        <a:effectLst/>
                        <a:latin typeface="+mj-lt"/>
                        <a:ea typeface="Arial Unicode MS" panose="020B0604020202020204" pitchFamily="34" charset="-128"/>
                        <a:cs typeface="Arial Unicode MS" panose="020B0604020202020204" pitchFamily="34" charset="-128"/>
                      </a:endParaRPr>
                    </a:p>
                  </a:txBody>
                  <a:tcPr marL="38507" marR="38507" marT="0" marB="0" anchor="ctr">
                    <a:solidFill>
                      <a:srgbClr val="002060"/>
                    </a:solidFill>
                  </a:tcPr>
                </a:tc>
              </a:tr>
              <a:tr h="579743">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1</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Bidang ilmu sebelum </a:t>
                      </a:r>
                      <a:r>
                        <a:rPr lang="id-ID" sz="1300" b="0" i="0">
                          <a:effectLst/>
                          <a:latin typeface="+mj-lt"/>
                          <a:ea typeface="Arial Unicode MS" panose="020B0604020202020204" pitchFamily="34" charset="-128"/>
                          <a:cs typeface="Arial Unicode MS" panose="020B0604020202020204" pitchFamily="34" charset="-128"/>
                        </a:rPr>
                        <a:t>S3 dan pendidikan </a:t>
                      </a:r>
                      <a:r>
                        <a:rPr lang="en-US" sz="1300" b="0" i="0">
                          <a:effectLst/>
                          <a:latin typeface="+mj-lt"/>
                          <a:ea typeface="Arial Unicode MS" panose="020B0604020202020204" pitchFamily="34" charset="-128"/>
                          <a:cs typeface="Arial Unicode MS" panose="020B0604020202020204" pitchFamily="34" charset="-128"/>
                        </a:rPr>
                        <a:t>S3 </a:t>
                      </a:r>
                      <a:r>
                        <a:rPr lang="id-ID" sz="1300" b="0" i="0">
                          <a:effectLst/>
                          <a:latin typeface="+mj-lt"/>
                          <a:ea typeface="Arial Unicode MS" panose="020B0604020202020204" pitchFamily="34" charset="-128"/>
                          <a:cs typeface="Arial Unicode MS" panose="020B0604020202020204" pitchFamily="34" charset="-128"/>
                        </a:rPr>
                        <a:t>sesuai dengan karya ilmiah dan </a:t>
                      </a:r>
                      <a:r>
                        <a:rPr lang="en-US" sz="1300" b="0" i="0">
                          <a:effectLst/>
                          <a:latin typeface="+mj-lt"/>
                          <a:ea typeface="Arial Unicode MS" panose="020B0604020202020204" pitchFamily="34" charset="-128"/>
                          <a:cs typeface="Arial Unicode MS" panose="020B0604020202020204" pitchFamily="34" charset="-128"/>
                        </a:rPr>
                        <a:t>bidang </a:t>
                      </a:r>
                      <a:r>
                        <a:rPr lang="id-ID" sz="1300" b="0" i="0">
                          <a:effectLst/>
                          <a:latin typeface="+mj-lt"/>
                          <a:ea typeface="Arial Unicode MS" panose="020B0604020202020204" pitchFamily="34" charset="-128"/>
                          <a:cs typeface="Arial Unicode MS" panose="020B0604020202020204" pitchFamily="34" charset="-128"/>
                        </a:rPr>
                        <a:t>ilmu </a:t>
                      </a:r>
                      <a:r>
                        <a:rPr lang="en-US" sz="1300" b="0" i="0">
                          <a:effectLst/>
                          <a:latin typeface="+mj-lt"/>
                          <a:ea typeface="Arial Unicode MS" panose="020B0604020202020204" pitchFamily="34" charset="-128"/>
                          <a:cs typeface="Arial Unicode MS" panose="020B0604020202020204" pitchFamily="34" charset="-128"/>
                        </a:rPr>
                        <a:t>penugasan </a:t>
                      </a:r>
                    </a:p>
                  </a:txBody>
                  <a:tcPr marL="38507" marR="38507" marT="0" marB="0"/>
                </a:tc>
                <a:tc>
                  <a:txBody>
                    <a:bodyPr/>
                    <a:lstStyle/>
                    <a:p>
                      <a:pPr marL="0" marR="0">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Dapat d</a:t>
                      </a:r>
                      <a:r>
                        <a:rPr lang="en-US" sz="1300" b="0" i="0">
                          <a:effectLst/>
                          <a:latin typeface="+mj-lt"/>
                          <a:ea typeface="Arial Unicode MS" panose="020B0604020202020204" pitchFamily="34" charset="-128"/>
                          <a:cs typeface="Arial Unicode MS" panose="020B0604020202020204" pitchFamily="34" charset="-128"/>
                        </a:rPr>
                        <a:t>isetujui untuk menjadi Profesor sesuai bidang ilmunya</a:t>
                      </a:r>
                    </a:p>
                  </a:txBody>
                  <a:tcPr marL="38507" marR="38507" marT="0" marB="0"/>
                </a:tc>
              </a:tr>
              <a:tr h="579743">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2</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Bidang ilmu sebelum S3, karya ilmiah, dan bidang ilmu penugasan serumpun dengan pendidikan S3</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Dapat d</a:t>
                      </a:r>
                      <a:r>
                        <a:rPr lang="en-US" sz="1300" b="0" i="0" dirty="0" err="1">
                          <a:effectLst/>
                          <a:latin typeface="+mj-lt"/>
                          <a:ea typeface="Arial Unicode MS" panose="020B0604020202020204" pitchFamily="34" charset="-128"/>
                          <a:cs typeface="Arial Unicode MS" panose="020B0604020202020204" pitchFamily="34" charset="-128"/>
                        </a:rPr>
                        <a:t>isetujui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untuk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menjadi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id-ID" sz="1300" b="0" i="0" dirty="0">
                          <a:effectLst/>
                          <a:latin typeface="+mj-lt"/>
                          <a:ea typeface="Arial Unicode MS" panose="020B0604020202020204" pitchFamily="34" charset="-128"/>
                          <a:cs typeface="Arial Unicode MS" panose="020B0604020202020204" pitchFamily="34" charset="-128"/>
                        </a:rPr>
                        <a:t> penugasan *)</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r>
              <a:tr h="966238">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3</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 </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Bidang ilmu sebelum </a:t>
                      </a:r>
                      <a:r>
                        <a:rPr lang="id-ID" sz="1300" b="0" i="0">
                          <a:effectLst/>
                          <a:latin typeface="+mj-lt"/>
                          <a:ea typeface="Arial Unicode MS" panose="020B0604020202020204" pitchFamily="34" charset="-128"/>
                          <a:cs typeface="Arial Unicode MS" panose="020B0604020202020204" pitchFamily="34" charset="-128"/>
                        </a:rPr>
                        <a:t>S3, pendidikan </a:t>
                      </a:r>
                      <a:r>
                        <a:rPr lang="en-US" sz="1300" b="0" i="0">
                          <a:effectLst/>
                          <a:latin typeface="+mj-lt"/>
                          <a:ea typeface="Arial Unicode MS" panose="020B0604020202020204" pitchFamily="34" charset="-128"/>
                          <a:cs typeface="Arial Unicode MS" panose="020B0604020202020204" pitchFamily="34" charset="-128"/>
                        </a:rPr>
                        <a:t>S3</a:t>
                      </a:r>
                      <a:r>
                        <a:rPr lang="id-ID" sz="1300" b="0" i="0">
                          <a:effectLst/>
                          <a:latin typeface="+mj-lt"/>
                          <a:ea typeface="Arial Unicode MS" panose="020B0604020202020204" pitchFamily="34" charset="-128"/>
                          <a:cs typeface="Arial Unicode MS" panose="020B0604020202020204" pitchFamily="34" charset="-128"/>
                        </a:rPr>
                        <a:t>, dan bidang ilmu penugasan sesuai, tetapi karya ilmiah tidak sesuai dengan rumpun ilmu</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Ditolak untuk menjadi Profesor</a:t>
                      </a:r>
                    </a:p>
                  </a:txBody>
                  <a:tcPr marL="38507" marR="38507" marT="0" marB="0"/>
                </a:tc>
              </a:tr>
              <a:tr h="772991">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4</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B</a:t>
                      </a:r>
                      <a:endParaRPr lang="en-US" sz="1300" b="0" i="0" dirty="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 </a:t>
                      </a:r>
                      <a:endParaRPr lang="en-US" sz="1300" b="0" i="0" dirty="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 </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sebelum</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S3 dan pendidikan </a:t>
                      </a:r>
                      <a:r>
                        <a:rPr lang="en-US" sz="1300" b="0" i="0" dirty="0">
                          <a:effectLst/>
                          <a:latin typeface="+mj-lt"/>
                          <a:ea typeface="Arial Unicode MS" panose="020B0604020202020204" pitchFamily="34" charset="-128"/>
                          <a:cs typeface="Arial Unicode MS" panose="020B0604020202020204" pitchFamily="34" charset="-128"/>
                        </a:rPr>
                        <a:t>S3 </a:t>
                      </a:r>
                      <a:r>
                        <a:rPr lang="id-ID" sz="1300" b="0" i="0" dirty="0">
                          <a:effectLst/>
                          <a:latin typeface="+mj-lt"/>
                          <a:ea typeface="Arial Unicode MS" panose="020B0604020202020204" pitchFamily="34" charset="-128"/>
                          <a:cs typeface="Arial Unicode MS" panose="020B0604020202020204" pitchFamily="34" charset="-128"/>
                        </a:rPr>
                        <a:t>sesuai, tetapi tidak sesuai dengan karya ilmiah dan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ilmu </a:t>
                      </a:r>
                      <a:r>
                        <a:rPr lang="en-US" sz="1300" b="0" i="0" dirty="0" err="1">
                          <a:effectLst/>
                          <a:latin typeface="+mj-lt"/>
                          <a:ea typeface="Arial Unicode MS" panose="020B0604020202020204" pitchFamily="34" charset="-128"/>
                          <a:cs typeface="Arial Unicode MS" panose="020B0604020202020204" pitchFamily="34" charset="-128"/>
                        </a:rPr>
                        <a:t>penugasan</a:t>
                      </a:r>
                      <a:r>
                        <a:rPr lang="en-US" sz="1300" b="0" i="0" dirty="0">
                          <a:effectLst/>
                          <a:latin typeface="+mj-lt"/>
                          <a:ea typeface="Arial Unicode MS" panose="020B0604020202020204" pitchFamily="34" charset="-128"/>
                          <a:cs typeface="Arial Unicode MS" panose="020B0604020202020204" pitchFamily="34" charset="-128"/>
                        </a:rPr>
                        <a:t> </a:t>
                      </a:r>
                    </a:p>
                  </a:txBody>
                  <a:tcPr marL="38507" marR="38507"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Ditolak untuk menjadi Profesor</a:t>
                      </a:r>
                    </a:p>
                  </a:txBody>
                  <a:tcPr marL="38507" marR="38507" marT="0" marB="0"/>
                </a:tc>
              </a:tr>
              <a:tr h="1545981">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5</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sebelum</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tidak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dengan</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pendidikan</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tetapi</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pendidikan S3, </a:t>
                      </a:r>
                      <a:r>
                        <a:rPr lang="en-US" sz="1300" b="0" i="0" dirty="0" err="1">
                          <a:effectLst/>
                          <a:latin typeface="+mj-lt"/>
                          <a:ea typeface="Arial Unicode MS" panose="020B0604020202020204" pitchFamily="34" charset="-128"/>
                          <a:cs typeface="Arial Unicode MS" panose="020B0604020202020204" pitchFamily="34" charset="-128"/>
                        </a:rPr>
                        <a:t>karya</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ilmiah</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dan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penugasan</a:t>
                      </a:r>
                      <a:r>
                        <a:rPr lang="id-ID" sz="1300" b="0" i="0" dirty="0">
                          <a:effectLst/>
                          <a:latin typeface="+mj-lt"/>
                          <a:ea typeface="Arial Unicode MS" panose="020B0604020202020204" pitchFamily="34" charset="-128"/>
                          <a:cs typeface="Arial Unicode MS" panose="020B0604020202020204" pitchFamily="34" charset="-128"/>
                        </a:rPr>
                        <a:t> sesuai </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Dapat d</a:t>
                      </a:r>
                      <a:r>
                        <a:rPr lang="en-US" sz="1300" b="0" i="0" dirty="0" err="1">
                          <a:effectLst/>
                          <a:latin typeface="+mj-lt"/>
                          <a:ea typeface="Arial Unicode MS" panose="020B0604020202020204" pitchFamily="34" charset="-128"/>
                          <a:cs typeface="Arial Unicode MS" panose="020B0604020202020204" pitchFamily="34" charset="-128"/>
                        </a:rPr>
                        <a:t>isetujui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untuk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menjadi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ilmunya</a:t>
                      </a:r>
                      <a:r>
                        <a:rPr lang="id-ID" sz="1300" b="0" i="0" dirty="0">
                          <a:effectLst/>
                          <a:latin typeface="+mj-lt"/>
                          <a:ea typeface="Arial Unicode MS" panose="020B0604020202020204" pitchFamily="34" charset="-128"/>
                          <a:cs typeface="Arial Unicode MS" panose="020B0604020202020204" pitchFamily="34" charset="-128"/>
                        </a:rPr>
                        <a:t> dengan syarat harus menambah angka kredit bidang penelitian sesuai dengan angka kredit yang tercantum dalam SK jabatan terakhir</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r>
              <a:tr h="579743">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6</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Bidang ilmu sebelum S3, karya ilmiah </a:t>
                      </a:r>
                      <a:r>
                        <a:rPr lang="id-ID" sz="1300" b="0" i="0">
                          <a:effectLst/>
                          <a:latin typeface="+mj-lt"/>
                          <a:ea typeface="Arial Unicode MS" panose="020B0604020202020204" pitchFamily="34" charset="-128"/>
                          <a:cs typeface="Arial Unicode MS" panose="020B0604020202020204" pitchFamily="34" charset="-128"/>
                        </a:rPr>
                        <a:t>dan bidang ilmu penugasan </a:t>
                      </a:r>
                      <a:r>
                        <a:rPr lang="en-US" sz="1300" b="0" i="0">
                          <a:effectLst/>
                          <a:latin typeface="+mj-lt"/>
                          <a:ea typeface="Arial Unicode MS" panose="020B0604020202020204" pitchFamily="34" charset="-128"/>
                          <a:cs typeface="Arial Unicode MS" panose="020B0604020202020204" pitchFamily="34" charset="-128"/>
                        </a:rPr>
                        <a:t>tidak sesuai dengan </a:t>
                      </a:r>
                      <a:r>
                        <a:rPr lang="id-ID" sz="1300" b="0" i="0">
                          <a:effectLst/>
                          <a:latin typeface="+mj-lt"/>
                          <a:ea typeface="Arial Unicode MS" panose="020B0604020202020204" pitchFamily="34" charset="-128"/>
                          <a:cs typeface="Arial Unicode MS" panose="020B0604020202020204" pitchFamily="34" charset="-128"/>
                        </a:rPr>
                        <a:t>pendidikan</a:t>
                      </a:r>
                      <a:r>
                        <a:rPr lang="en-US" sz="1300" b="0" i="0">
                          <a:effectLst/>
                          <a:latin typeface="+mj-lt"/>
                          <a:ea typeface="Arial Unicode MS" panose="020B0604020202020204" pitchFamily="34" charset="-128"/>
                          <a:cs typeface="Arial Unicode MS" panose="020B0604020202020204" pitchFamily="34" charset="-128"/>
                        </a:rPr>
                        <a:t> S3</a:t>
                      </a:r>
                    </a:p>
                  </a:txBody>
                  <a:tcPr marL="38507" marR="38507"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Ditolak untuk menjadi Profesor</a:t>
                      </a:r>
                    </a:p>
                  </a:txBody>
                  <a:tcPr marL="38507" marR="38507" marT="0" marB="0"/>
                </a:tc>
              </a:tr>
              <a:tr h="966238">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7</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 </a:t>
                      </a:r>
                      <a:endParaRPr lang="en-US" sz="1300" b="0" i="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 </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C</a:t>
                      </a:r>
                      <a:endParaRPr lang="en-US" sz="1300" b="0" i="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 atau B atau C</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sebelum</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tidak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dengan</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pendidikan</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karya</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ilmiah</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juga</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tidak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penugasan</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usulan</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r>
                        <a:rPr lang="en-US" sz="1300" b="0" i="0" dirty="0">
                          <a:effectLst/>
                          <a:latin typeface="+mj-lt"/>
                          <a:ea typeface="Arial Unicode MS" panose="020B0604020202020204" pitchFamily="34" charset="-128"/>
                          <a:cs typeface="Arial Unicode MS" panose="020B0604020202020204" pitchFamily="34" charset="-128"/>
                        </a:rPr>
                        <a:t> </a:t>
                      </a:r>
                    </a:p>
                  </a:txBody>
                  <a:tcPr marL="38507" marR="38507"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Ditolak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untuk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menjadi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endParaRPr lang="en-US" sz="1300" b="0" i="0" dirty="0">
                        <a:effectLst/>
                        <a:latin typeface="+mj-lt"/>
                        <a:ea typeface="Arial Unicode MS" panose="020B0604020202020204" pitchFamily="34" charset="-128"/>
                        <a:cs typeface="Arial Unicode MS" panose="020B0604020202020204" pitchFamily="34" charset="-128"/>
                      </a:endParaRPr>
                    </a:p>
                  </a:txBody>
                  <a:tcPr marL="38507" marR="38507" marT="0" marB="0"/>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144</a:t>
            </a:fld>
            <a:endParaRPr lang="en-US"/>
          </a:p>
        </p:txBody>
      </p:sp>
      <p:sp>
        <p:nvSpPr>
          <p:cNvPr id="4" name="Curved Right Arrow 3"/>
          <p:cNvSpPr/>
          <p:nvPr/>
        </p:nvSpPr>
        <p:spPr>
          <a:xfrm rot="19735825">
            <a:off x="724968" y="3670901"/>
            <a:ext cx="1882873" cy="29305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163" y="633967"/>
            <a:ext cx="3286876" cy="2677656"/>
          </a:xfrm>
          <a:prstGeom prst="rect">
            <a:avLst/>
          </a:prstGeom>
        </p:spPr>
        <p:txBody>
          <a:bodyPr wrap="square">
            <a:spAutoFit/>
          </a:bodyPr>
          <a:lstStyle/>
          <a:p>
            <a:r>
              <a:rPr lang="en-US" sz="2800" dirty="0" err="1"/>
              <a:t>Matriks</a:t>
            </a:r>
            <a:r>
              <a:rPr lang="en-US" sz="2800" dirty="0"/>
              <a:t> </a:t>
            </a:r>
            <a:r>
              <a:rPr lang="en-US" sz="2800" dirty="0" err="1"/>
              <a:t>Keterkaitan</a:t>
            </a:r>
            <a:r>
              <a:rPr lang="en-US" sz="2800" dirty="0"/>
              <a:t> </a:t>
            </a:r>
            <a:r>
              <a:rPr lang="en-US" sz="2800" dirty="0" err="1"/>
              <a:t>Bidang</a:t>
            </a:r>
            <a:r>
              <a:rPr lang="en-US" sz="2800" dirty="0"/>
              <a:t> </a:t>
            </a:r>
            <a:r>
              <a:rPr lang="en-US" sz="2800" dirty="0" err="1"/>
              <a:t>Ilmu</a:t>
            </a:r>
            <a:r>
              <a:rPr lang="en-US" sz="2800" dirty="0"/>
              <a:t> S3, </a:t>
            </a:r>
            <a:r>
              <a:rPr lang="en-US" sz="2800" dirty="0" err="1"/>
              <a:t>Bidang</a:t>
            </a:r>
            <a:r>
              <a:rPr lang="en-US" sz="2800" dirty="0"/>
              <a:t> </a:t>
            </a:r>
            <a:r>
              <a:rPr lang="en-US" sz="2800" dirty="0" err="1"/>
              <a:t>Ilmu</a:t>
            </a:r>
            <a:r>
              <a:rPr lang="en-US" sz="2800" dirty="0"/>
              <a:t> </a:t>
            </a:r>
            <a:r>
              <a:rPr lang="en-US" sz="2800" dirty="0" err="1"/>
              <a:t>Karya</a:t>
            </a:r>
            <a:r>
              <a:rPr lang="en-US" sz="2800" dirty="0"/>
              <a:t> </a:t>
            </a:r>
            <a:r>
              <a:rPr lang="en-US" sz="2800" dirty="0" err="1"/>
              <a:t>Ilmiah</a:t>
            </a:r>
            <a:r>
              <a:rPr lang="en-US" sz="2800" dirty="0"/>
              <a:t> </a:t>
            </a:r>
            <a:r>
              <a:rPr lang="en-US" sz="2800" dirty="0" err="1"/>
              <a:t>dengan</a:t>
            </a:r>
            <a:r>
              <a:rPr lang="en-US" sz="2800" dirty="0"/>
              <a:t> </a:t>
            </a:r>
            <a:r>
              <a:rPr lang="en-US" sz="2800" dirty="0" err="1"/>
              <a:t>Bidang</a:t>
            </a:r>
            <a:r>
              <a:rPr lang="en-US" sz="2800" dirty="0"/>
              <a:t> </a:t>
            </a:r>
            <a:r>
              <a:rPr lang="en-US" sz="2800" dirty="0" err="1"/>
              <a:t>Ilmu</a:t>
            </a:r>
            <a:endParaRPr lang="en-US" sz="2800" dirty="0"/>
          </a:p>
          <a:p>
            <a:r>
              <a:rPr lang="en-US" sz="2800" dirty="0" err="1"/>
              <a:t>Penugasan</a:t>
            </a:r>
            <a:r>
              <a:rPr lang="en-US" sz="2800" dirty="0"/>
              <a:t> </a:t>
            </a:r>
            <a:r>
              <a:rPr lang="en-US" sz="2800" dirty="0" err="1"/>
              <a:t>Profesor</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926910" y="2105029"/>
            <a:ext cx="8424863" cy="4752975"/>
          </a:xfrm>
          <a:prstGeom prst="rect">
            <a:avLst/>
          </a:prstGeom>
          <a:noFill/>
          <a:ln w="9525">
            <a:noFill/>
            <a:miter lim="800000"/>
            <a:headEnd/>
            <a:tailEnd/>
          </a:ln>
          <a:effectLst/>
        </p:spPr>
      </p:pic>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effectLst>
                  <a:outerShdw blurRad="38100" dist="38100" dir="2700000" algn="tl">
                    <a:srgbClr val="000000">
                      <a:alpha val="43137"/>
                    </a:srgbClr>
                  </a:outerShdw>
                </a:effectLst>
                <a:latin typeface="+mj-lt"/>
              </a:rPr>
              <a:t>LAMPIRAN KARYA SENI DAN AK NYA</a:t>
            </a:r>
            <a:endParaRPr lang="en-US" altLang="en-US" sz="44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145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effectLst>
                  <a:outerShdw blurRad="38100" dist="38100" dir="2700000" algn="tl">
                    <a:srgbClr val="000000">
                      <a:alpha val="43137"/>
                    </a:srgbClr>
                  </a:outerShdw>
                </a:effectLst>
                <a:latin typeface="+mj-lt"/>
              </a:rPr>
              <a:t>KONSEPTOR</a:t>
            </a:r>
            <a:endParaRPr lang="en-US" altLang="en-US" sz="4400" b="1" dirty="0">
              <a:effectLst>
                <a:outerShdw blurRad="38100" dist="38100" dir="2700000" algn="tl">
                  <a:srgbClr val="000000">
                    <a:alpha val="43137"/>
                  </a:srgbClr>
                </a:outerShdw>
              </a:effectLst>
              <a:latin typeface="+mj-lt"/>
            </a:endParaRPr>
          </a:p>
        </p:txBody>
      </p:sp>
      <p:sp>
        <p:nvSpPr>
          <p:cNvPr id="4" name="Rectangle 2"/>
          <p:cNvSpPr>
            <a:spLocks noGrp="1" noChangeArrowheads="1"/>
          </p:cNvSpPr>
          <p:nvPr>
            <p:ph idx="1"/>
          </p:nvPr>
        </p:nvSpPr>
        <p:spPr bwMode="auto">
          <a:xfrm>
            <a:off x="236484" y="1345697"/>
            <a:ext cx="11398469" cy="5115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eaLnBrk="1" hangingPunct="1">
              <a:defRPr/>
            </a:pPr>
            <a:r>
              <a:rPr lang="en-US" altLang="en-US" sz="2400" b="1" dirty="0" err="1" smtClean="0">
                <a:solidFill>
                  <a:srgbClr val="C00000"/>
                </a:solidFill>
                <a:latin typeface="+mj-lt"/>
                <a:ea typeface="Arial Unicode MS" panose="020B0604020202020204" pitchFamily="34" charset="-128"/>
                <a:cs typeface="Arial Unicode MS" panose="020B0604020202020204" pitchFamily="34" charset="-128"/>
              </a:rPr>
              <a:t>Konseptor</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adalah</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seniman</a:t>
            </a:r>
            <a:r>
              <a:rPr lang="en-US" altLang="en-US" sz="2400" dirty="0">
                <a:latin typeface="+mj-lt"/>
                <a:ea typeface="Arial Unicode MS" panose="020B0604020202020204" pitchFamily="34" charset="-128"/>
                <a:cs typeface="Arial Unicode MS" panose="020B0604020202020204" pitchFamily="34" charset="-128"/>
              </a:rPr>
              <a:t> yang </a:t>
            </a:r>
            <a:r>
              <a:rPr lang="en-US" altLang="en-US" sz="2400" dirty="0" err="1">
                <a:latin typeface="+mj-lt"/>
                <a:ea typeface="Arial Unicode MS" panose="020B0604020202020204" pitchFamily="34" charset="-128"/>
                <a:cs typeface="Arial Unicode MS" panose="020B0604020202020204" pitchFamily="34" charset="-128"/>
              </a:rPr>
              <a:t>mengimplentasikan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karya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cipta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secara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konseptual</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ke</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dalam</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sebuah</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sajian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a:t>
            </a:r>
            <a:r>
              <a:rPr lang="en-US" altLang="en-US" sz="2400" dirty="0" smtClean="0">
                <a:latin typeface="+mj-lt"/>
                <a:ea typeface="Arial Unicode MS" panose="020B0604020202020204" pitchFamily="34" charset="-128"/>
                <a:cs typeface="Arial Unicode MS" panose="020B0604020202020204" pitchFamily="34" charset="-128"/>
              </a:rPr>
              <a:t>.</a:t>
            </a:r>
            <a:endParaRPr lang="en-US" altLang="en-US" sz="2400" dirty="0">
              <a:latin typeface="+mj-lt"/>
              <a:ea typeface="Arial Unicode MS" panose="020B0604020202020204" pitchFamily="34" charset="-128"/>
              <a:cs typeface="Arial Unicode MS" panose="020B0604020202020204" pitchFamily="34" charset="-128"/>
            </a:endParaRPr>
          </a:p>
          <a:p>
            <a:pPr eaLnBrk="1" hangingPunct="1">
              <a:defRPr/>
            </a:pPr>
            <a:r>
              <a:rPr lang="en-US" altLang="en-US" sz="2400" dirty="0" err="1">
                <a:latin typeface="+mj-lt"/>
                <a:ea typeface="Arial Unicode MS" panose="020B0604020202020204" pitchFamily="34" charset="-128"/>
                <a:cs typeface="Arial Unicode MS" panose="020B0604020202020204" pitchFamily="34" charset="-128"/>
              </a:rPr>
              <a:t>Seniman</a:t>
            </a:r>
            <a:r>
              <a:rPr lang="en-US" altLang="en-US" sz="2400" dirty="0">
                <a:latin typeface="+mj-lt"/>
                <a:ea typeface="Arial Unicode MS" panose="020B0604020202020204" pitchFamily="34" charset="-128"/>
                <a:cs typeface="Arial Unicode MS" panose="020B0604020202020204" pitchFamily="34" charset="-128"/>
              </a:rPr>
              <a:t> yang </a:t>
            </a:r>
            <a:r>
              <a:rPr lang="en-US" altLang="en-US" sz="2400" dirty="0" err="1">
                <a:latin typeface="+mj-lt"/>
                <a:ea typeface="Arial Unicode MS" panose="020B0604020202020204" pitchFamily="34" charset="-128"/>
                <a:cs typeface="Arial Unicode MS" panose="020B0604020202020204" pitchFamily="34" charset="-128"/>
              </a:rPr>
              <a:t>termasuk</a:t>
            </a:r>
            <a:r>
              <a:rPr lang="en-US" altLang="en-US" sz="2400" dirty="0">
                <a:latin typeface="+mj-lt"/>
                <a:ea typeface="Arial Unicode MS" panose="020B0604020202020204" pitchFamily="34" charset="-128"/>
                <a:cs typeface="Arial Unicode MS" panose="020B0604020202020204" pitchFamily="34" charset="-128"/>
              </a:rPr>
              <a:t> di </a:t>
            </a:r>
            <a:r>
              <a:rPr lang="en-US" altLang="en-US" sz="2400" dirty="0" err="1">
                <a:latin typeface="+mj-lt"/>
                <a:ea typeface="Arial Unicode MS" panose="020B0604020202020204" pitchFamily="34" charset="-128"/>
                <a:cs typeface="Arial Unicode MS" panose="020B0604020202020204" pitchFamily="34" charset="-128"/>
              </a:rPr>
              <a:t>dalam</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katagori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konseptor</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antara</a:t>
            </a:r>
            <a:r>
              <a:rPr lang="en-US" altLang="en-US" sz="2400" dirty="0">
                <a:latin typeface="+mj-lt"/>
                <a:ea typeface="Arial Unicode MS" panose="020B0604020202020204" pitchFamily="34" charset="-128"/>
                <a:cs typeface="Arial Unicode MS" panose="020B0604020202020204" pitchFamily="34" charset="-128"/>
              </a:rPr>
              <a:t> lain: </a:t>
            </a:r>
            <a:r>
              <a:rPr lang="en-US" altLang="en-US" sz="2400" dirty="0" err="1">
                <a:latin typeface="+mj-lt"/>
                <a:ea typeface="Arial Unicode MS" panose="020B0604020202020204" pitchFamily="34" charset="-128"/>
                <a:cs typeface="Arial Unicode MS" panose="020B0604020202020204" pitchFamily="34" charset="-128"/>
              </a:rPr>
              <a:t>sutradara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teater</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penggubah</a:t>
            </a:r>
            <a:r>
              <a:rPr lang="en-US" altLang="en-US" sz="2400" dirty="0">
                <a:latin typeface="+mj-lt"/>
                <a:ea typeface="Arial Unicode MS" panose="020B0604020202020204" pitchFamily="34" charset="-128"/>
                <a:cs typeface="Arial Unicode MS" panose="020B0604020202020204" pitchFamily="34" charset="-128"/>
              </a:rPr>
              <a:t> – </a:t>
            </a:r>
            <a:r>
              <a:rPr lang="en-US" altLang="en-US" sz="2400" i="1" dirty="0">
                <a:latin typeface="+mj-lt"/>
                <a:ea typeface="Arial Unicode MS" panose="020B0604020202020204" pitchFamily="34" charset="-128"/>
                <a:cs typeface="Arial Unicode MS" panose="020B0604020202020204" pitchFamily="34" charset="-128"/>
              </a:rPr>
              <a:t>arranger</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musik</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konduktor</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musik</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kameramen</a:t>
            </a:r>
            <a:r>
              <a:rPr lang="en-US" altLang="en-US" sz="2400" dirty="0">
                <a:latin typeface="+mj-lt"/>
                <a:ea typeface="Arial Unicode MS" panose="020B0604020202020204" pitchFamily="34" charset="-128"/>
                <a:cs typeface="Arial Unicode MS" panose="020B0604020202020204" pitchFamily="34" charset="-128"/>
              </a:rPr>
              <a:t>(media </a:t>
            </a:r>
            <a:r>
              <a:rPr lang="en-US" altLang="en-US" sz="2400" dirty="0" err="1">
                <a:latin typeface="+mj-lt"/>
                <a:ea typeface="Arial Unicode MS" panose="020B0604020202020204" pitchFamily="34" charset="-128"/>
                <a:cs typeface="Arial Unicode MS" panose="020B0604020202020204" pitchFamily="34" charset="-128"/>
              </a:rPr>
              <a:t>rekam</a:t>
            </a:r>
            <a:r>
              <a:rPr lang="en-US" altLang="en-US" sz="2400" dirty="0">
                <a:latin typeface="+mj-lt"/>
                <a:ea typeface="Arial Unicode MS" panose="020B0604020202020204" pitchFamily="34" charset="-128"/>
                <a:cs typeface="Arial Unicode MS" panose="020B0604020202020204" pitchFamily="34" charset="-128"/>
              </a:rPr>
              <a:t>), animator (film), </a:t>
            </a:r>
            <a:r>
              <a:rPr lang="en-US" altLang="en-US" sz="2400" dirty="0" err="1">
                <a:latin typeface="+mj-lt"/>
                <a:ea typeface="Arial Unicode MS" panose="020B0604020202020204" pitchFamily="34" charset="-128"/>
                <a:cs typeface="Arial Unicode MS" panose="020B0604020202020204" pitchFamily="34" charset="-128"/>
              </a:rPr>
              <a:t>kurator</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rupa</a:t>
            </a:r>
            <a:r>
              <a:rPr lang="en-US" altLang="en-US" sz="2400" dirty="0">
                <a:latin typeface="+mj-lt"/>
                <a:ea typeface="Arial Unicode MS" panose="020B0604020202020204" pitchFamily="34" charset="-128"/>
                <a:cs typeface="Arial Unicode MS" panose="020B0604020202020204" pitchFamily="34" charset="-128"/>
              </a:rPr>
              <a:t>/</a:t>
            </a:r>
            <a:r>
              <a:rPr lang="en-US" altLang="en-US" sz="2400" dirty="0" err="1">
                <a:latin typeface="+mj-lt"/>
                <a:ea typeface="Arial Unicode MS" panose="020B0604020202020204" pitchFamily="34" charset="-128"/>
                <a:cs typeface="Arial Unicode MS" panose="020B0604020202020204" pitchFamily="34" charset="-128"/>
              </a:rPr>
              <a:t>desain</a:t>
            </a:r>
            <a:r>
              <a:rPr lang="en-US" altLang="en-US" sz="2400" dirty="0">
                <a:latin typeface="+mj-lt"/>
                <a:ea typeface="Arial Unicode MS" panose="020B0604020202020204" pitchFamily="34" charset="-128"/>
                <a:cs typeface="Arial Unicode MS" panose="020B0604020202020204" pitchFamily="34" charset="-128"/>
              </a:rPr>
              <a:t>), editor </a:t>
            </a:r>
            <a:r>
              <a:rPr lang="en-US" altLang="en-US" sz="2400" dirty="0" err="1">
                <a:latin typeface="+mj-lt"/>
                <a:ea typeface="Arial Unicode MS" panose="020B0604020202020204" pitchFamily="34" charset="-128"/>
                <a:cs typeface="Arial Unicode MS" panose="020B0604020202020204" pitchFamily="34" charset="-128"/>
              </a:rPr>
              <a:t>pandang</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dengar</a:t>
            </a:r>
            <a:r>
              <a:rPr lang="en-US" altLang="en-US" sz="2400" dirty="0">
                <a:latin typeface="+mj-lt"/>
                <a:ea typeface="Arial Unicode MS" panose="020B0604020202020204" pitchFamily="34" charset="-128"/>
                <a:cs typeface="Arial Unicode MS" panose="020B0604020202020204" pitchFamily="34" charset="-128"/>
              </a:rPr>
              <a:t> – </a:t>
            </a:r>
            <a:r>
              <a:rPr lang="en-US" altLang="en-US" sz="2400" i="1" dirty="0">
                <a:latin typeface="+mj-lt"/>
                <a:ea typeface="Arial Unicode MS" panose="020B0604020202020204" pitchFamily="34" charset="-128"/>
                <a:cs typeface="Arial Unicode MS" panose="020B0604020202020204" pitchFamily="34" charset="-128"/>
              </a:rPr>
              <a:t>audio-visual </a:t>
            </a:r>
            <a:r>
              <a:rPr lang="en-US" altLang="en-US" sz="2400" dirty="0">
                <a:latin typeface="+mj-lt"/>
                <a:ea typeface="Arial Unicode MS" panose="020B0604020202020204" pitchFamily="34" charset="-128"/>
                <a:cs typeface="Arial Unicode MS" panose="020B0604020202020204" pitchFamily="34" charset="-128"/>
              </a:rPr>
              <a:t>(</a:t>
            </a:r>
            <a:r>
              <a:rPr lang="en-US" altLang="en-US" sz="2400" dirty="0" err="1">
                <a:latin typeface="+mj-lt"/>
                <a:ea typeface="Arial Unicode MS" panose="020B0604020202020204" pitchFamily="34" charset="-128"/>
                <a:cs typeface="Arial Unicode MS" panose="020B0604020202020204" pitchFamily="34" charset="-128"/>
              </a:rPr>
              <a:t>dalam</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a:t>
            </a:r>
            <a:r>
              <a:rPr lang="en-US" altLang="en-US" sz="2400" dirty="0">
                <a:latin typeface="+mj-lt"/>
                <a:ea typeface="Arial Unicode MS" panose="020B0604020202020204" pitchFamily="34" charset="-128"/>
                <a:cs typeface="Arial Unicode MS" panose="020B0604020202020204" pitchFamily="34" charset="-128"/>
              </a:rPr>
              <a:t> media </a:t>
            </a:r>
            <a:r>
              <a:rPr lang="en-US" altLang="en-US" sz="2400" dirty="0" err="1">
                <a:latin typeface="+mj-lt"/>
                <a:ea typeface="Arial Unicode MS" panose="020B0604020202020204" pitchFamily="34" charset="-128"/>
                <a:cs typeface="Arial Unicode MS" panose="020B0604020202020204" pitchFamily="34" charset="-128"/>
              </a:rPr>
              <a:t>rekam</a:t>
            </a:r>
            <a:r>
              <a:rPr lang="en-US" altLang="en-US" sz="2400" dirty="0">
                <a:latin typeface="+mj-lt"/>
                <a:ea typeface="Arial Unicode MS" panose="020B0604020202020204" pitchFamily="34" charset="-128"/>
                <a:cs typeface="Arial Unicode MS" panose="020B0604020202020204" pitchFamily="34" charset="-128"/>
              </a:rPr>
              <a:t>). </a:t>
            </a:r>
          </a:p>
          <a:p>
            <a:pPr eaLnBrk="1" hangingPunct="1">
              <a:defRPr/>
            </a:pPr>
            <a:r>
              <a:rPr lang="en-US" altLang="en-US" sz="2400" dirty="0" err="1">
                <a:latin typeface="+mj-lt"/>
                <a:ea typeface="Arial Unicode MS" panose="020B0604020202020204" pitchFamily="34" charset="-128"/>
                <a:cs typeface="Arial Unicode MS" panose="020B0604020202020204" pitchFamily="34" charset="-128"/>
              </a:rPr>
              <a:t>Jenis</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kekaryaan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ini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mempunyai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nilai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tinggi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sebab</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diperlukan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daya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interpretasi</a:t>
            </a:r>
            <a:r>
              <a:rPr lang="en-US" altLang="en-US" sz="2400" dirty="0">
                <a:latin typeface="+mj-lt"/>
                <a:ea typeface="Arial Unicode MS" panose="020B0604020202020204" pitchFamily="34" charset="-128"/>
                <a:cs typeface="Arial Unicode MS" panose="020B0604020202020204" pitchFamily="34" charset="-128"/>
              </a:rPr>
              <a:t> yang </a:t>
            </a:r>
            <a:r>
              <a:rPr lang="en-US" altLang="en-US" sz="2400" dirty="0" err="1">
                <a:latin typeface="+mj-lt"/>
                <a:ea typeface="Arial Unicode MS" panose="020B0604020202020204" pitchFamily="34" charset="-128"/>
                <a:cs typeface="Arial Unicode MS" panose="020B0604020202020204" pitchFamily="34" charset="-128"/>
              </a:rPr>
              <a:t>tinggi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untuk</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menyesuaikan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diri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dengan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situasi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kondisi</a:t>
            </a:r>
            <a:r>
              <a:rPr lang="en-US" altLang="en-US" sz="2400" dirty="0">
                <a:latin typeface="+mj-lt"/>
                <a:ea typeface="Arial Unicode MS" panose="020B0604020202020204" pitchFamily="34" charset="-128"/>
                <a:cs typeface="Arial Unicode MS" panose="020B0604020202020204" pitchFamily="34" charset="-128"/>
              </a:rPr>
              <a:t> – </a:t>
            </a:r>
            <a:r>
              <a:rPr lang="en-US" altLang="en-US" sz="2400" dirty="0" err="1">
                <a:latin typeface="+mj-lt"/>
                <a:ea typeface="Arial Unicode MS" panose="020B0604020202020204" pitchFamily="34" charset="-128"/>
                <a:cs typeface="Arial Unicode MS" panose="020B0604020202020204" pitchFamily="34" charset="-128"/>
              </a:rPr>
              <a:t>ruang</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waktu</a:t>
            </a:r>
            <a:r>
              <a:rPr lang="en-US" altLang="en-US" sz="2400" dirty="0">
                <a:latin typeface="+mj-lt"/>
                <a:ea typeface="Arial Unicode MS" panose="020B0604020202020204" pitchFamily="34" charset="-128"/>
                <a:cs typeface="Arial Unicode MS" panose="020B0604020202020204" pitchFamily="34" charset="-128"/>
              </a:rPr>
              <a:t>. Batas </a:t>
            </a:r>
            <a:r>
              <a:rPr lang="en-US" altLang="en-US" sz="2400" dirty="0" err="1">
                <a:latin typeface="+mj-lt"/>
                <a:ea typeface="Arial Unicode MS" panose="020B0604020202020204" pitchFamily="34" charset="-128"/>
                <a:cs typeface="Arial Unicode MS" panose="020B0604020202020204" pitchFamily="34" charset="-128"/>
              </a:rPr>
              <a:t>kepatutannya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adalah</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satu</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karya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persemester</a:t>
            </a:r>
            <a:r>
              <a:rPr lang="en-US" altLang="en-US" sz="2400" dirty="0" smtClean="0">
                <a:latin typeface="+mj-lt"/>
                <a:ea typeface="Arial Unicode MS" panose="020B0604020202020204" pitchFamily="34" charset="-128"/>
                <a:cs typeface="Arial Unicode MS" panose="020B0604020202020204" pitchFamily="34" charset="-128"/>
              </a:rPr>
              <a:t>.</a:t>
            </a:r>
            <a:endParaRPr lang="en-US" altLang="en-US" sz="2400" dirty="0">
              <a:latin typeface="+mj-lt"/>
              <a:ea typeface="Arial Unicode MS" panose="020B0604020202020204" pitchFamily="34" charset="-128"/>
              <a:cs typeface="Arial Unicode MS" panose="020B0604020202020204" pitchFamily="34" charset="-128"/>
            </a:endParaRPr>
          </a:p>
          <a:p>
            <a:pPr eaLnBrk="1" hangingPunct="1">
              <a:defRPr/>
            </a:pPr>
            <a:r>
              <a:rPr lang="en-US" altLang="en-US" sz="2400" dirty="0" err="1">
                <a:latin typeface="+mj-lt"/>
                <a:ea typeface="Arial Unicode MS" panose="020B0604020202020204" pitchFamily="34" charset="-128"/>
                <a:cs typeface="Arial Unicode MS" panose="020B0604020202020204" pitchFamily="34" charset="-128"/>
              </a:rPr>
              <a:t>Penilaian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karya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ini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diberikan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pada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setiap</a:t>
            </a:r>
            <a:r>
              <a:rPr lang="en-US" altLang="en-US" sz="2400" dirty="0">
                <a:latin typeface="+mj-lt"/>
                <a:ea typeface="Arial Unicode MS" panose="020B0604020202020204" pitchFamily="34" charset="-128"/>
                <a:cs typeface="Arial Unicode MS" panose="020B0604020202020204" pitchFamily="34" charset="-128"/>
              </a:rPr>
              <a:t> kali </a:t>
            </a:r>
            <a:r>
              <a:rPr lang="en-US" altLang="en-US" sz="2400" dirty="0" err="1">
                <a:latin typeface="+mj-lt"/>
                <a:ea typeface="Arial Unicode MS" panose="020B0604020202020204" pitchFamily="34" charset="-128"/>
                <a:cs typeface="Arial Unicode MS" panose="020B0604020202020204" pitchFamily="34" charset="-128"/>
              </a:rPr>
              <a:t>sajian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Kelengkapan</a:t>
            </a:r>
            <a:r>
              <a:rPr lang="en-US" altLang="en-US" sz="2400" dirty="0">
                <a:latin typeface="+mj-lt"/>
                <a:ea typeface="Arial Unicode MS" panose="020B0604020202020204" pitchFamily="34" charset="-128"/>
                <a:cs typeface="Arial Unicode MS" panose="020B0604020202020204" pitchFamily="34" charset="-128"/>
              </a:rPr>
              <a:t> yang </a:t>
            </a:r>
            <a:r>
              <a:rPr lang="en-US" altLang="en-US" sz="2400" dirty="0" err="1">
                <a:latin typeface="+mj-lt"/>
                <a:ea typeface="Arial Unicode MS" panose="020B0604020202020204" pitchFamily="34" charset="-128"/>
                <a:cs typeface="Arial Unicode MS" panose="020B0604020202020204" pitchFamily="34" charset="-128"/>
              </a:rPr>
              <a:t>diperlukan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dalam</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penilaian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adalah</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pertanggungjawaban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akademik</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berupa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deskripsi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tafsir</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karya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cipta</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dan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buku</a:t>
            </a:r>
            <a:r>
              <a:rPr lang="en-US" altLang="en-US" sz="2400" dirty="0">
                <a:latin typeface="+mj-lt"/>
                <a:ea typeface="Arial Unicode MS" panose="020B0604020202020204" pitchFamily="34" charset="-128"/>
                <a:cs typeface="Arial Unicode MS" panose="020B0604020202020204" pitchFamily="34" charset="-128"/>
              </a:rPr>
              <a:t> acara  -</a:t>
            </a:r>
            <a:r>
              <a:rPr lang="en-US" altLang="en-US" sz="2400" i="1" dirty="0" err="1">
                <a:latin typeface="+mj-lt"/>
                <a:ea typeface="Arial Unicode MS" panose="020B0604020202020204" pitchFamily="34" charset="-128"/>
                <a:cs typeface="Arial Unicode MS" panose="020B0604020202020204" pitchFamily="34" charset="-128"/>
              </a:rPr>
              <a:t>programme</a:t>
            </a:r>
            <a:r>
              <a:rPr lang="en-US" altLang="en-US" sz="2400" i="1" dirty="0">
                <a:latin typeface="+mj-lt"/>
                <a:ea typeface="Arial Unicode MS" panose="020B0604020202020204" pitchFamily="34" charset="-128"/>
                <a:cs typeface="Arial Unicode MS" panose="020B0604020202020204" pitchFamily="34" charset="-128"/>
              </a:rPr>
              <a:t> note</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pentas</a:t>
            </a:r>
            <a:r>
              <a:rPr lang="en-US" altLang="en-US" sz="2400" dirty="0">
                <a:latin typeface="+mj-lt"/>
                <a:ea typeface="Arial Unicode MS" panose="020B0604020202020204" pitchFamily="34" charset="-128"/>
                <a:cs typeface="Arial Unicode MS" panose="020B0604020202020204" pitchFamily="34" charset="-128"/>
              </a:rPr>
              <a:t> – </a:t>
            </a:r>
            <a:r>
              <a:rPr lang="en-US" altLang="en-US" sz="2400" dirty="0" err="1">
                <a:latin typeface="+mj-lt"/>
                <a:ea typeface="Arial Unicode MS" panose="020B0604020202020204" pitchFamily="34" charset="-128"/>
                <a:cs typeface="Arial Unicode MS" panose="020B0604020202020204" pitchFamily="34" charset="-128"/>
              </a:rPr>
              <a:t>bagi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pertunjukan</a:t>
            </a:r>
            <a:r>
              <a:rPr lang="en-US" altLang="en-US" sz="2400" dirty="0">
                <a:latin typeface="+mj-lt"/>
                <a:ea typeface="Arial Unicode MS" panose="020B0604020202020204" pitchFamily="34" charset="-128"/>
                <a:cs typeface="Arial Unicode MS" panose="020B0604020202020204" pitchFamily="34" charset="-128"/>
              </a:rPr>
              <a:t> – </a:t>
            </a:r>
            <a:r>
              <a:rPr lang="en-US" altLang="en-US" sz="2400" dirty="0" err="1">
                <a:latin typeface="+mj-lt"/>
                <a:ea typeface="Arial Unicode MS" panose="020B0604020202020204" pitchFamily="34" charset="-128"/>
                <a:cs typeface="Arial Unicode MS" panose="020B0604020202020204" pitchFamily="34" charset="-128"/>
              </a:rPr>
              <a:t>atau</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katalog</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pameran</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bagi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seni</a:t>
            </a: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a:latin typeface="+mj-lt"/>
                <a:ea typeface="Arial Unicode MS" panose="020B0604020202020204" pitchFamily="34" charset="-128"/>
                <a:cs typeface="Arial Unicode MS" panose="020B0604020202020204" pitchFamily="34" charset="-128"/>
              </a:rPr>
              <a:t>rupa</a:t>
            </a:r>
            <a:r>
              <a:rPr lang="en-US" altLang="en-US" sz="2400" dirty="0">
                <a:latin typeface="+mj-lt"/>
                <a:ea typeface="Arial Unicode MS" panose="020B0604020202020204" pitchFamily="34" charset="-128"/>
                <a:cs typeface="Arial Unicode MS" panose="020B0604020202020204" pitchFamily="34" charset="-128"/>
              </a:rPr>
              <a:t>.</a:t>
            </a:r>
          </a:p>
        </p:txBody>
      </p:sp>
      <p:sp>
        <p:nvSpPr>
          <p:cNvPr id="2" name="Slide Number Placeholder 1"/>
          <p:cNvSpPr>
            <a:spLocks noGrp="1"/>
          </p:cNvSpPr>
          <p:nvPr>
            <p:ph type="sldNum" sz="quarter" idx="12"/>
          </p:nvPr>
        </p:nvSpPr>
        <p:spPr/>
        <p:txBody>
          <a:bodyPr/>
          <a:lstStyle/>
          <a:p>
            <a:fld id="{BD266BE7-899D-4075-917F-DBDE33B6B692}" type="slidenum">
              <a:rPr lang="en-US" smtClean="0"/>
              <a:pPr/>
              <a:t>146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609600" y="132744"/>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effectLst>
                  <a:outerShdw blurRad="38100" dist="38100" dir="2700000" algn="tl">
                    <a:srgbClr val="000000">
                      <a:alpha val="43137"/>
                    </a:srgbClr>
                  </a:outerShdw>
                </a:effectLst>
                <a:latin typeface="+mj-lt"/>
              </a:rPr>
              <a:t>PENATA</a:t>
            </a:r>
            <a:endParaRPr lang="en-US" altLang="en-US" sz="4400" b="1" dirty="0">
              <a:effectLst>
                <a:outerShdw blurRad="38100" dist="38100" dir="2700000" algn="tl">
                  <a:srgbClr val="000000">
                    <a:alpha val="43137"/>
                  </a:srgbClr>
                </a:outerShdw>
              </a:effectLst>
              <a:latin typeface="+mj-lt"/>
            </a:endParaRPr>
          </a:p>
        </p:txBody>
      </p:sp>
      <p:sp>
        <p:nvSpPr>
          <p:cNvPr id="4" name="Rectangle 2"/>
          <p:cNvSpPr>
            <a:spLocks noGrp="1" noChangeArrowheads="1"/>
          </p:cNvSpPr>
          <p:nvPr>
            <p:ph idx="1"/>
          </p:nvPr>
        </p:nvSpPr>
        <p:spPr bwMode="auto">
          <a:xfrm>
            <a:off x="520261" y="1210115"/>
            <a:ext cx="11004331" cy="5484578"/>
          </a:xfrm>
          <a:prstGeom prst="rect">
            <a:avLst/>
          </a:prstGeom>
          <a:noFill/>
          <a:ln w="9525">
            <a:noFill/>
            <a:miter lim="800000"/>
            <a:headEnd/>
            <a:tailEnd/>
          </a:ln>
        </p:spPr>
        <p:txBody>
          <a:bodyPr wrap="square">
            <a:spAutoFit/>
          </a:bodyPr>
          <a:lstStyle/>
          <a:p>
            <a:pPr eaLnBrk="1" hangingPunct="1"/>
            <a:r>
              <a:rPr lang="en-US" altLang="en-US" sz="2400" b="1" dirty="0" err="1" smtClean="0">
                <a:solidFill>
                  <a:srgbClr val="C00000"/>
                </a:solidFill>
                <a:latin typeface="+mj-lt"/>
                <a:ea typeface="Arial Unicode MS" pitchFamily="34" charset="-128"/>
                <a:cs typeface="Arial Unicode MS" pitchFamily="34" charset="-128"/>
              </a:rPr>
              <a:t>Penata</a:t>
            </a:r>
            <a:r>
              <a:rPr lang="en-US" altLang="en-US" sz="2400" b="1" dirty="0" smtClean="0">
                <a:solidFill>
                  <a:srgbClr val="C00000"/>
                </a:solidFill>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merupakan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seniman</a:t>
            </a:r>
            <a:r>
              <a:rPr lang="en-US" altLang="en-US" sz="2400" dirty="0" smtClean="0">
                <a:latin typeface="+mj-lt"/>
                <a:ea typeface="Arial Unicode MS" pitchFamily="34" charset="-128"/>
                <a:cs typeface="Arial Unicode MS" pitchFamily="34" charset="-128"/>
              </a:rPr>
              <a:t> yang </a:t>
            </a:r>
            <a:r>
              <a:rPr lang="en-US" altLang="en-US" sz="2400" dirty="0" err="1" smtClean="0">
                <a:latin typeface="+mj-lt"/>
                <a:ea typeface="Arial Unicode MS" pitchFamily="34" charset="-128"/>
                <a:cs typeface="Arial Unicode MS" pitchFamily="34" charset="-128"/>
              </a:rPr>
              <a:t>mengatur</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unsur-unsur</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karya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seni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secara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runtut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sehingga</a:t>
            </a:r>
            <a:r>
              <a:rPr lang="en-US" altLang="en-US" sz="2400" dirty="0" smtClean="0">
                <a:latin typeface="+mj-lt"/>
                <a:ea typeface="Arial Unicode MS" pitchFamily="34" charset="-128"/>
                <a:cs typeface="Arial Unicode MS" pitchFamily="34" charset="-128"/>
              </a:rPr>
              <a:t> proses </a:t>
            </a:r>
            <a:r>
              <a:rPr lang="en-US" altLang="en-US" sz="2400" dirty="0" err="1" smtClean="0">
                <a:latin typeface="+mj-lt"/>
                <a:ea typeface="Arial Unicode MS" pitchFamily="34" charset="-128"/>
                <a:cs typeface="Arial Unicode MS" pitchFamily="34" charset="-128"/>
              </a:rPr>
              <a:t>penghayatan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dapat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terjadi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Karya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jenis</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ini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juga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dapat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dimungkinkan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menambah</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kekuatan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ekspresi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estetik</a:t>
            </a:r>
            <a:r>
              <a:rPr lang="en-US" altLang="en-US" sz="2400" dirty="0" smtClean="0">
                <a:latin typeface="+mj-lt"/>
                <a:ea typeface="Arial Unicode MS" pitchFamily="34" charset="-128"/>
                <a:cs typeface="Arial Unicode MS" pitchFamily="34" charset="-128"/>
              </a:rPr>
              <a:t>. </a:t>
            </a:r>
          </a:p>
          <a:p>
            <a:pPr eaLnBrk="1" hangingPunct="1"/>
            <a:r>
              <a:rPr lang="en-US" altLang="en-US" sz="2400" dirty="0" err="1" smtClean="0">
                <a:latin typeface="+mj-lt"/>
                <a:ea typeface="Arial Unicode MS" pitchFamily="34" charset="-128"/>
                <a:cs typeface="Arial Unicode MS" pitchFamily="34" charset="-128"/>
              </a:rPr>
              <a:t>Seniman</a:t>
            </a:r>
            <a:r>
              <a:rPr lang="en-US" altLang="en-US" sz="2400" dirty="0" smtClean="0">
                <a:latin typeface="+mj-lt"/>
                <a:ea typeface="Arial Unicode MS" pitchFamily="34" charset="-128"/>
                <a:cs typeface="Arial Unicode MS" pitchFamily="34" charset="-128"/>
              </a:rPr>
              <a:t> </a:t>
            </a:r>
            <a:r>
              <a:rPr lang="en-US" altLang="en-US" sz="2400" dirty="0">
                <a:latin typeface="+mj-lt"/>
                <a:ea typeface="Arial Unicode MS" pitchFamily="34" charset="-128"/>
                <a:cs typeface="Arial Unicode MS" pitchFamily="34" charset="-128"/>
              </a:rPr>
              <a:t>yang </a:t>
            </a:r>
            <a:r>
              <a:rPr lang="en-US" altLang="en-US" sz="2400" dirty="0" err="1">
                <a:latin typeface="+mj-lt"/>
                <a:ea typeface="Arial Unicode MS" pitchFamily="34" charset="-128"/>
                <a:cs typeface="Arial Unicode MS" pitchFamily="34" charset="-128"/>
              </a:rPr>
              <a:t>tergolong</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dalam</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katagori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ini</a:t>
            </a:r>
            <a:r>
              <a:rPr lang="en-US" altLang="en-US" sz="2400" dirty="0">
                <a:latin typeface="+mj-lt"/>
                <a:ea typeface="Arial Unicode MS" pitchFamily="34" charset="-128"/>
                <a:cs typeface="Arial Unicode MS" pitchFamily="34" charset="-128"/>
              </a:rPr>
              <a:t> di </a:t>
            </a:r>
            <a:r>
              <a:rPr lang="en-US" altLang="en-US" sz="2400" dirty="0" err="1">
                <a:latin typeface="+mj-lt"/>
                <a:ea typeface="Arial Unicode MS" pitchFamily="34" charset="-128"/>
                <a:cs typeface="Arial Unicode MS" pitchFamily="34" charset="-128"/>
              </a:rPr>
              <a:t>antaranya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adalah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artistik</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rias</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busana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lampu</a:t>
            </a:r>
            <a:r>
              <a:rPr lang="en-US" altLang="en-US" sz="2400" dirty="0">
                <a:latin typeface="+mj-lt"/>
                <a:ea typeface="Arial Unicode MS" pitchFamily="34" charset="-128"/>
                <a:cs typeface="Arial Unicode MS" pitchFamily="34" charset="-128"/>
              </a:rPr>
              <a:t> – </a:t>
            </a:r>
            <a:r>
              <a:rPr lang="en-US" altLang="en-US" sz="2400" i="1" dirty="0" err="1">
                <a:latin typeface="+mj-lt"/>
                <a:ea typeface="Arial Unicode MS" pitchFamily="34" charset="-128"/>
                <a:cs typeface="Arial Unicode MS" pitchFamily="34" charset="-128"/>
              </a:rPr>
              <a:t>lightingman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suara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peñata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panggung</a:t>
            </a:r>
            <a:r>
              <a:rPr lang="en-US" altLang="en-US" sz="2400" dirty="0">
                <a:latin typeface="+mj-lt"/>
                <a:ea typeface="Arial Unicode MS" pitchFamily="34" charset="-128"/>
                <a:cs typeface="Arial Unicode MS" pitchFamily="34" charset="-128"/>
              </a:rPr>
              <a:t>, illustrator </a:t>
            </a:r>
            <a:r>
              <a:rPr lang="en-US" altLang="en-US" sz="2400" dirty="0" err="1">
                <a:latin typeface="+mj-lt"/>
                <a:ea typeface="Arial Unicode MS" pitchFamily="34" charset="-128"/>
                <a:cs typeface="Arial Unicode MS" pitchFamily="34" charset="-128"/>
              </a:rPr>
              <a:t>dan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sebagainya</a:t>
            </a:r>
            <a:r>
              <a:rPr lang="en-US" altLang="en-US" sz="2400" dirty="0" smtClean="0">
                <a:latin typeface="+mj-lt"/>
                <a:ea typeface="Arial Unicode MS" pitchFamily="34" charset="-128"/>
                <a:cs typeface="Arial Unicode MS" pitchFamily="34" charset="-128"/>
              </a:rPr>
              <a:t>.</a:t>
            </a:r>
            <a:endParaRPr lang="en-US" altLang="en-US" sz="2400" dirty="0">
              <a:latin typeface="+mj-lt"/>
              <a:ea typeface="Arial Unicode MS" pitchFamily="34" charset="-128"/>
              <a:cs typeface="Arial Unicode MS" pitchFamily="34" charset="-128"/>
            </a:endParaRPr>
          </a:p>
          <a:p>
            <a:pPr eaLnBrk="1" hangingPunct="1"/>
            <a:r>
              <a:rPr lang="en-US" altLang="en-US" sz="2400" dirty="0" err="1">
                <a:latin typeface="+mj-lt"/>
                <a:ea typeface="Arial Unicode MS" pitchFamily="34" charset="-128"/>
                <a:cs typeface="Arial Unicode MS" pitchFamily="34" charset="-128"/>
              </a:rPr>
              <a:t>Kerumitan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jenis</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kekaryaan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terletak</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pada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bagaimana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mereka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menata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bidangnya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masing-masing</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berdasarkan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kondisi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ruang</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waktu</a:t>
            </a:r>
            <a:r>
              <a:rPr lang="en-US" altLang="en-US" sz="2400" dirty="0">
                <a:latin typeface="+mj-lt"/>
                <a:ea typeface="Arial Unicode MS" pitchFamily="34" charset="-128"/>
                <a:cs typeface="Arial Unicode MS" pitchFamily="34" charset="-128"/>
              </a:rPr>
              <a:t>, agar </a:t>
            </a:r>
            <a:r>
              <a:rPr lang="en-US" altLang="en-US" sz="2400" dirty="0" err="1">
                <a:latin typeface="+mj-lt"/>
                <a:ea typeface="Arial Unicode MS" pitchFamily="34" charset="-128"/>
                <a:cs typeface="Arial Unicode MS" pitchFamily="34" charset="-128"/>
              </a:rPr>
              <a:t>dapat</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memperkuat</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ekspresi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estetik</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seperti</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dituntut</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oleh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pencipta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seni</a:t>
            </a:r>
            <a:r>
              <a:rPr lang="en-US" altLang="en-US" sz="2400" dirty="0">
                <a:latin typeface="+mj-lt"/>
                <a:ea typeface="Arial Unicode MS" pitchFamily="34" charset="-128"/>
                <a:cs typeface="Arial Unicode MS" pitchFamily="34" charset="-128"/>
              </a:rPr>
              <a:t>. Batas </a:t>
            </a:r>
            <a:r>
              <a:rPr lang="en-US" altLang="en-US" sz="2400" dirty="0" err="1">
                <a:latin typeface="+mj-lt"/>
                <a:ea typeface="Arial Unicode MS" pitchFamily="34" charset="-128"/>
                <a:cs typeface="Arial Unicode MS" pitchFamily="34" charset="-128"/>
              </a:rPr>
              <a:t>kepatutannya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adalah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satu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karya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persemester</a:t>
            </a:r>
            <a:r>
              <a:rPr lang="en-US" altLang="en-US" sz="2400" dirty="0" smtClean="0">
                <a:latin typeface="+mj-lt"/>
                <a:ea typeface="Arial Unicode MS" pitchFamily="34" charset="-128"/>
                <a:cs typeface="Arial Unicode MS" pitchFamily="34" charset="-128"/>
              </a:rPr>
              <a:t>.</a:t>
            </a:r>
            <a:endParaRPr lang="en-US" altLang="en-US" sz="2400" dirty="0">
              <a:latin typeface="+mj-lt"/>
              <a:ea typeface="Arial Unicode MS" pitchFamily="34" charset="-128"/>
              <a:cs typeface="Arial Unicode MS" pitchFamily="34" charset="-128"/>
            </a:endParaRPr>
          </a:p>
          <a:p>
            <a:pPr eaLnBrk="1" hangingPunct="1"/>
            <a:r>
              <a:rPr lang="en-US" altLang="en-US" sz="2400" dirty="0" err="1">
                <a:latin typeface="+mj-lt"/>
                <a:ea typeface="Arial Unicode MS" pitchFamily="34" charset="-128"/>
                <a:cs typeface="Arial Unicode MS" pitchFamily="34" charset="-128"/>
              </a:rPr>
              <a:t>Penilaiannya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diberikan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pada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setiap</a:t>
            </a:r>
            <a:r>
              <a:rPr lang="en-US" altLang="en-US" sz="2400" dirty="0">
                <a:latin typeface="+mj-lt"/>
                <a:ea typeface="Arial Unicode MS" pitchFamily="34" charset="-128"/>
                <a:cs typeface="Arial Unicode MS" pitchFamily="34" charset="-128"/>
              </a:rPr>
              <a:t> kali </a:t>
            </a:r>
            <a:r>
              <a:rPr lang="en-US" altLang="en-US" sz="2400" dirty="0" err="1">
                <a:latin typeface="+mj-lt"/>
                <a:ea typeface="Arial Unicode MS" pitchFamily="34" charset="-128"/>
                <a:cs typeface="Arial Unicode MS" pitchFamily="34" charset="-128"/>
              </a:rPr>
              <a:t>sajian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Kelengkapan</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diperlukan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dalam</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penilaian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jenis</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karya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adalah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pertanggungjawaban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akademik</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berupa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deskripsi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pengaturan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unsur-unsur</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karya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buku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acara</a:t>
            </a:r>
            <a:r>
              <a:rPr lang="en-US" altLang="en-US" sz="2400" dirty="0">
                <a:latin typeface="+mj-lt"/>
                <a:ea typeface="Arial Unicode MS" pitchFamily="34" charset="-128"/>
                <a:cs typeface="Arial Unicode MS" pitchFamily="34" charset="-128"/>
              </a:rPr>
              <a:t> – </a:t>
            </a:r>
            <a:r>
              <a:rPr lang="en-US" altLang="en-US" sz="2400" i="1" dirty="0" err="1">
                <a:latin typeface="+mj-lt"/>
                <a:ea typeface="Arial Unicode MS" pitchFamily="34" charset="-128"/>
                <a:cs typeface="Arial Unicode MS" pitchFamily="34" charset="-128"/>
              </a:rPr>
              <a:t>programme</a:t>
            </a:r>
            <a:r>
              <a:rPr lang="en-US" altLang="en-US" sz="2400" i="1" dirty="0">
                <a:latin typeface="+mj-lt"/>
                <a:ea typeface="Arial Unicode MS" pitchFamily="34" charset="-128"/>
                <a:cs typeface="Arial Unicode MS" pitchFamily="34" charset="-128"/>
              </a:rPr>
              <a:t> note</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pentas</a:t>
            </a:r>
            <a:r>
              <a:rPr lang="en-US" altLang="en-US" sz="2400" dirty="0">
                <a:latin typeface="+mj-lt"/>
                <a:ea typeface="Arial Unicode MS" pitchFamily="34" charset="-128"/>
                <a:cs typeface="Arial Unicode MS" pitchFamily="34" charset="-128"/>
              </a:rPr>
              <a:t> – </a:t>
            </a:r>
            <a:r>
              <a:rPr lang="en-US" altLang="en-US" sz="2400" dirty="0" err="1">
                <a:latin typeface="+mj-lt"/>
                <a:ea typeface="Arial Unicode MS" pitchFamily="34" charset="-128"/>
                <a:cs typeface="Arial Unicode MS" pitchFamily="34" charset="-128"/>
              </a:rPr>
              <a:t>bagi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pertunjukan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atau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katalog</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pameran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bagi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rupa</a:t>
            </a:r>
            <a:r>
              <a:rPr lang="en-US" altLang="en-US" sz="2400" dirty="0">
                <a:latin typeface="+mj-lt"/>
                <a:ea typeface="Arial Unicode MS" pitchFamily="34" charset="-128"/>
                <a:cs typeface="Arial Unicode MS" pitchFamily="34" charset="-128"/>
              </a:rPr>
              <a:t>.</a:t>
            </a:r>
          </a:p>
        </p:txBody>
      </p:sp>
      <p:sp>
        <p:nvSpPr>
          <p:cNvPr id="2" name="Slide Number Placeholder 1"/>
          <p:cNvSpPr>
            <a:spLocks noGrp="1"/>
          </p:cNvSpPr>
          <p:nvPr>
            <p:ph type="sldNum" sz="quarter" idx="12"/>
          </p:nvPr>
        </p:nvSpPr>
        <p:spPr/>
        <p:txBody>
          <a:bodyPr/>
          <a:lstStyle/>
          <a:p>
            <a:fld id="{BD266BE7-899D-4075-917F-DBDE33B6B692}" type="slidenum">
              <a:rPr lang="en-US" smtClean="0"/>
              <a:pPr/>
              <a:t>147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609600" y="-40682"/>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effectLst>
                  <a:outerShdw blurRad="38100" dist="38100" dir="2700000" algn="tl">
                    <a:srgbClr val="000000">
                      <a:alpha val="43137"/>
                    </a:srgbClr>
                  </a:outerShdw>
                </a:effectLst>
                <a:latin typeface="+mj-lt"/>
              </a:rPr>
              <a:t>PENYAJI</a:t>
            </a:r>
            <a:endParaRPr lang="en-US" altLang="en-US" sz="4400" b="1" dirty="0">
              <a:effectLst>
                <a:outerShdw blurRad="38100" dist="38100" dir="2700000" algn="tl">
                  <a:srgbClr val="000000">
                    <a:alpha val="43137"/>
                  </a:srgbClr>
                </a:outerShdw>
              </a:effectLst>
              <a:latin typeface="+mj-lt"/>
            </a:endParaRPr>
          </a:p>
        </p:txBody>
      </p:sp>
      <p:sp>
        <p:nvSpPr>
          <p:cNvPr id="4" name="Rectangle 2"/>
          <p:cNvSpPr>
            <a:spLocks noGrp="1" noChangeArrowheads="1"/>
          </p:cNvSpPr>
          <p:nvPr>
            <p:ph idx="1"/>
          </p:nvPr>
        </p:nvSpPr>
        <p:spPr bwMode="auto">
          <a:xfrm>
            <a:off x="315311" y="968893"/>
            <a:ext cx="11493063" cy="5847755"/>
          </a:xfrm>
          <a:prstGeom prst="rect">
            <a:avLst/>
          </a:prstGeom>
          <a:noFill/>
          <a:ln w="9525">
            <a:noFill/>
            <a:miter lim="800000"/>
            <a:headEnd/>
            <a:tailEnd/>
          </a:ln>
        </p:spPr>
        <p:txBody>
          <a:bodyPr wrap="square">
            <a:spAutoFit/>
          </a:bodyPr>
          <a:lstStyle/>
          <a:p>
            <a:pPr eaLnBrk="1" hangingPunct="1"/>
            <a:r>
              <a:rPr lang="en-US" altLang="en-US" sz="2200" b="1" dirty="0" err="1" smtClean="0">
                <a:solidFill>
                  <a:srgbClr val="C00000"/>
                </a:solidFill>
                <a:latin typeface="+mj-lt"/>
                <a:ea typeface="Arial Unicode MS" pitchFamily="34" charset="-128"/>
                <a:cs typeface="Arial Unicode MS" pitchFamily="34" charset="-128"/>
              </a:rPr>
              <a:t>Penyaji</a:t>
            </a:r>
            <a:r>
              <a:rPr lang="en-US" altLang="en-US" sz="2200" dirty="0" smtClean="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adalah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seniman</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melaksanakan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segala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macam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sajian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di </a:t>
            </a:r>
            <a:r>
              <a:rPr lang="en-US" altLang="en-US" sz="2200" dirty="0" err="1">
                <a:latin typeface="+mj-lt"/>
                <a:ea typeface="Arial Unicode MS" pitchFamily="34" charset="-128"/>
                <a:cs typeface="Arial Unicode MS" pitchFamily="34" charset="-128"/>
              </a:rPr>
              <a:t>atas</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pentas</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sesuai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dengan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konsep</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ciptaan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dengan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segala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pengaturannya</a:t>
            </a:r>
            <a:r>
              <a:rPr lang="en-US" altLang="en-US" sz="2200" dirty="0">
                <a:latin typeface="+mj-lt"/>
                <a:ea typeface="Arial Unicode MS" pitchFamily="34" charset="-128"/>
                <a:cs typeface="Arial Unicode MS" pitchFamily="34" charset="-128"/>
              </a:rPr>
              <a:t>.</a:t>
            </a:r>
          </a:p>
          <a:p>
            <a:pPr eaLnBrk="1" hangingPunct="1"/>
            <a:r>
              <a:rPr lang="en-US" altLang="en-US" sz="2200" dirty="0" err="1">
                <a:latin typeface="+mj-lt"/>
                <a:ea typeface="Arial Unicode MS" pitchFamily="34" charset="-128"/>
                <a:cs typeface="Arial Unicode MS" pitchFamily="34" charset="-128"/>
              </a:rPr>
              <a:t>Seniman</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termasuk</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dalam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katagori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antara</a:t>
            </a:r>
            <a:r>
              <a:rPr lang="en-US" altLang="en-US" sz="2200" dirty="0">
                <a:latin typeface="+mj-lt"/>
                <a:ea typeface="Arial Unicode MS" pitchFamily="34" charset="-128"/>
                <a:cs typeface="Arial Unicode MS" pitchFamily="34" charset="-128"/>
              </a:rPr>
              <a:t> lain </a:t>
            </a:r>
            <a:r>
              <a:rPr lang="en-US" altLang="en-US" sz="2200" dirty="0" err="1">
                <a:latin typeface="+mj-lt"/>
                <a:ea typeface="Arial Unicode MS" pitchFamily="34" charset="-128"/>
                <a:cs typeface="Arial Unicode MS" pitchFamily="34" charset="-128"/>
              </a:rPr>
              <a:t>pemusik</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pengrawit</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penari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dalang</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pemeranan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pertunjukan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dan</a:t>
            </a:r>
            <a:r>
              <a:rPr lang="en-US" altLang="en-US" sz="2200" dirty="0">
                <a:latin typeface="+mj-lt"/>
                <a:ea typeface="Arial Unicode MS" pitchFamily="34" charset="-128"/>
                <a:cs typeface="Arial Unicode MS" pitchFamily="34" charset="-128"/>
              </a:rPr>
              <a:t> film) </a:t>
            </a:r>
            <a:r>
              <a:rPr lang="en-US" altLang="en-US" sz="2200" dirty="0" err="1">
                <a:latin typeface="+mj-lt"/>
                <a:ea typeface="Arial Unicode MS" pitchFamily="34" charset="-128"/>
                <a:cs typeface="Arial Unicode MS" pitchFamily="34" charset="-128"/>
              </a:rPr>
              <a:t>pembawa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acara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media </a:t>
            </a:r>
            <a:r>
              <a:rPr lang="en-US" altLang="en-US" sz="2200" dirty="0" err="1">
                <a:latin typeface="+mj-lt"/>
                <a:ea typeface="Arial Unicode MS" pitchFamily="34" charset="-128"/>
                <a:cs typeface="Arial Unicode MS" pitchFamily="34" charset="-128"/>
              </a:rPr>
              <a:t>rekam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pelaksana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perancangan</a:t>
            </a:r>
            <a:r>
              <a:rPr lang="en-US" altLang="en-US" sz="2200" dirty="0">
                <a:latin typeface="+mj-lt"/>
                <a:ea typeface="Arial Unicode MS" pitchFamily="34" charset="-128"/>
                <a:cs typeface="Arial Unicode MS" pitchFamily="34" charset="-128"/>
              </a:rPr>
              <a:t>. </a:t>
            </a:r>
          </a:p>
          <a:p>
            <a:pPr eaLnBrk="1" hangingPunct="1"/>
            <a:r>
              <a:rPr lang="en-US" altLang="en-US" sz="2200" dirty="0" err="1">
                <a:latin typeface="+mj-lt"/>
                <a:ea typeface="Arial Unicode MS" pitchFamily="34" charset="-128"/>
                <a:cs typeface="Arial Unicode MS" pitchFamily="34" charset="-128"/>
              </a:rPr>
              <a:t>Mereka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mempunyai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tanggungjawab</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besar</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untuk</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dapat</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mengekspresikan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pelaksanaan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sajian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menjadi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tanggung</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jawabnya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tanggung</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jawab</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peran</a:t>
            </a:r>
            <a:r>
              <a:rPr lang="en-US" altLang="en-US" sz="2200" dirty="0">
                <a:latin typeface="+mj-lt"/>
                <a:ea typeface="Arial Unicode MS" pitchFamily="34" charset="-128"/>
                <a:cs typeface="Arial Unicode MS" pitchFamily="34" charset="-128"/>
              </a:rPr>
              <a:t> , </a:t>
            </a:r>
            <a:r>
              <a:rPr lang="en-US" altLang="en-US" sz="2200" dirty="0" err="1">
                <a:latin typeface="+mj-lt"/>
                <a:ea typeface="Arial Unicode MS" pitchFamily="34" charset="-128"/>
                <a:cs typeface="Arial Unicode MS" pitchFamily="34" charset="-128"/>
              </a:rPr>
              <a:t>instrumen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dsb</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sehingga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proses</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penghayatan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 </a:t>
            </a:r>
            <a:r>
              <a:rPr lang="en-US" altLang="en-US" sz="2200" dirty="0" err="1">
                <a:latin typeface="+mj-lt"/>
                <a:ea typeface="Arial Unicode MS" pitchFamily="34" charset="-128"/>
                <a:cs typeface="Arial Unicode MS" pitchFamily="34" charset="-128"/>
              </a:rPr>
              <a:t>kosep</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ekspresi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estetik</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dikehendaki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oleh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pencipta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 </a:t>
            </a:r>
            <a:r>
              <a:rPr lang="en-US" altLang="en-US" sz="2200" dirty="0" err="1">
                <a:latin typeface="+mj-lt"/>
                <a:ea typeface="Arial Unicode MS" pitchFamily="34" charset="-128"/>
                <a:cs typeface="Arial Unicode MS" pitchFamily="34" charset="-128"/>
              </a:rPr>
              <a:t>dapat</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berlangsung</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Pelaksanaan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kekaryaan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diperlukan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kemampuan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tafsir</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improvisasi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guna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menyesuaikan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diri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dengan</a:t>
            </a:r>
            <a:r>
              <a:rPr lang="en-US" altLang="en-US" sz="2200" dirty="0">
                <a:latin typeface="+mj-lt"/>
                <a:ea typeface="Arial Unicode MS" pitchFamily="34" charset="-128"/>
                <a:cs typeface="Arial Unicode MS" pitchFamily="34" charset="-128"/>
              </a:rPr>
              <a:t> berbagai </a:t>
            </a:r>
            <a:r>
              <a:rPr lang="en-US" altLang="en-US" sz="2200" dirty="0" err="1" smtClean="0">
                <a:latin typeface="+mj-lt"/>
                <a:ea typeface="Arial Unicode MS" pitchFamily="34" charset="-128"/>
                <a:cs typeface="Arial Unicode MS" pitchFamily="34" charset="-128"/>
              </a:rPr>
              <a:t>situasi.Batas</a:t>
            </a:r>
            <a:r>
              <a:rPr lang="en-US" altLang="en-US" sz="2200" dirty="0" smtClean="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kepatutan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pelaksanaannya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adalah</a:t>
            </a:r>
            <a:r>
              <a:rPr lang="en-US" altLang="en-US" sz="2200" dirty="0">
                <a:latin typeface="+mj-lt"/>
                <a:ea typeface="Arial Unicode MS" pitchFamily="34" charset="-128"/>
                <a:cs typeface="Arial Unicode MS" pitchFamily="34" charset="-128"/>
              </a:rPr>
              <a:t> 2 </a:t>
            </a:r>
            <a:r>
              <a:rPr lang="en-US" altLang="en-US" sz="2200" dirty="0" err="1">
                <a:latin typeface="+mj-lt"/>
                <a:ea typeface="Arial Unicode MS" pitchFamily="34" charset="-128"/>
                <a:cs typeface="Arial Unicode MS" pitchFamily="34" charset="-128"/>
              </a:rPr>
              <a:t>karya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persemester</a:t>
            </a:r>
            <a:r>
              <a:rPr lang="en-US" altLang="en-US" sz="2200" dirty="0">
                <a:latin typeface="+mj-lt"/>
                <a:ea typeface="Arial Unicode MS" pitchFamily="34" charset="-128"/>
                <a:cs typeface="Arial Unicode MS" pitchFamily="34" charset="-128"/>
              </a:rPr>
              <a:t>.</a:t>
            </a:r>
          </a:p>
          <a:p>
            <a:pPr eaLnBrk="1" hangingPunct="1"/>
            <a:r>
              <a:rPr lang="en-US" altLang="en-US" sz="2200" dirty="0" err="1">
                <a:latin typeface="+mj-lt"/>
                <a:ea typeface="Arial Unicode MS" pitchFamily="34" charset="-128"/>
                <a:cs typeface="Arial Unicode MS" pitchFamily="34" charset="-128"/>
              </a:rPr>
              <a:t>Penilaian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jenis</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karya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diberikan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pada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setiap</a:t>
            </a:r>
            <a:r>
              <a:rPr lang="en-US" altLang="en-US" sz="2200" dirty="0">
                <a:latin typeface="+mj-lt"/>
                <a:ea typeface="Arial Unicode MS" pitchFamily="34" charset="-128"/>
                <a:cs typeface="Arial Unicode MS" pitchFamily="34" charset="-128"/>
              </a:rPr>
              <a:t> kali </a:t>
            </a:r>
            <a:r>
              <a:rPr lang="en-US" altLang="en-US" sz="2200" dirty="0" err="1">
                <a:latin typeface="+mj-lt"/>
                <a:ea typeface="Arial Unicode MS" pitchFamily="34" charset="-128"/>
                <a:cs typeface="Arial Unicode MS" pitchFamily="34" charset="-128"/>
              </a:rPr>
              <a:t>tampil.Kelengkapan</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diperlukan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dalam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penilaian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adalah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dokumen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tampilan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catatan</a:t>
            </a:r>
            <a:r>
              <a:rPr lang="en-US" altLang="en-US" sz="2200" dirty="0">
                <a:latin typeface="+mj-lt"/>
                <a:ea typeface="Arial Unicode MS" pitchFamily="34" charset="-128"/>
                <a:cs typeface="Arial Unicode MS" pitchFamily="34" charset="-128"/>
              </a:rPr>
              <a:t> program (</a:t>
            </a:r>
            <a:r>
              <a:rPr lang="en-US" altLang="en-US" sz="2200" i="1" dirty="0" err="1">
                <a:latin typeface="+mj-lt"/>
                <a:ea typeface="Arial Unicode MS" pitchFamily="34" charset="-128"/>
                <a:cs typeface="Arial Unicode MS" pitchFamily="34" charset="-128"/>
              </a:rPr>
              <a:t>programme</a:t>
            </a:r>
            <a:r>
              <a:rPr lang="en-US" altLang="en-US" sz="2200" i="1" dirty="0">
                <a:latin typeface="+mj-lt"/>
                <a:ea typeface="Arial Unicode MS" pitchFamily="34" charset="-128"/>
                <a:cs typeface="Arial Unicode MS" pitchFamily="34" charset="-128"/>
              </a:rPr>
              <a:t> note</a:t>
            </a:r>
            <a:r>
              <a:rPr lang="en-US" altLang="en-US" sz="2200" i="1" dirty="0" smtClean="0">
                <a:latin typeface="+mj-lt"/>
                <a:ea typeface="Arial Unicode MS" pitchFamily="34" charset="-128"/>
                <a:cs typeface="Arial Unicode MS" pitchFamily="34" charset="-128"/>
              </a:rPr>
              <a:t>).</a:t>
            </a:r>
            <a:endParaRPr lang="en-US" altLang="en-US" sz="2200" dirty="0">
              <a:latin typeface="+mj-lt"/>
              <a:ea typeface="Arial Unicode MS" pitchFamily="34" charset="-128"/>
              <a:cs typeface="Arial Unicode MS" pitchFamily="34" charset="-128"/>
            </a:endParaRPr>
          </a:p>
          <a:p>
            <a:pPr marL="0" indent="0" eaLnBrk="1" hangingPunct="1">
              <a:buNone/>
            </a:pPr>
            <a:r>
              <a:rPr lang="en-US" altLang="en-US" sz="2200" b="1" dirty="0" err="1">
                <a:latin typeface="+mj-lt"/>
                <a:ea typeface="Arial Unicode MS" pitchFamily="34" charset="-128"/>
                <a:cs typeface="Arial Unicode MS" pitchFamily="34" charset="-128"/>
              </a:rPr>
              <a:t>Catatan</a:t>
            </a:r>
            <a:r>
              <a:rPr lang="en-US" altLang="en-US" sz="2200" b="1" dirty="0">
                <a:latin typeface="+mj-lt"/>
                <a:ea typeface="Arial Unicode MS" pitchFamily="34" charset="-128"/>
                <a:cs typeface="Arial Unicode MS" pitchFamily="34" charset="-128"/>
              </a:rPr>
              <a:t>:</a:t>
            </a:r>
          </a:p>
          <a:p>
            <a:pPr eaLnBrk="1" hangingPunct="1"/>
            <a:r>
              <a:rPr lang="en-US" altLang="en-US" sz="2200" dirty="0" err="1">
                <a:latin typeface="+mj-lt"/>
                <a:ea typeface="Arial Unicode MS" pitchFamily="34" charset="-128"/>
                <a:cs typeface="Arial Unicode MS" pitchFamily="34" charset="-128"/>
              </a:rPr>
              <a:t>Karya-karya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seni</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belum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termasuk</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dalam</a:t>
            </a:r>
            <a:r>
              <a:rPr lang="en-US" altLang="en-US" sz="2200" dirty="0">
                <a:latin typeface="+mj-lt"/>
                <a:ea typeface="Arial Unicode MS" pitchFamily="34" charset="-128"/>
                <a:cs typeface="Arial Unicode MS" pitchFamily="34" charset="-128"/>
              </a:rPr>
              <a:t> sub </a:t>
            </a:r>
            <a:r>
              <a:rPr lang="en-US" altLang="en-US" sz="2200" dirty="0" err="1">
                <a:latin typeface="+mj-lt"/>
                <a:ea typeface="Arial Unicode MS" pitchFamily="34" charset="-128"/>
                <a:cs typeface="Arial Unicode MS" pitchFamily="34" charset="-128"/>
              </a:rPr>
              <a:t>unsur</a:t>
            </a:r>
            <a:r>
              <a:rPr lang="en-US" altLang="en-US" sz="2200" dirty="0">
                <a:latin typeface="+mj-lt"/>
                <a:ea typeface="Arial Unicode MS" pitchFamily="34" charset="-128"/>
                <a:cs typeface="Arial Unicode MS" pitchFamily="34" charset="-128"/>
              </a:rPr>
              <a:t> 1 s/d 4 </a:t>
            </a:r>
            <a:r>
              <a:rPr lang="en-US" altLang="en-US" sz="2200" dirty="0" err="1">
                <a:latin typeface="+mj-lt"/>
                <a:ea typeface="Arial Unicode MS" pitchFamily="34" charset="-128"/>
                <a:cs typeface="Arial Unicode MS" pitchFamily="34" charset="-128"/>
              </a:rPr>
              <a:t>dapat</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dimasukkan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dalam</a:t>
            </a:r>
            <a:r>
              <a:rPr lang="en-US" altLang="en-US" sz="2200" dirty="0">
                <a:latin typeface="+mj-lt"/>
                <a:ea typeface="Arial Unicode MS" pitchFamily="34" charset="-128"/>
                <a:cs typeface="Arial Unicode MS" pitchFamily="34" charset="-128"/>
              </a:rPr>
              <a:t> sub </a:t>
            </a:r>
            <a:r>
              <a:rPr lang="en-US" altLang="en-US" sz="2200" dirty="0" err="1">
                <a:latin typeface="+mj-lt"/>
                <a:ea typeface="Arial Unicode MS" pitchFamily="34" charset="-128"/>
                <a:cs typeface="Arial Unicode MS" pitchFamily="34" charset="-128"/>
              </a:rPr>
              <a:t>unsur</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relevan</a:t>
            </a:r>
            <a:r>
              <a:rPr lang="en-US" altLang="en-US" sz="2200" dirty="0">
                <a:latin typeface="+mj-lt"/>
                <a:ea typeface="Arial Unicode MS" pitchFamily="34" charset="-128"/>
                <a:cs typeface="Arial Unicode MS" pitchFamily="34" charset="-128"/>
              </a:rPr>
              <a:t>.</a:t>
            </a:r>
          </a:p>
        </p:txBody>
      </p:sp>
      <p:sp>
        <p:nvSpPr>
          <p:cNvPr id="2" name="Slide Number Placeholder 1"/>
          <p:cNvSpPr>
            <a:spLocks noGrp="1"/>
          </p:cNvSpPr>
          <p:nvPr>
            <p:ph type="sldNum" sz="quarter" idx="12"/>
          </p:nvPr>
        </p:nvSpPr>
        <p:spPr/>
        <p:txBody>
          <a:bodyPr/>
          <a:lstStyle/>
          <a:p>
            <a:fld id="{BD266BE7-899D-4075-917F-DBDE33B6B692}" type="slidenum">
              <a:rPr lang="en-US" smtClean="0"/>
              <a:pPr/>
              <a:t>148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effectLst>
                  <a:outerShdw blurRad="38100" dist="38100" dir="2700000" algn="tl">
                    <a:srgbClr val="000000">
                      <a:alpha val="43137"/>
                    </a:srgbClr>
                  </a:outerShdw>
                </a:effectLst>
                <a:latin typeface="+mj-lt"/>
              </a:rPr>
              <a:t>KARYA SASTRA</a:t>
            </a:r>
            <a:endParaRPr lang="en-US" altLang="en-US" sz="4400" b="1" dirty="0">
              <a:effectLst>
                <a:outerShdw blurRad="38100" dist="38100" dir="2700000" algn="tl">
                  <a:srgbClr val="000000">
                    <a:alpha val="43137"/>
                  </a:srgbClr>
                </a:outerShdw>
              </a:effectLst>
              <a:latin typeface="+mj-lt"/>
            </a:endParaRPr>
          </a:p>
        </p:txBody>
      </p:sp>
      <p:sp>
        <p:nvSpPr>
          <p:cNvPr id="4" name="Rectangle 2"/>
          <p:cNvSpPr>
            <a:spLocks noGrp="1" noChangeArrowheads="1"/>
          </p:cNvSpPr>
          <p:nvPr>
            <p:ph idx="1"/>
          </p:nvPr>
        </p:nvSpPr>
        <p:spPr bwMode="auto">
          <a:xfrm>
            <a:off x="1280160" y="2190751"/>
            <a:ext cx="9628632" cy="4247317"/>
          </a:xfrm>
          <a:prstGeom prst="rect">
            <a:avLst/>
          </a:prstGeom>
          <a:noFill/>
          <a:ln w="9525">
            <a:noFill/>
            <a:miter lim="800000"/>
            <a:headEnd/>
            <a:tailEnd/>
          </a:ln>
        </p:spPr>
        <p:txBody>
          <a:bodyPr>
            <a:spAutoFit/>
          </a:bodyPr>
          <a:lstStyle/>
          <a:p>
            <a:pPr marL="0" indent="0" eaLnBrk="1" hangingPunct="1">
              <a:buNone/>
            </a:pPr>
            <a:r>
              <a:rPr lang="en-US" altLang="en-US" sz="2700" b="1" dirty="0" err="1" smtClean="0">
                <a:solidFill>
                  <a:srgbClr val="C00000"/>
                </a:solidFill>
                <a:latin typeface="+mj-lt"/>
                <a:ea typeface="Arial Unicode MS" pitchFamily="34" charset="-128"/>
                <a:cs typeface="Arial Unicode MS" pitchFamily="34" charset="-128"/>
              </a:rPr>
              <a:t>Karya</a:t>
            </a:r>
            <a:r>
              <a:rPr lang="en-US" altLang="en-US" sz="2700" b="1" dirty="0" smtClean="0">
                <a:solidFill>
                  <a:srgbClr val="C00000"/>
                </a:solidFill>
                <a:latin typeface="+mj-lt"/>
                <a:ea typeface="Arial Unicode MS" pitchFamily="34" charset="-128"/>
                <a:cs typeface="Arial Unicode MS" pitchFamily="34" charset="-128"/>
              </a:rPr>
              <a:t> </a:t>
            </a:r>
            <a:r>
              <a:rPr lang="en-US" altLang="en-US" sz="2700" b="1" dirty="0" err="1">
                <a:solidFill>
                  <a:srgbClr val="C00000"/>
                </a:solidFill>
                <a:latin typeface="+mj-lt"/>
                <a:ea typeface="Arial Unicode MS" pitchFamily="34" charset="-128"/>
                <a:cs typeface="Arial Unicode MS" pitchFamily="34" charset="-128"/>
              </a:rPr>
              <a:t>sastra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adalah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karya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seni</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memenuhi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kaidah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pengembangan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sastra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mendapat</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pengakuan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penilaian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oleh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pakar</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sastra</a:t>
            </a:r>
            <a:r>
              <a:rPr lang="en-US" altLang="en-US" sz="2700" dirty="0">
                <a:latin typeface="+mj-lt"/>
                <a:ea typeface="Arial Unicode MS" pitchFamily="34" charset="-128"/>
                <a:cs typeface="Arial Unicode MS" pitchFamily="34" charset="-128"/>
              </a:rPr>
              <a:t>/</a:t>
            </a:r>
            <a:r>
              <a:rPr lang="en-US" altLang="en-US" sz="2700" dirty="0" err="1">
                <a:latin typeface="+mj-lt"/>
                <a:ea typeface="Arial Unicode MS" pitchFamily="34" charset="-128"/>
                <a:cs typeface="Arial Unicode MS" pitchFamily="34" charset="-128"/>
              </a:rPr>
              <a:t>seniman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serta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mempunyai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nilai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orisinalitas.Karya-karya</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termasuk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dalam</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katagori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ini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antara</a:t>
            </a:r>
            <a:r>
              <a:rPr lang="en-US" altLang="en-US" sz="2700" dirty="0">
                <a:latin typeface="+mj-lt"/>
                <a:ea typeface="Arial Unicode MS" pitchFamily="34" charset="-128"/>
                <a:cs typeface="Arial Unicode MS" pitchFamily="34" charset="-128"/>
              </a:rPr>
              <a:t> lain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Drama, Novel, </a:t>
            </a:r>
            <a:r>
              <a:rPr lang="en-US" altLang="en-US" sz="2700" dirty="0" err="1">
                <a:latin typeface="+mj-lt"/>
                <a:ea typeface="Arial Unicode MS" pitchFamily="34" charset="-128"/>
                <a:cs typeface="Arial Unicode MS" pitchFamily="34" charset="-128"/>
              </a:rPr>
              <a:t>Cerpen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Puisi</a:t>
            </a:r>
            <a:r>
              <a:rPr lang="en-US" altLang="en-US" sz="2700" dirty="0">
                <a:latin typeface="+mj-lt"/>
                <a:ea typeface="Arial Unicode MS" pitchFamily="34" charset="-128"/>
                <a:cs typeface="Arial Unicode MS" pitchFamily="34" charset="-128"/>
              </a:rPr>
              <a:t>. Batas </a:t>
            </a:r>
            <a:r>
              <a:rPr lang="en-US" altLang="en-US" sz="2700" dirty="0" err="1">
                <a:latin typeface="+mj-lt"/>
                <a:ea typeface="Arial Unicode MS" pitchFamily="34" charset="-128"/>
                <a:cs typeface="Arial Unicode MS" pitchFamily="34" charset="-128"/>
              </a:rPr>
              <a:t>kepatutkan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untuk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penulisan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Drama/Novel yang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 ISBN </a:t>
            </a:r>
            <a:r>
              <a:rPr lang="en-US" altLang="en-US" sz="2700" dirty="0" err="1">
                <a:latin typeface="+mj-lt"/>
                <a:ea typeface="Arial Unicode MS" pitchFamily="34" charset="-128"/>
                <a:cs typeface="Arial Unicode MS" pitchFamily="34" charset="-128"/>
              </a:rPr>
              <a:t>adalah</a:t>
            </a:r>
            <a:r>
              <a:rPr lang="en-US" altLang="en-US" sz="2700" dirty="0">
                <a:latin typeface="+mj-lt"/>
                <a:ea typeface="Arial Unicode MS" pitchFamily="34" charset="-128"/>
                <a:cs typeface="Arial Unicode MS" pitchFamily="34" charset="-128"/>
              </a:rPr>
              <a:t> 1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pertahun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tidak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berISBN</a:t>
            </a:r>
            <a:r>
              <a:rPr lang="en-US" altLang="en-US" sz="2700" dirty="0">
                <a:latin typeface="+mj-lt"/>
                <a:ea typeface="Arial Unicode MS" pitchFamily="34" charset="-128"/>
                <a:cs typeface="Arial Unicode MS" pitchFamily="34" charset="-128"/>
              </a:rPr>
              <a:t> 1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persemester</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Cerpen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berISBN</a:t>
            </a:r>
            <a:r>
              <a:rPr lang="en-US" altLang="en-US" sz="2700" dirty="0">
                <a:latin typeface="+mj-lt"/>
                <a:ea typeface="Arial Unicode MS" pitchFamily="34" charset="-128"/>
                <a:cs typeface="Arial Unicode MS" pitchFamily="34" charset="-128"/>
              </a:rPr>
              <a:t> 1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pertahun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tidak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-ISBN </a:t>
            </a:r>
            <a:r>
              <a:rPr lang="en-US" altLang="en-US" sz="2700" dirty="0" err="1">
                <a:latin typeface="+mj-lt"/>
                <a:ea typeface="Arial Unicode MS" pitchFamily="34" charset="-128"/>
                <a:cs typeface="Arial Unicode MS" pitchFamily="34" charset="-128"/>
              </a:rPr>
              <a:t>satu</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per semester; </a:t>
            </a:r>
            <a:r>
              <a:rPr lang="en-US" altLang="en-US" sz="2700" dirty="0" err="1">
                <a:latin typeface="+mj-lt"/>
                <a:ea typeface="Arial Unicode MS" pitchFamily="34" charset="-128"/>
                <a:cs typeface="Arial Unicode MS" pitchFamily="34" charset="-128"/>
              </a:rPr>
              <a:t>Puisi</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-ISBN </a:t>
            </a:r>
            <a:r>
              <a:rPr lang="en-US" altLang="en-US" sz="2700" dirty="0" err="1">
                <a:latin typeface="+mj-lt"/>
                <a:ea typeface="Arial Unicode MS" pitchFamily="34" charset="-128"/>
                <a:cs typeface="Arial Unicode MS" pitchFamily="34" charset="-128"/>
              </a:rPr>
              <a:t>satu</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pertahun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tidak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-ISBN </a:t>
            </a:r>
            <a:r>
              <a:rPr lang="en-US" altLang="en-US" sz="2700" dirty="0" err="1">
                <a:latin typeface="+mj-lt"/>
                <a:ea typeface="Arial Unicode MS" pitchFamily="34" charset="-128"/>
                <a:cs typeface="Arial Unicode MS" pitchFamily="34" charset="-128"/>
              </a:rPr>
              <a:t>satu</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persemester</a:t>
            </a:r>
            <a:endParaRPr lang="en-US" altLang="en-US" sz="2700" dirty="0">
              <a:latin typeface="+mj-lt"/>
              <a:ea typeface="Arial Unicode MS" pitchFamily="34" charset="-128"/>
              <a:cs typeface="Arial Unicode MS" pitchFamily="34" charset="-128"/>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149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1E8DED85-FF57-4026-894D-EF73B97345E4}" type="slidenum">
              <a:rPr lang="en-US"/>
              <a:pPr/>
              <a:t>15</a:t>
            </a:fld>
            <a:endParaRPr lang="en-US"/>
          </a:p>
        </p:txBody>
      </p:sp>
      <p:sp>
        <p:nvSpPr>
          <p:cNvPr id="6" name="Rectangle 5"/>
          <p:cNvSpPr/>
          <p:nvPr/>
        </p:nvSpPr>
        <p:spPr>
          <a:xfrm>
            <a:off x="857217" y="1303054"/>
            <a:ext cx="10852191" cy="914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400" b="1" dirty="0">
                <a:solidFill>
                  <a:srgbClr val="FF0000"/>
                </a:solidFill>
              </a:rPr>
              <a:t>LAMPIRAN IV. ANGKA KREDIT KUMULATIF PALING RENDAH </a:t>
            </a:r>
          </a:p>
          <a:p>
            <a:pPr algn="ctr" fontAlgn="auto">
              <a:spcAft>
                <a:spcPts val="0"/>
              </a:spcAft>
              <a:defRPr/>
            </a:pPr>
            <a:r>
              <a:rPr lang="en-US" sz="2400" b="1" dirty="0">
                <a:solidFill>
                  <a:srgbClr val="FF0000"/>
                </a:solidFill>
              </a:rPr>
              <a:t>DARI TUGAS POKOK </a:t>
            </a:r>
            <a:r>
              <a:rPr lang="id-ID" sz="2400" b="1" dirty="0" smtClean="0">
                <a:solidFill>
                  <a:srgbClr val="FF0000"/>
                </a:solidFill>
              </a:rPr>
              <a:t>(</a:t>
            </a:r>
            <a:r>
              <a:rPr lang="id-ID" sz="2400" b="1" dirty="0" smtClean="0">
                <a:solidFill>
                  <a:srgbClr val="FF0000"/>
                </a:solidFill>
                <a:sym typeface="Symbol"/>
              </a:rPr>
              <a:t></a:t>
            </a:r>
            <a:r>
              <a:rPr lang="id-ID" sz="2400" b="1" dirty="0" smtClean="0">
                <a:solidFill>
                  <a:srgbClr val="FF0000"/>
                </a:solidFill>
              </a:rPr>
              <a:t>90%) </a:t>
            </a:r>
            <a:r>
              <a:rPr lang="en-US" sz="2400" b="1" dirty="0" smtClean="0">
                <a:solidFill>
                  <a:srgbClr val="FF0000"/>
                </a:solidFill>
              </a:rPr>
              <a:t>DAN PENUNJANG</a:t>
            </a:r>
            <a:r>
              <a:rPr lang="id-ID" sz="2400" b="1" dirty="0" smtClean="0">
                <a:solidFill>
                  <a:srgbClr val="FF0000"/>
                </a:solidFill>
              </a:rPr>
              <a:t> (</a:t>
            </a:r>
            <a:r>
              <a:rPr lang="id-ID" sz="2400" b="1" dirty="0" smtClean="0">
                <a:solidFill>
                  <a:srgbClr val="FF0000"/>
                </a:solidFill>
                <a:sym typeface="Symbol"/>
              </a:rPr>
              <a:t></a:t>
            </a:r>
            <a:r>
              <a:rPr lang="id-ID" sz="2400" b="1" dirty="0" smtClean="0">
                <a:solidFill>
                  <a:srgbClr val="FF0000"/>
                </a:solidFill>
              </a:rPr>
              <a:t>10%)</a:t>
            </a:r>
            <a:endParaRPr lang="en-US" sz="2400" b="1" dirty="0">
              <a:solidFill>
                <a:srgbClr val="FF0000"/>
              </a:solidFill>
            </a:endParaRPr>
          </a:p>
        </p:txBody>
      </p:sp>
      <p:graphicFrame>
        <p:nvGraphicFramePr>
          <p:cNvPr id="8" name="Table 7"/>
          <p:cNvGraphicFramePr>
            <a:graphicFrameLocks noGrp="1"/>
          </p:cNvGraphicFramePr>
          <p:nvPr/>
        </p:nvGraphicFramePr>
        <p:xfrm>
          <a:off x="-3" y="2573295"/>
          <a:ext cx="12192002" cy="3337030"/>
        </p:xfrm>
        <a:graphic>
          <a:graphicData uri="http://schemas.openxmlformats.org/drawingml/2006/table">
            <a:tbl>
              <a:tblPr firstRow="1" firstCol="1" bandRow="1">
                <a:tableStyleId>{5C22544A-7EE6-4342-B048-85BDC9FD1C3A}</a:tableStyleId>
              </a:tblPr>
              <a:tblGrid>
                <a:gridCol w="857215"/>
                <a:gridCol w="2000264"/>
                <a:gridCol w="1809763"/>
                <a:gridCol w="2000264"/>
                <a:gridCol w="1646080"/>
                <a:gridCol w="1973445"/>
                <a:gridCol w="1904971"/>
              </a:tblGrid>
              <a:tr h="502482">
                <a:tc rowSpan="2">
                  <a:txBody>
                    <a:bodyPr/>
                    <a:lstStyle/>
                    <a:p>
                      <a:pPr marL="457200" indent="-438150" algn="ctr">
                        <a:lnSpc>
                          <a:spcPct val="100000"/>
                        </a:lnSpc>
                        <a:spcAft>
                          <a:spcPts val="0"/>
                        </a:spcAft>
                      </a:pPr>
                      <a:r>
                        <a:rPr lang="id-ID" sz="2400" b="1" dirty="0" smtClean="0">
                          <a:solidFill>
                            <a:schemeClr val="bg1"/>
                          </a:solidFill>
                          <a:effectLst/>
                          <a:latin typeface="+mn-lt"/>
                          <a:cs typeface="Arial" pitchFamily="34" charset="0"/>
                        </a:rPr>
                        <a:t>No</a:t>
                      </a:r>
                      <a:r>
                        <a:rPr lang="id-ID" sz="2400" b="1" dirty="0">
                          <a:solidFill>
                            <a:schemeClr val="bg1"/>
                          </a:solidFill>
                          <a:effectLst/>
                          <a:latin typeface="+mn-lt"/>
                          <a:cs typeface="Arial" pitchFamily="34" charset="0"/>
                        </a:rPr>
                        <a:t> </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c rowSpan="2">
                  <a:txBody>
                    <a:bodyPr/>
                    <a:lstStyle/>
                    <a:p>
                      <a:pPr marL="457200" indent="-457200" algn="ctr">
                        <a:lnSpc>
                          <a:spcPct val="100000"/>
                        </a:lnSpc>
                        <a:spcAft>
                          <a:spcPts val="0"/>
                        </a:spcAft>
                      </a:pPr>
                      <a:r>
                        <a:rPr lang="id-ID" sz="2400" b="1" dirty="0" smtClean="0">
                          <a:solidFill>
                            <a:schemeClr val="bg1"/>
                          </a:solidFill>
                          <a:effectLst/>
                          <a:latin typeface="+mn-lt"/>
                          <a:cs typeface="Arial" pitchFamily="34" charset="0"/>
                        </a:rPr>
                        <a:t>Jabatan</a:t>
                      </a:r>
                      <a:r>
                        <a:rPr lang="id-ID" sz="2400" b="1" dirty="0">
                          <a:solidFill>
                            <a:schemeClr val="bg1"/>
                          </a:solidFill>
                          <a:effectLst/>
                          <a:latin typeface="+mn-lt"/>
                          <a:cs typeface="Arial" pitchFamily="34" charset="0"/>
                        </a:rPr>
                        <a:t> </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c rowSpan="2">
                  <a:txBody>
                    <a:bodyPr/>
                    <a:lstStyle/>
                    <a:p>
                      <a:pPr marL="0" indent="0" algn="ctr">
                        <a:lnSpc>
                          <a:spcPct val="100000"/>
                        </a:lnSpc>
                        <a:spcAft>
                          <a:spcPts val="0"/>
                        </a:spcAft>
                      </a:pPr>
                      <a:r>
                        <a:rPr lang="id-ID" sz="2400" b="1" dirty="0">
                          <a:solidFill>
                            <a:schemeClr val="bg1"/>
                          </a:solidFill>
                          <a:effectLst/>
                          <a:latin typeface="+mn-lt"/>
                          <a:cs typeface="Arial" pitchFamily="34" charset="0"/>
                        </a:rPr>
                        <a:t>Kualifikasi </a:t>
                      </a:r>
                      <a:r>
                        <a:rPr lang="id-ID" sz="2400" b="1" dirty="0" smtClean="0">
                          <a:solidFill>
                            <a:schemeClr val="bg1"/>
                          </a:solidFill>
                          <a:effectLst/>
                          <a:latin typeface="+mn-lt"/>
                          <a:cs typeface="Arial" pitchFamily="34" charset="0"/>
                        </a:rPr>
                        <a:t>Akademik</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c gridSpan="3">
                  <a:txBody>
                    <a:bodyPr/>
                    <a:lstStyle/>
                    <a:p>
                      <a:pPr marL="457200" indent="-457200" algn="ctr">
                        <a:lnSpc>
                          <a:spcPct val="100000"/>
                        </a:lnSpc>
                        <a:spcAft>
                          <a:spcPts val="0"/>
                        </a:spcAft>
                      </a:pPr>
                      <a:r>
                        <a:rPr lang="id-ID" sz="2400" b="1" dirty="0">
                          <a:effectLst/>
                          <a:latin typeface="+mn-lt"/>
                          <a:cs typeface="Arial" pitchFamily="34" charset="0"/>
                        </a:rPr>
                        <a:t>Unsur Utama</a:t>
                      </a:r>
                      <a:endParaRPr lang="en-US" sz="2400" b="1" dirty="0">
                        <a:effectLst/>
                        <a:latin typeface="+mn-lt"/>
                        <a:ea typeface="Times New Roman"/>
                        <a:cs typeface="Arial" pitchFamily="34" charset="0"/>
                      </a:endParaRPr>
                    </a:p>
                  </a:txBody>
                  <a:tcPr marL="76189" marR="76189" marT="0" marB="0" anchor="ctr">
                    <a:solidFill>
                      <a:srgbClr val="002060"/>
                    </a:solidFill>
                  </a:tcPr>
                </a:tc>
                <a:tc hMerge="1">
                  <a:txBody>
                    <a:bodyPr/>
                    <a:lstStyle/>
                    <a:p>
                      <a:endParaRPr lang="en-US"/>
                    </a:p>
                  </a:txBody>
                  <a:tcPr/>
                </a:tc>
                <a:tc hMerge="1">
                  <a:txBody>
                    <a:bodyPr/>
                    <a:lstStyle/>
                    <a:p>
                      <a:endParaRPr lang="en-US"/>
                    </a:p>
                  </a:txBody>
                  <a:tcPr/>
                </a:tc>
                <a:tc rowSpan="2">
                  <a:txBody>
                    <a:bodyPr/>
                    <a:lstStyle/>
                    <a:p>
                      <a:pPr marL="0" indent="0" algn="ctr">
                        <a:lnSpc>
                          <a:spcPct val="100000"/>
                        </a:lnSpc>
                        <a:spcAft>
                          <a:spcPts val="0"/>
                        </a:spcAft>
                      </a:pPr>
                      <a:r>
                        <a:rPr lang="id-ID" sz="2400" b="1" dirty="0">
                          <a:solidFill>
                            <a:schemeClr val="bg1"/>
                          </a:solidFill>
                          <a:effectLst/>
                          <a:latin typeface="+mn-lt"/>
                          <a:cs typeface="Arial" pitchFamily="34" charset="0"/>
                        </a:rPr>
                        <a:t>Unsur </a:t>
                      </a:r>
                      <a:r>
                        <a:rPr lang="id-ID" sz="2400" b="1" dirty="0" smtClean="0">
                          <a:solidFill>
                            <a:schemeClr val="bg1"/>
                          </a:solidFill>
                          <a:effectLst/>
                          <a:latin typeface="+mn-lt"/>
                          <a:cs typeface="Arial" pitchFamily="34" charset="0"/>
                        </a:rPr>
                        <a:t>Penunjang</a:t>
                      </a:r>
                      <a:r>
                        <a:rPr lang="id-ID" sz="2400" b="1" dirty="0">
                          <a:solidFill>
                            <a:schemeClr val="bg1"/>
                          </a:solidFill>
                          <a:effectLst/>
                          <a:latin typeface="+mn-lt"/>
                          <a:cs typeface="Arial" pitchFamily="34" charset="0"/>
                        </a:rPr>
                        <a:t> </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r>
              <a:tr h="1042365">
                <a:tc vMerge="1">
                  <a:txBody>
                    <a:bodyPr/>
                    <a:lstStyle/>
                    <a:p>
                      <a:pPr marL="457200">
                        <a:lnSpc>
                          <a:spcPct val="100000"/>
                        </a:lnSpc>
                        <a:spcAft>
                          <a:spcPts val="0"/>
                        </a:spcAft>
                      </a:pPr>
                      <a:endParaRPr lang="en-US" sz="2000" dirty="0">
                        <a:effectLst/>
                        <a:latin typeface="+mn-lt"/>
                        <a:ea typeface="Times New Roman"/>
                        <a:cs typeface="Arial" pitchFamily="34" charset="0"/>
                      </a:endParaRPr>
                    </a:p>
                  </a:txBody>
                  <a:tcPr marL="57142" marR="57142" marT="0" marB="0" anchor="ctr"/>
                </a:tc>
                <a:tc vMerge="1">
                  <a:txBody>
                    <a:bodyPr/>
                    <a:lstStyle/>
                    <a:p>
                      <a:pPr marL="457200" algn="ctr">
                        <a:lnSpc>
                          <a:spcPct val="100000"/>
                        </a:lnSpc>
                        <a:spcAft>
                          <a:spcPts val="0"/>
                        </a:spcAft>
                      </a:pPr>
                      <a:endParaRPr lang="en-US" sz="1800" dirty="0">
                        <a:effectLst/>
                        <a:latin typeface="+mn-lt"/>
                        <a:ea typeface="Times New Roman"/>
                        <a:cs typeface="Arial" pitchFamily="34" charset="0"/>
                      </a:endParaRPr>
                    </a:p>
                  </a:txBody>
                  <a:tcPr marL="57142" marR="57142" marT="0" marB="0" anchor="ctr"/>
                </a:tc>
                <a:tc vMerge="1">
                  <a:txBody>
                    <a:bodyPr/>
                    <a:lstStyle/>
                    <a:p>
                      <a:pPr marL="457200" algn="ctr">
                        <a:lnSpc>
                          <a:spcPct val="100000"/>
                        </a:lnSpc>
                        <a:spcAft>
                          <a:spcPts val="0"/>
                        </a:spcAft>
                      </a:pPr>
                      <a:endParaRPr lang="en-US" sz="1800" dirty="0">
                        <a:effectLst/>
                        <a:latin typeface="+mn-lt"/>
                        <a:ea typeface="Times New Roman"/>
                        <a:cs typeface="Arial" pitchFamily="34" charset="0"/>
                      </a:endParaRPr>
                    </a:p>
                  </a:txBody>
                  <a:tcPr marL="57142" marR="57142" marT="0" marB="0" anchor="ctr"/>
                </a:tc>
                <a:tc>
                  <a:txBody>
                    <a:bodyPr/>
                    <a:lstStyle/>
                    <a:p>
                      <a:pPr marL="0" indent="0" algn="ctr">
                        <a:lnSpc>
                          <a:spcPct val="100000"/>
                        </a:lnSpc>
                        <a:spcAft>
                          <a:spcPts val="0"/>
                        </a:spcAft>
                      </a:pPr>
                      <a:r>
                        <a:rPr lang="id-ID" sz="2400" b="1" dirty="0">
                          <a:solidFill>
                            <a:schemeClr val="bg1"/>
                          </a:solidFill>
                          <a:effectLst/>
                          <a:latin typeface="+mn-lt"/>
                          <a:cs typeface="Arial" pitchFamily="34" charset="0"/>
                        </a:rPr>
                        <a:t>Pendididkan dan Pengajaran</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c>
                  <a:txBody>
                    <a:bodyPr/>
                    <a:lstStyle/>
                    <a:p>
                      <a:pPr marL="457200" indent="-457200" algn="ctr">
                        <a:lnSpc>
                          <a:spcPct val="100000"/>
                        </a:lnSpc>
                        <a:spcAft>
                          <a:spcPts val="0"/>
                        </a:spcAft>
                      </a:pPr>
                      <a:r>
                        <a:rPr lang="id-ID" sz="2400" b="1" dirty="0">
                          <a:solidFill>
                            <a:schemeClr val="bg1"/>
                          </a:solidFill>
                          <a:effectLst/>
                          <a:latin typeface="+mn-lt"/>
                          <a:cs typeface="Arial" pitchFamily="34" charset="0"/>
                        </a:rPr>
                        <a:t>Penelitian</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c>
                  <a:txBody>
                    <a:bodyPr/>
                    <a:lstStyle/>
                    <a:p>
                      <a:pPr marL="0" indent="0" algn="ctr">
                        <a:lnSpc>
                          <a:spcPct val="100000"/>
                        </a:lnSpc>
                        <a:spcAft>
                          <a:spcPts val="0"/>
                        </a:spcAft>
                      </a:pPr>
                      <a:r>
                        <a:rPr lang="id-ID" sz="2400" b="1" dirty="0">
                          <a:solidFill>
                            <a:schemeClr val="bg1"/>
                          </a:solidFill>
                          <a:effectLst/>
                          <a:latin typeface="+mn-lt"/>
                          <a:cs typeface="Arial" pitchFamily="34" charset="0"/>
                        </a:rPr>
                        <a:t>Pengabdian kepada Masyarakat</a:t>
                      </a:r>
                      <a:endParaRPr lang="en-US" sz="2400" b="1" dirty="0">
                        <a:solidFill>
                          <a:schemeClr val="bg1"/>
                        </a:solidFill>
                        <a:effectLst/>
                        <a:latin typeface="+mn-lt"/>
                        <a:ea typeface="Times New Roman"/>
                        <a:cs typeface="Arial" pitchFamily="34" charset="0"/>
                      </a:endParaRPr>
                    </a:p>
                  </a:txBody>
                  <a:tcPr marL="76189" marR="76189" marT="0" marB="0" anchor="ctr">
                    <a:solidFill>
                      <a:srgbClr val="002060"/>
                    </a:solidFill>
                  </a:tcPr>
                </a:tc>
                <a:tc vMerge="1">
                  <a:txBody>
                    <a:bodyPr/>
                    <a:lstStyle/>
                    <a:p>
                      <a:pPr marL="457200" algn="ctr">
                        <a:lnSpc>
                          <a:spcPct val="100000"/>
                        </a:lnSpc>
                        <a:spcAft>
                          <a:spcPts val="0"/>
                        </a:spcAft>
                      </a:pPr>
                      <a:endParaRPr lang="en-US" sz="1800" dirty="0">
                        <a:effectLst/>
                        <a:latin typeface="+mn-lt"/>
                        <a:ea typeface="Times New Roman"/>
                        <a:cs typeface="Arial" pitchFamily="34" charset="0"/>
                      </a:endParaRPr>
                    </a:p>
                  </a:txBody>
                  <a:tcPr marL="57142" marR="57142" marT="0" marB="0" anchor="ctr"/>
                </a:tc>
              </a:tr>
              <a:tr h="434317">
                <a:tc>
                  <a:txBody>
                    <a:bodyPr/>
                    <a:lstStyle/>
                    <a:p>
                      <a:pPr marL="457200" indent="-438150" algn="ctr">
                        <a:lnSpc>
                          <a:spcPct val="100000"/>
                        </a:lnSpc>
                        <a:spcAft>
                          <a:spcPts val="0"/>
                        </a:spcAft>
                      </a:pPr>
                      <a:r>
                        <a:rPr lang="id-ID" sz="2400" b="1" dirty="0">
                          <a:solidFill>
                            <a:schemeClr val="tx1"/>
                          </a:solidFill>
                          <a:effectLst/>
                          <a:latin typeface="+mn-lt"/>
                          <a:cs typeface="Arial" pitchFamily="34" charset="0"/>
                        </a:rPr>
                        <a:t>1</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Asisten Ahli</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Magister</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55%</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a:t>
                      </a:r>
                      <a:r>
                        <a:rPr lang="id-ID" sz="2400" b="1" dirty="0" smtClean="0">
                          <a:effectLst/>
                          <a:latin typeface="+mn-lt"/>
                          <a:cs typeface="Arial" pitchFamily="34" charset="0"/>
                        </a:rPr>
                        <a:t>2</a:t>
                      </a:r>
                      <a:r>
                        <a:rPr lang="en-US" sz="2400" b="1" dirty="0" smtClean="0">
                          <a:effectLst/>
                          <a:latin typeface="+mn-lt"/>
                          <a:cs typeface="Arial" pitchFamily="34" charset="0"/>
                        </a:rPr>
                        <a:t>5</a:t>
                      </a:r>
                      <a:r>
                        <a:rPr lang="id-ID" sz="2400" b="1" dirty="0" smtClean="0">
                          <a:effectLst/>
                          <a:latin typeface="+mn-lt"/>
                          <a:cs typeface="Arial" pitchFamily="34" charset="0"/>
                        </a:rPr>
                        <a:t>%</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r>
              <a:tr h="434317">
                <a:tc>
                  <a:txBody>
                    <a:bodyPr/>
                    <a:lstStyle/>
                    <a:p>
                      <a:pPr marL="457200" indent="-438150" algn="ctr">
                        <a:lnSpc>
                          <a:spcPct val="100000"/>
                        </a:lnSpc>
                        <a:spcAft>
                          <a:spcPts val="0"/>
                        </a:spcAft>
                      </a:pPr>
                      <a:r>
                        <a:rPr lang="id-ID" sz="2400" b="1" dirty="0">
                          <a:solidFill>
                            <a:schemeClr val="tx1"/>
                          </a:solidFill>
                          <a:effectLst/>
                          <a:latin typeface="+mn-lt"/>
                          <a:cs typeface="Arial" pitchFamily="34" charset="0"/>
                        </a:rPr>
                        <a:t>2</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Lektor</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Magister</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a:t>
                      </a:r>
                      <a:r>
                        <a:rPr lang="en-US" sz="2400" b="1" dirty="0" smtClean="0">
                          <a:effectLst/>
                          <a:latin typeface="+mn-lt"/>
                          <a:cs typeface="Arial" pitchFamily="34" charset="0"/>
                        </a:rPr>
                        <a:t>45</a:t>
                      </a:r>
                      <a:r>
                        <a:rPr lang="id-ID" sz="2400" b="1" dirty="0" smtClean="0">
                          <a:effectLst/>
                          <a:latin typeface="+mn-lt"/>
                          <a:cs typeface="Arial" pitchFamily="34" charset="0"/>
                        </a:rPr>
                        <a:t>%</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35%</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r>
              <a:tr h="434317">
                <a:tc>
                  <a:txBody>
                    <a:bodyPr/>
                    <a:lstStyle/>
                    <a:p>
                      <a:pPr marL="457200" indent="-438150" algn="ctr">
                        <a:lnSpc>
                          <a:spcPct val="100000"/>
                        </a:lnSpc>
                        <a:spcAft>
                          <a:spcPts val="0"/>
                        </a:spcAft>
                      </a:pPr>
                      <a:r>
                        <a:rPr lang="id-ID" sz="2400" b="1" dirty="0">
                          <a:solidFill>
                            <a:schemeClr val="tx1"/>
                          </a:solidFill>
                          <a:effectLst/>
                          <a:latin typeface="+mn-lt"/>
                          <a:cs typeface="Arial" pitchFamily="34" charset="0"/>
                        </a:rPr>
                        <a:t>3</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Lektor Kepala</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Doktor</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40%</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a:t>
                      </a:r>
                      <a:r>
                        <a:rPr lang="id-ID" sz="2400" b="1" dirty="0" smtClean="0">
                          <a:effectLst/>
                          <a:latin typeface="+mn-lt"/>
                          <a:cs typeface="Arial" pitchFamily="34" charset="0"/>
                        </a:rPr>
                        <a:t>4</a:t>
                      </a:r>
                      <a:r>
                        <a:rPr lang="en-US" sz="2400" b="1" dirty="0" smtClean="0">
                          <a:effectLst/>
                          <a:latin typeface="+mn-lt"/>
                          <a:cs typeface="Arial" pitchFamily="34" charset="0"/>
                        </a:rPr>
                        <a:t>0</a:t>
                      </a:r>
                      <a:r>
                        <a:rPr lang="id-ID" sz="2400" b="1" dirty="0" smtClean="0">
                          <a:effectLst/>
                          <a:latin typeface="+mn-lt"/>
                          <a:cs typeface="Arial" pitchFamily="34" charset="0"/>
                        </a:rPr>
                        <a:t>%</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bg1">
                        <a:lumMod val="95000"/>
                      </a:schemeClr>
                    </a:solidFill>
                  </a:tcPr>
                </a:tc>
              </a:tr>
              <a:tr h="434317">
                <a:tc>
                  <a:txBody>
                    <a:bodyPr/>
                    <a:lstStyle/>
                    <a:p>
                      <a:pPr marL="457200" indent="-438150" algn="ctr">
                        <a:lnSpc>
                          <a:spcPct val="100000"/>
                        </a:lnSpc>
                        <a:spcAft>
                          <a:spcPts val="0"/>
                        </a:spcAft>
                      </a:pPr>
                      <a:r>
                        <a:rPr lang="id-ID" sz="2400" b="1" dirty="0">
                          <a:solidFill>
                            <a:schemeClr val="tx1"/>
                          </a:solidFill>
                          <a:effectLst/>
                          <a:latin typeface="+mn-lt"/>
                          <a:cs typeface="Arial" pitchFamily="34" charset="0"/>
                        </a:rPr>
                        <a:t>4</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Profesor</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solidFill>
                            <a:schemeClr val="tx1"/>
                          </a:solidFill>
                          <a:effectLst/>
                          <a:latin typeface="+mn-lt"/>
                          <a:cs typeface="Arial" pitchFamily="34" charset="0"/>
                        </a:rPr>
                        <a:t>Doktor</a:t>
                      </a:r>
                      <a:endParaRPr lang="en-US" sz="2400" b="1" dirty="0">
                        <a:solidFill>
                          <a:schemeClr val="tx1"/>
                        </a:solidFill>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35%</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a:t>
                      </a:r>
                      <a:r>
                        <a:rPr lang="en-US" sz="2400" b="1" dirty="0" smtClean="0">
                          <a:effectLst/>
                          <a:latin typeface="+mn-lt"/>
                          <a:cs typeface="Arial" pitchFamily="34" charset="0"/>
                        </a:rPr>
                        <a:t>45</a:t>
                      </a:r>
                      <a:r>
                        <a:rPr lang="id-ID" sz="2400" b="1" dirty="0" smtClean="0">
                          <a:effectLst/>
                          <a:latin typeface="+mn-lt"/>
                          <a:cs typeface="Arial" pitchFamily="34" charset="0"/>
                        </a:rPr>
                        <a:t>%</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c>
                  <a:txBody>
                    <a:bodyPr/>
                    <a:lstStyle/>
                    <a:p>
                      <a:pPr marL="457200" indent="-457200" algn="ctr">
                        <a:lnSpc>
                          <a:spcPct val="100000"/>
                        </a:lnSpc>
                        <a:spcAft>
                          <a:spcPts val="0"/>
                        </a:spcAft>
                      </a:pPr>
                      <a:r>
                        <a:rPr lang="id-ID" sz="2400" b="1" dirty="0">
                          <a:effectLst/>
                          <a:latin typeface="+mn-lt"/>
                          <a:cs typeface="Arial" pitchFamily="34" charset="0"/>
                        </a:rPr>
                        <a:t>≤ 10%</a:t>
                      </a:r>
                      <a:endParaRPr lang="en-US" sz="2400" b="1" dirty="0">
                        <a:effectLst/>
                        <a:latin typeface="+mn-lt"/>
                        <a:ea typeface="Times New Roman"/>
                        <a:cs typeface="Arial" pitchFamily="34" charset="0"/>
                      </a:endParaRPr>
                    </a:p>
                  </a:txBody>
                  <a:tcPr marL="76189" marR="76189" marT="0" marB="0" anchor="ctr">
                    <a:solidFill>
                      <a:schemeClr val="tx2">
                        <a:lumMod val="20000"/>
                        <a:lumOff val="80000"/>
                      </a:schemeClr>
                    </a:solidFill>
                  </a:tcPr>
                </a:tc>
              </a:tr>
            </a:tbl>
          </a:graphicData>
        </a:graphic>
      </p:graphicFrame>
      <p:sp>
        <p:nvSpPr>
          <p:cNvPr id="5" name="Rectangle 4"/>
          <p:cNvSpPr/>
          <p:nvPr/>
        </p:nvSpPr>
        <p:spPr>
          <a:xfrm>
            <a:off x="2571728" y="543810"/>
            <a:ext cx="8477309" cy="523220"/>
          </a:xfrm>
          <a:prstGeom prst="rect">
            <a:avLst/>
          </a:prstGeom>
          <a:noFill/>
        </p:spPr>
        <p:txBody>
          <a:bodyPr wrap="square">
            <a:spAutoFit/>
          </a:bodyPr>
          <a:lstStyle/>
          <a:p>
            <a:pPr algn="ct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PROPORSI PEMENUHAN </a:t>
            </a:r>
            <a:r>
              <a:rPr lang="id-ID"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Calibri"/>
              </a:rPr>
              <a:t>ANGKA KREDIT</a:t>
            </a:r>
          </a:p>
        </p:txBody>
      </p:sp>
      <p:pic>
        <p:nvPicPr>
          <p:cNvPr id="7" name="Picture 2" descr="http://t0.gstatic.com/images?q=tbn:ANd9GcQcp0vokJYL3etHQaJAvzLA65VnwwJVQbZEZh4rESQWd0l3epu-Fg"/>
          <p:cNvPicPr>
            <a:picLocks noChangeAspect="1" noChangeArrowheads="1"/>
          </p:cNvPicPr>
          <p:nvPr/>
        </p:nvPicPr>
        <p:blipFill>
          <a:blip r:embed="rId2" cstate="print"/>
          <a:srcRect/>
          <a:stretch>
            <a:fillRect/>
          </a:stretch>
        </p:blipFill>
        <p:spPr bwMode="auto">
          <a:xfrm>
            <a:off x="571461" y="357166"/>
            <a:ext cx="1927947" cy="142876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3400" b="1" dirty="0" smtClean="0">
                <a:effectLst>
                  <a:outerShdw blurRad="38100" dist="38100" dir="2700000" algn="tl">
                    <a:srgbClr val="000000">
                      <a:alpha val="43137"/>
                    </a:srgbClr>
                  </a:outerShdw>
                </a:effectLst>
                <a:latin typeface="+mj-lt"/>
              </a:rPr>
              <a:t>KARYA SENI INTERNASIONAL, NASIONAL DAN LOKAL</a:t>
            </a:r>
            <a:endParaRPr lang="en-US" altLang="en-US" sz="3400" b="1" dirty="0">
              <a:effectLst>
                <a:outerShdw blurRad="38100" dist="38100" dir="2700000" algn="tl">
                  <a:srgbClr val="000000">
                    <a:alpha val="43137"/>
                  </a:srgbClr>
                </a:outerShdw>
              </a:effectLst>
              <a:latin typeface="+mj-lt"/>
            </a:endParaRPr>
          </a:p>
        </p:txBody>
      </p:sp>
      <p:sp>
        <p:nvSpPr>
          <p:cNvPr id="4" name="Content Placeholder 3"/>
          <p:cNvSpPr>
            <a:spLocks noGrp="1" noChangeArrowheads="1"/>
          </p:cNvSpPr>
          <p:nvPr>
            <p:ph idx="1"/>
          </p:nvPr>
        </p:nvSpPr>
        <p:spPr bwMode="auto">
          <a:xfrm>
            <a:off x="949075" y="1686241"/>
            <a:ext cx="10559743" cy="4450449"/>
          </a:xfrm>
          <a:prstGeom prst="rect">
            <a:avLst/>
          </a:prstGeom>
          <a:noFill/>
          <a:ln w="9525">
            <a:noFill/>
            <a:miter lim="800000"/>
            <a:headEnd/>
            <a:tailEnd/>
          </a:ln>
        </p:spPr>
        <p:txBody>
          <a:bodyPr wrap="square">
            <a:spAutoFit/>
          </a:bodyPr>
          <a:lstStyle/>
          <a:p>
            <a:pPr eaLnBrk="1" hangingPunct="1"/>
            <a:r>
              <a:rPr lang="en-US" altLang="en-US" sz="2400" b="1" dirty="0" err="1" smtClean="0">
                <a:solidFill>
                  <a:srgbClr val="C00000"/>
                </a:solidFill>
              </a:rPr>
              <a:t>Karya</a:t>
            </a:r>
            <a:r>
              <a:rPr lang="en-US" altLang="en-US" sz="2400" b="1" dirty="0" smtClean="0">
                <a:solidFill>
                  <a:srgbClr val="C00000"/>
                </a:solidFill>
              </a:rPr>
              <a:t> </a:t>
            </a:r>
            <a:r>
              <a:rPr lang="en-US" altLang="en-US" sz="2400" b="1" dirty="0" err="1">
                <a:solidFill>
                  <a:srgbClr val="C00000"/>
                </a:solidFill>
              </a:rPr>
              <a:t>Seni</a:t>
            </a:r>
            <a:r>
              <a:rPr lang="en-US" altLang="en-US" sz="2400" b="1" dirty="0">
                <a:solidFill>
                  <a:srgbClr val="C00000"/>
                </a:solidFill>
              </a:rPr>
              <a:t> </a:t>
            </a:r>
            <a:r>
              <a:rPr lang="en-US" altLang="en-US" sz="2400" b="1" dirty="0" err="1">
                <a:solidFill>
                  <a:srgbClr val="C00000"/>
                </a:solidFill>
              </a:rPr>
              <a:t>bertaraf</a:t>
            </a:r>
            <a:r>
              <a:rPr lang="en-US" altLang="en-US" sz="2400" b="1" dirty="0">
                <a:solidFill>
                  <a:srgbClr val="C00000"/>
                </a:solidFill>
              </a:rPr>
              <a:t> </a:t>
            </a:r>
            <a:r>
              <a:rPr lang="en-US" altLang="en-US" sz="2400" b="1" dirty="0" err="1">
                <a:solidFill>
                  <a:srgbClr val="C00000"/>
                </a:solidFill>
              </a:rPr>
              <a:t>internasional</a:t>
            </a:r>
            <a:r>
              <a:rPr lang="en-US" altLang="en-US" sz="2400" b="1" dirty="0">
                <a:solidFill>
                  <a:srgbClr val="C00000"/>
                </a:solidFill>
              </a:rPr>
              <a:t> </a:t>
            </a:r>
            <a:r>
              <a:rPr lang="en-US" altLang="en-US" sz="2400" dirty="0" err="1"/>
              <a:t>bila</a:t>
            </a:r>
            <a:r>
              <a:rPr lang="en-US" altLang="en-US" sz="2400" dirty="0"/>
              <a:t> </a:t>
            </a:r>
            <a:r>
              <a:rPr lang="en-US" altLang="en-US" sz="2400" dirty="0" err="1"/>
              <a:t>memenuhi</a:t>
            </a:r>
            <a:r>
              <a:rPr lang="en-US" altLang="en-US" sz="2400" dirty="0"/>
              <a:t> </a:t>
            </a:r>
            <a:r>
              <a:rPr lang="en-US" altLang="en-US" sz="2400" dirty="0" err="1"/>
              <a:t>salah</a:t>
            </a:r>
            <a:r>
              <a:rPr lang="en-US" altLang="en-US" sz="2400" dirty="0"/>
              <a:t> </a:t>
            </a:r>
            <a:r>
              <a:rPr lang="en-US" altLang="en-US" sz="2400" dirty="0" err="1"/>
              <a:t>satu</a:t>
            </a:r>
            <a:r>
              <a:rPr lang="en-US" altLang="en-US" sz="2400" dirty="0"/>
              <a:t> </a:t>
            </a:r>
            <a:r>
              <a:rPr lang="en-US" altLang="en-US" sz="2400" dirty="0" err="1"/>
              <a:t>persyaratan</a:t>
            </a:r>
            <a:r>
              <a:rPr lang="en-US" altLang="en-US" sz="2400" dirty="0"/>
              <a:t> di </a:t>
            </a:r>
            <a:r>
              <a:rPr lang="en-US" altLang="en-US" sz="2400" dirty="0" err="1"/>
              <a:t>bawah</a:t>
            </a:r>
            <a:r>
              <a:rPr lang="en-US" altLang="en-US" sz="2400" dirty="0"/>
              <a:t> </a:t>
            </a:r>
            <a:r>
              <a:rPr lang="en-US" altLang="en-US" sz="2400" dirty="0" err="1"/>
              <a:t>ini</a:t>
            </a:r>
            <a:r>
              <a:rPr lang="en-US" altLang="en-US" sz="2400" dirty="0"/>
              <a:t> </a:t>
            </a:r>
            <a:r>
              <a:rPr lang="en-US" altLang="en-US" sz="2400" dirty="0" err="1"/>
              <a:t>Penyelenggaranya</a:t>
            </a:r>
            <a:r>
              <a:rPr lang="en-US" altLang="en-US" sz="2400" dirty="0"/>
              <a:t> </a:t>
            </a:r>
            <a:r>
              <a:rPr lang="en-US" altLang="en-US" sz="2400" dirty="0" err="1"/>
              <a:t>dilakukan</a:t>
            </a:r>
            <a:r>
              <a:rPr lang="en-US" altLang="en-US" sz="2400" dirty="0"/>
              <a:t> </a:t>
            </a:r>
            <a:r>
              <a:rPr lang="en-US" altLang="en-US" sz="2400" dirty="0" err="1"/>
              <a:t>oleh</a:t>
            </a:r>
            <a:r>
              <a:rPr lang="en-US" altLang="en-US" sz="2400" dirty="0"/>
              <a:t> minimal 3 (</a:t>
            </a:r>
            <a:r>
              <a:rPr lang="en-US" altLang="en-US" sz="2400" dirty="0" err="1"/>
              <a:t>tiga</a:t>
            </a:r>
            <a:r>
              <a:rPr lang="en-US" altLang="en-US" sz="2400" dirty="0"/>
              <a:t>) </a:t>
            </a:r>
            <a:r>
              <a:rPr lang="en-US" altLang="en-US" sz="2400" dirty="0" err="1"/>
              <a:t>negara</a:t>
            </a:r>
            <a:r>
              <a:rPr lang="en-US" altLang="en-US" sz="2400" dirty="0"/>
              <a:t> </a:t>
            </a:r>
            <a:r>
              <a:rPr lang="en-US" altLang="en-US" sz="2400" dirty="0" err="1"/>
              <a:t>atau</a:t>
            </a:r>
            <a:r>
              <a:rPr lang="en-US" altLang="en-US" sz="2400" dirty="0"/>
              <a:t> </a:t>
            </a:r>
            <a:r>
              <a:rPr lang="en-US" altLang="en-US" sz="2400" dirty="0" err="1"/>
              <a:t>badan</a:t>
            </a:r>
            <a:r>
              <a:rPr lang="en-US" altLang="en-US" sz="2400" dirty="0"/>
              <a:t> yang </a:t>
            </a:r>
            <a:r>
              <a:rPr lang="en-US" altLang="en-US" sz="2400" dirty="0" err="1"/>
              <a:t>sudah</a:t>
            </a:r>
            <a:r>
              <a:rPr lang="en-US" altLang="en-US" sz="2400" dirty="0"/>
              <a:t> </a:t>
            </a:r>
            <a:r>
              <a:rPr lang="en-US" altLang="en-US" sz="2400" dirty="0" err="1"/>
              <a:t>mendapatkan</a:t>
            </a:r>
            <a:r>
              <a:rPr lang="en-US" altLang="en-US" sz="2400" dirty="0"/>
              <a:t> </a:t>
            </a:r>
            <a:r>
              <a:rPr lang="en-US" altLang="en-US" sz="2400" dirty="0" err="1"/>
              <a:t>pengakuan</a:t>
            </a:r>
            <a:r>
              <a:rPr lang="en-US" altLang="en-US" sz="2400" dirty="0"/>
              <a:t> </a:t>
            </a:r>
            <a:r>
              <a:rPr lang="en-US" altLang="en-US" sz="2400" dirty="0" err="1"/>
              <a:t>internasional</a:t>
            </a:r>
            <a:r>
              <a:rPr lang="en-US" altLang="en-US" sz="2400" dirty="0"/>
              <a:t>  </a:t>
            </a:r>
            <a:r>
              <a:rPr lang="en-US" altLang="en-US" sz="2400" dirty="0" err="1"/>
              <a:t>Peserta</a:t>
            </a:r>
            <a:r>
              <a:rPr lang="en-US" altLang="en-US" sz="2400" dirty="0"/>
              <a:t> </a:t>
            </a:r>
            <a:r>
              <a:rPr lang="en-US" altLang="en-US" sz="2400" dirty="0" err="1"/>
              <a:t>berasal</a:t>
            </a:r>
            <a:r>
              <a:rPr lang="en-US" altLang="en-US" sz="2400" dirty="0"/>
              <a:t> dari minimal </a:t>
            </a:r>
            <a:r>
              <a:rPr lang="en-US" altLang="en-US" sz="2400" dirty="0" err="1"/>
              <a:t>tiga</a:t>
            </a:r>
            <a:r>
              <a:rPr lang="en-US" altLang="en-US" sz="2400" dirty="0"/>
              <a:t> </a:t>
            </a:r>
            <a:r>
              <a:rPr lang="en-US" altLang="en-US" sz="2400" dirty="0" err="1"/>
              <a:t>negara</a:t>
            </a:r>
            <a:r>
              <a:rPr lang="en-US" altLang="en-US" sz="2400" dirty="0"/>
              <a:t> </a:t>
            </a:r>
            <a:r>
              <a:rPr lang="en-US" altLang="en-US" sz="2400" dirty="0" err="1"/>
              <a:t>atau</a:t>
            </a:r>
            <a:r>
              <a:rPr lang="en-US" altLang="en-US" sz="2400" dirty="0"/>
              <a:t> </a:t>
            </a:r>
            <a:r>
              <a:rPr lang="en-US" altLang="en-US" sz="2400" dirty="0" err="1"/>
              <a:t>lebih</a:t>
            </a:r>
            <a:r>
              <a:rPr lang="en-US" altLang="en-US" sz="2400" dirty="0"/>
              <a:t> </a:t>
            </a:r>
            <a:r>
              <a:rPr lang="en-US" altLang="en-US" sz="2400" dirty="0" err="1"/>
              <a:t>Pengamatan</a:t>
            </a:r>
            <a:r>
              <a:rPr lang="en-US" altLang="en-US" sz="2400" dirty="0"/>
              <a:t>  </a:t>
            </a:r>
            <a:r>
              <a:rPr lang="en-US" altLang="en-US" sz="2400" dirty="0" err="1"/>
              <a:t>dilakukan</a:t>
            </a:r>
            <a:r>
              <a:rPr lang="en-US" altLang="en-US" sz="2400" dirty="0"/>
              <a:t> </a:t>
            </a:r>
            <a:r>
              <a:rPr lang="en-US" altLang="en-US" sz="2400" dirty="0" err="1"/>
              <a:t>oleh</a:t>
            </a:r>
            <a:r>
              <a:rPr lang="en-US" altLang="en-US" sz="2400" dirty="0"/>
              <a:t> </a:t>
            </a:r>
            <a:r>
              <a:rPr lang="en-US" altLang="en-US" sz="2400" dirty="0" err="1"/>
              <a:t>kritikus</a:t>
            </a:r>
            <a:r>
              <a:rPr lang="en-US" altLang="en-US" sz="2400" dirty="0"/>
              <a:t>  yang </a:t>
            </a:r>
            <a:r>
              <a:rPr lang="en-US" altLang="en-US" sz="2400" dirty="0" err="1"/>
              <a:t>mempunyai</a:t>
            </a:r>
            <a:r>
              <a:rPr lang="en-US" altLang="en-US" sz="2400" dirty="0"/>
              <a:t> </a:t>
            </a:r>
            <a:r>
              <a:rPr lang="en-US" altLang="en-US" sz="2400" dirty="0" err="1"/>
              <a:t>otoritas</a:t>
            </a:r>
            <a:r>
              <a:rPr lang="en-US" altLang="en-US" sz="2400" dirty="0"/>
              <a:t> </a:t>
            </a:r>
            <a:r>
              <a:rPr lang="en-US" altLang="en-US" sz="2400" dirty="0" err="1"/>
              <a:t>pada</a:t>
            </a:r>
            <a:r>
              <a:rPr lang="en-US" altLang="en-US" sz="2400" dirty="0"/>
              <a:t> </a:t>
            </a:r>
            <a:r>
              <a:rPr lang="en-US" altLang="en-US" sz="2400" dirty="0" err="1"/>
              <a:t>tingkat</a:t>
            </a:r>
            <a:r>
              <a:rPr lang="en-US" altLang="en-US" sz="2400" dirty="0"/>
              <a:t> </a:t>
            </a:r>
            <a:r>
              <a:rPr lang="en-US" altLang="en-US" sz="2400" dirty="0" err="1"/>
              <a:t>internasional</a:t>
            </a:r>
            <a:r>
              <a:rPr lang="en-US" altLang="en-US" sz="2400" dirty="0" smtClean="0"/>
              <a:t>.</a:t>
            </a:r>
            <a:endParaRPr lang="en-US" altLang="en-US" sz="2400" dirty="0"/>
          </a:p>
          <a:p>
            <a:pPr eaLnBrk="1" hangingPunct="1"/>
            <a:r>
              <a:rPr lang="en-US" altLang="en-US" sz="2400" b="1" dirty="0" err="1">
                <a:solidFill>
                  <a:srgbClr val="C00000"/>
                </a:solidFill>
              </a:rPr>
              <a:t>Karya</a:t>
            </a:r>
            <a:r>
              <a:rPr lang="en-US" altLang="en-US" sz="2400" b="1" dirty="0">
                <a:solidFill>
                  <a:srgbClr val="C00000"/>
                </a:solidFill>
              </a:rPr>
              <a:t> </a:t>
            </a:r>
            <a:r>
              <a:rPr lang="en-US" altLang="en-US" sz="2400" b="1" dirty="0" err="1">
                <a:solidFill>
                  <a:srgbClr val="C00000"/>
                </a:solidFill>
              </a:rPr>
              <a:t>Seni</a:t>
            </a:r>
            <a:r>
              <a:rPr lang="en-US" altLang="en-US" sz="2400" b="1" dirty="0">
                <a:solidFill>
                  <a:srgbClr val="C00000"/>
                </a:solidFill>
              </a:rPr>
              <a:t>  </a:t>
            </a:r>
            <a:r>
              <a:rPr lang="en-US" altLang="en-US" sz="2400" b="1" dirty="0" err="1">
                <a:solidFill>
                  <a:srgbClr val="C00000"/>
                </a:solidFill>
              </a:rPr>
              <a:t>bertaraf</a:t>
            </a:r>
            <a:r>
              <a:rPr lang="en-US" altLang="en-US" sz="2400" b="1" dirty="0">
                <a:solidFill>
                  <a:srgbClr val="C00000"/>
                </a:solidFill>
              </a:rPr>
              <a:t> </a:t>
            </a:r>
            <a:r>
              <a:rPr lang="en-US" altLang="en-US" sz="2400" b="1" dirty="0" err="1">
                <a:solidFill>
                  <a:srgbClr val="C00000"/>
                </a:solidFill>
              </a:rPr>
              <a:t>Nasional</a:t>
            </a:r>
            <a:r>
              <a:rPr lang="en-US" altLang="en-US" sz="2400" b="1" dirty="0">
                <a:solidFill>
                  <a:srgbClr val="C00000"/>
                </a:solidFill>
              </a:rPr>
              <a:t> </a:t>
            </a:r>
            <a:r>
              <a:rPr lang="en-US" altLang="en-US" sz="2400" dirty="0" err="1"/>
              <a:t>bila</a:t>
            </a:r>
            <a:r>
              <a:rPr lang="en-US" altLang="en-US" sz="2400" dirty="0"/>
              <a:t> </a:t>
            </a:r>
            <a:r>
              <a:rPr lang="en-US" altLang="en-US" sz="2400" dirty="0" err="1"/>
              <a:t>memenuhi</a:t>
            </a:r>
            <a:r>
              <a:rPr lang="en-US" altLang="en-US" sz="2400" dirty="0"/>
              <a:t> </a:t>
            </a:r>
            <a:r>
              <a:rPr lang="en-US" altLang="en-US" sz="2400" dirty="0" err="1"/>
              <a:t>salah</a:t>
            </a:r>
            <a:r>
              <a:rPr lang="en-US" altLang="en-US" sz="2400" dirty="0"/>
              <a:t> </a:t>
            </a:r>
            <a:r>
              <a:rPr lang="en-US" altLang="en-US" sz="2400" dirty="0" err="1"/>
              <a:t>satu</a:t>
            </a:r>
            <a:r>
              <a:rPr lang="en-US" altLang="en-US" sz="2400" dirty="0"/>
              <a:t> </a:t>
            </a:r>
            <a:r>
              <a:rPr lang="en-US" altLang="en-US" sz="2400" dirty="0" err="1"/>
              <a:t>persyarat</a:t>
            </a:r>
            <a:r>
              <a:rPr lang="en-US" altLang="en-US" sz="2400" dirty="0"/>
              <a:t> </a:t>
            </a:r>
            <a:r>
              <a:rPr lang="en-US" altLang="en-US" sz="2400" dirty="0" err="1"/>
              <a:t>di</a:t>
            </a:r>
            <a:r>
              <a:rPr lang="en-US" altLang="en-US" sz="2400" dirty="0"/>
              <a:t> </a:t>
            </a:r>
            <a:r>
              <a:rPr lang="en-US" altLang="en-US" sz="2400" dirty="0" err="1"/>
              <a:t>bawah</a:t>
            </a:r>
            <a:r>
              <a:rPr lang="en-US" altLang="en-US" sz="2400" dirty="0"/>
              <a:t> </a:t>
            </a:r>
            <a:r>
              <a:rPr lang="en-US" altLang="en-US" sz="2400" dirty="0" err="1"/>
              <a:t>ini</a:t>
            </a:r>
            <a:r>
              <a:rPr lang="en-US" altLang="en-US" sz="2400" dirty="0"/>
              <a:t>: </a:t>
            </a:r>
          </a:p>
          <a:p>
            <a:pPr eaLnBrk="1" hangingPunct="1"/>
            <a:r>
              <a:rPr lang="en-US" altLang="en-US" sz="2400" dirty="0" err="1"/>
              <a:t>Penyelenggaranya</a:t>
            </a:r>
            <a:r>
              <a:rPr lang="en-US" altLang="en-US" sz="2400" dirty="0"/>
              <a:t> </a:t>
            </a:r>
            <a:r>
              <a:rPr lang="en-US" altLang="en-US" sz="2400" dirty="0" err="1"/>
              <a:t>dilakukan</a:t>
            </a:r>
            <a:r>
              <a:rPr lang="en-US" altLang="en-US" sz="2400" dirty="0"/>
              <a:t> minimal </a:t>
            </a:r>
            <a:r>
              <a:rPr lang="en-US" altLang="en-US" sz="2400" dirty="0" err="1"/>
              <a:t>oleh</a:t>
            </a:r>
            <a:r>
              <a:rPr lang="en-US" altLang="en-US" sz="2400" dirty="0"/>
              <a:t> 5 (lima) </a:t>
            </a:r>
            <a:r>
              <a:rPr lang="en-US" altLang="en-US" sz="2400" dirty="0" err="1"/>
              <a:t>provinsi</a:t>
            </a:r>
            <a:r>
              <a:rPr lang="en-US" altLang="en-US" sz="2400" dirty="0"/>
              <a:t> </a:t>
            </a:r>
            <a:r>
              <a:rPr lang="en-US" altLang="en-US" sz="2400" dirty="0" err="1"/>
              <a:t>atau</a:t>
            </a:r>
            <a:r>
              <a:rPr lang="en-US" altLang="en-US" sz="2400" dirty="0"/>
              <a:t> </a:t>
            </a:r>
            <a:r>
              <a:rPr lang="en-US" altLang="en-US" sz="2400" dirty="0" err="1"/>
              <a:t>Badan</a:t>
            </a:r>
            <a:r>
              <a:rPr lang="en-US" altLang="en-US" sz="2400" dirty="0"/>
              <a:t> Panitia yang </a:t>
            </a:r>
            <a:r>
              <a:rPr lang="en-US" altLang="en-US" sz="2400" dirty="0" err="1"/>
              <a:t>diberi</a:t>
            </a:r>
            <a:r>
              <a:rPr lang="en-US" altLang="en-US" sz="2400" dirty="0"/>
              <a:t> </a:t>
            </a:r>
            <a:r>
              <a:rPr lang="en-US" altLang="en-US" sz="2400" dirty="0" err="1"/>
              <a:t>wewenang</a:t>
            </a:r>
            <a:r>
              <a:rPr lang="en-US" altLang="en-US" sz="2400" dirty="0"/>
              <a:t> </a:t>
            </a:r>
          </a:p>
          <a:p>
            <a:pPr eaLnBrk="1" hangingPunct="1"/>
            <a:r>
              <a:rPr lang="en-US" altLang="en-US" sz="2400" dirty="0" err="1"/>
              <a:t>Peserta</a:t>
            </a:r>
            <a:r>
              <a:rPr lang="en-US" altLang="en-US" sz="2400" dirty="0"/>
              <a:t> </a:t>
            </a:r>
            <a:r>
              <a:rPr lang="en-US" altLang="en-US" sz="2400" dirty="0" err="1"/>
              <a:t>berasal</a:t>
            </a:r>
            <a:r>
              <a:rPr lang="en-US" altLang="en-US" sz="2400" dirty="0"/>
              <a:t> minimal dari 5 </a:t>
            </a:r>
            <a:r>
              <a:rPr lang="en-US" altLang="en-US" sz="2400" dirty="0" err="1"/>
              <a:t>provinsi</a:t>
            </a:r>
            <a:r>
              <a:rPr lang="en-US" altLang="en-US" sz="2400" dirty="0"/>
              <a:t> </a:t>
            </a:r>
          </a:p>
          <a:p>
            <a:pPr eaLnBrk="1" hangingPunct="1"/>
            <a:r>
              <a:rPr lang="en-US" altLang="en-US" sz="2400" dirty="0" err="1"/>
              <a:t>Pengamatan</a:t>
            </a:r>
            <a:r>
              <a:rPr lang="en-US" altLang="en-US" sz="2400" dirty="0"/>
              <a:t>  </a:t>
            </a:r>
            <a:r>
              <a:rPr lang="en-US" altLang="en-US" sz="2400" dirty="0" err="1"/>
              <a:t>dilakukan</a:t>
            </a:r>
            <a:r>
              <a:rPr lang="en-US" altLang="en-US" sz="2400" dirty="0"/>
              <a:t> </a:t>
            </a:r>
            <a:r>
              <a:rPr lang="en-US" altLang="en-US" sz="2400" dirty="0" err="1"/>
              <a:t>oleh</a:t>
            </a:r>
            <a:r>
              <a:rPr lang="en-US" altLang="en-US" sz="2400" dirty="0"/>
              <a:t> </a:t>
            </a:r>
            <a:r>
              <a:rPr lang="en-US" altLang="en-US" sz="2400" dirty="0" err="1"/>
              <a:t>kritikus</a:t>
            </a:r>
            <a:r>
              <a:rPr lang="en-US" altLang="en-US" sz="2400" dirty="0"/>
              <a:t>  yang </a:t>
            </a:r>
            <a:r>
              <a:rPr lang="en-US" altLang="en-US" sz="2400" dirty="0" err="1"/>
              <a:t>mempunyai</a:t>
            </a:r>
            <a:r>
              <a:rPr lang="en-US" altLang="en-US" sz="2400" dirty="0"/>
              <a:t> </a:t>
            </a:r>
            <a:r>
              <a:rPr lang="en-US" altLang="en-US" sz="2400" dirty="0" err="1"/>
              <a:t>otoritas</a:t>
            </a:r>
            <a:r>
              <a:rPr lang="en-US" altLang="en-US" sz="2400" dirty="0"/>
              <a:t> </a:t>
            </a:r>
            <a:r>
              <a:rPr lang="en-US" altLang="en-US" sz="2400" dirty="0" err="1"/>
              <a:t>pada</a:t>
            </a:r>
            <a:r>
              <a:rPr lang="en-US" altLang="en-US" sz="2400" dirty="0"/>
              <a:t> </a:t>
            </a:r>
            <a:r>
              <a:rPr lang="en-US" altLang="en-US" sz="2400" dirty="0" err="1"/>
              <a:t>tingkat</a:t>
            </a:r>
            <a:r>
              <a:rPr lang="en-US" altLang="en-US" sz="2400" dirty="0"/>
              <a:t> </a:t>
            </a:r>
            <a:r>
              <a:rPr lang="en-US" altLang="en-US" sz="2400" dirty="0" err="1"/>
              <a:t>nasional</a:t>
            </a:r>
            <a:endParaRPr lang="en-US" altLang="en-US" sz="2400"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150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3400" b="1" dirty="0" smtClean="0">
                <a:effectLst>
                  <a:outerShdw blurRad="38100" dist="38100" dir="2700000" algn="tl">
                    <a:srgbClr val="000000">
                      <a:alpha val="43137"/>
                    </a:srgbClr>
                  </a:outerShdw>
                </a:effectLst>
                <a:latin typeface="+mj-lt"/>
              </a:rPr>
              <a:t>KARYA SENI INTERNASIONAL, NASIONAL DAN LOKAL</a:t>
            </a:r>
            <a:endParaRPr lang="en-US" altLang="en-US" sz="3400" b="1" dirty="0">
              <a:effectLst>
                <a:outerShdw blurRad="38100" dist="38100" dir="2700000" algn="tl">
                  <a:srgbClr val="000000">
                    <a:alpha val="43137"/>
                  </a:srgbClr>
                </a:outerShdw>
              </a:effectLst>
              <a:latin typeface="+mj-lt"/>
            </a:endParaRPr>
          </a:p>
        </p:txBody>
      </p:sp>
      <p:sp>
        <p:nvSpPr>
          <p:cNvPr id="4" name="Rectangle 2"/>
          <p:cNvSpPr>
            <a:spLocks noGrp="1" noChangeArrowheads="1"/>
          </p:cNvSpPr>
          <p:nvPr>
            <p:ph idx="1"/>
          </p:nvPr>
        </p:nvSpPr>
        <p:spPr bwMode="auto">
          <a:xfrm>
            <a:off x="457206" y="2190751"/>
            <a:ext cx="10561951" cy="4154984"/>
          </a:xfrm>
          <a:prstGeom prst="rect">
            <a:avLst/>
          </a:prstGeom>
          <a:noFill/>
          <a:ln w="9525">
            <a:noFill/>
            <a:miter lim="800000"/>
            <a:headEnd/>
            <a:tailEnd/>
          </a:ln>
        </p:spPr>
        <p:txBody>
          <a:bodyPr wrap="square">
            <a:spAutoFit/>
          </a:bodyPr>
          <a:lstStyle/>
          <a:p>
            <a:pPr eaLnBrk="1" hangingPunct="1"/>
            <a:r>
              <a:rPr lang="en-US" altLang="en-US" sz="2400" b="1" dirty="0" err="1">
                <a:solidFill>
                  <a:srgbClr val="C00000"/>
                </a:solidFill>
                <a:latin typeface="+mj-lt"/>
                <a:ea typeface="Arial Unicode MS" pitchFamily="34" charset="-128"/>
                <a:cs typeface="Arial Unicode MS" pitchFamily="34" charset="-128"/>
              </a:rPr>
              <a:t>Karya</a:t>
            </a:r>
            <a:r>
              <a:rPr lang="en-US" altLang="en-US" sz="2400" b="1" dirty="0">
                <a:solidFill>
                  <a:srgbClr val="C00000"/>
                </a:solidFill>
                <a:latin typeface="+mj-lt"/>
                <a:ea typeface="Arial Unicode MS" pitchFamily="34" charset="-128"/>
                <a:cs typeface="Arial Unicode MS" pitchFamily="34" charset="-128"/>
              </a:rPr>
              <a:t> </a:t>
            </a:r>
            <a:r>
              <a:rPr lang="en-US" altLang="en-US" sz="2400" b="1" dirty="0" err="1">
                <a:solidFill>
                  <a:srgbClr val="C00000"/>
                </a:solidFill>
                <a:latin typeface="+mj-lt"/>
                <a:ea typeface="Arial Unicode MS" pitchFamily="34" charset="-128"/>
                <a:cs typeface="Arial Unicode MS" pitchFamily="34" charset="-128"/>
              </a:rPr>
              <a:t>Seni</a:t>
            </a:r>
            <a:r>
              <a:rPr lang="en-US" altLang="en-US" sz="2400" b="1" dirty="0">
                <a:solidFill>
                  <a:srgbClr val="C00000"/>
                </a:solidFill>
                <a:latin typeface="+mj-lt"/>
                <a:ea typeface="Arial Unicode MS" pitchFamily="34" charset="-128"/>
                <a:cs typeface="Arial Unicode MS" pitchFamily="34" charset="-128"/>
              </a:rPr>
              <a:t> </a:t>
            </a:r>
            <a:r>
              <a:rPr lang="en-US" altLang="en-US" sz="2400" b="1" dirty="0" err="1">
                <a:solidFill>
                  <a:srgbClr val="C00000"/>
                </a:solidFill>
                <a:latin typeface="+mj-lt"/>
                <a:ea typeface="Arial Unicode MS" pitchFamily="34" charset="-128"/>
                <a:cs typeface="Arial Unicode MS" pitchFamily="34" charset="-128"/>
              </a:rPr>
              <a:t>bertaraf</a:t>
            </a:r>
            <a:r>
              <a:rPr lang="en-US" altLang="en-US" sz="2400" b="1" dirty="0">
                <a:solidFill>
                  <a:srgbClr val="C00000"/>
                </a:solidFill>
                <a:latin typeface="+mj-lt"/>
                <a:ea typeface="Arial Unicode MS" pitchFamily="34" charset="-128"/>
                <a:cs typeface="Arial Unicode MS" pitchFamily="34" charset="-128"/>
              </a:rPr>
              <a:t> </a:t>
            </a:r>
            <a:r>
              <a:rPr lang="en-US" altLang="en-US" sz="2400" b="1" dirty="0" err="1">
                <a:solidFill>
                  <a:srgbClr val="C00000"/>
                </a:solidFill>
                <a:latin typeface="+mj-lt"/>
                <a:ea typeface="Arial Unicode MS" pitchFamily="34" charset="-128"/>
                <a:cs typeface="Arial Unicode MS" pitchFamily="34" charset="-128"/>
              </a:rPr>
              <a:t>Lokal</a:t>
            </a:r>
            <a:r>
              <a:rPr lang="en-US" altLang="en-US" sz="2400" b="1" dirty="0">
                <a:solidFill>
                  <a:srgbClr val="C00000"/>
                </a:solidFill>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bila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memenuhi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salah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satu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persyaratan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bawah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ini</a:t>
            </a:r>
            <a:r>
              <a:rPr lang="en-US" altLang="en-US" sz="2400" dirty="0">
                <a:latin typeface="+mj-lt"/>
                <a:ea typeface="Arial Unicode MS" pitchFamily="34" charset="-128"/>
                <a:cs typeface="Arial Unicode MS" pitchFamily="34" charset="-128"/>
              </a:rPr>
              <a:t>: </a:t>
            </a:r>
          </a:p>
          <a:p>
            <a:pPr eaLnBrk="1" hangingPunct="1"/>
            <a:r>
              <a:rPr lang="en-US" altLang="en-US" sz="2400" dirty="0" err="1">
                <a:latin typeface="+mj-lt"/>
                <a:ea typeface="Arial Unicode MS" pitchFamily="34" charset="-128"/>
                <a:cs typeface="Arial Unicode MS" pitchFamily="34" charset="-128"/>
              </a:rPr>
              <a:t>Penyelenggaranya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dilakukan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oleh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suatu</a:t>
            </a:r>
            <a:r>
              <a:rPr lang="en-US" altLang="en-US" sz="2400" dirty="0">
                <a:latin typeface="+mj-lt"/>
                <a:ea typeface="Arial Unicode MS" pitchFamily="34" charset="-128"/>
                <a:cs typeface="Arial Unicode MS" pitchFamily="34" charset="-128"/>
              </a:rPr>
              <a:t> Panitia Daerah </a:t>
            </a:r>
          </a:p>
          <a:p>
            <a:pPr eaLnBrk="1" hangingPunct="1"/>
            <a:r>
              <a:rPr lang="en-US" altLang="en-US" sz="2400" dirty="0" err="1">
                <a:latin typeface="+mj-lt"/>
                <a:ea typeface="Arial Unicode MS" pitchFamily="34" charset="-128"/>
                <a:cs typeface="Arial Unicode MS" pitchFamily="34" charset="-128"/>
              </a:rPr>
              <a:t>Peserta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berasal</a:t>
            </a:r>
            <a:r>
              <a:rPr lang="en-US" altLang="en-US" sz="2400" dirty="0">
                <a:latin typeface="+mj-lt"/>
                <a:ea typeface="Arial Unicode MS" pitchFamily="34" charset="-128"/>
                <a:cs typeface="Arial Unicode MS" pitchFamily="34" charset="-128"/>
              </a:rPr>
              <a:t> dari </a:t>
            </a:r>
            <a:r>
              <a:rPr lang="en-US" altLang="en-US" sz="2400" dirty="0" err="1">
                <a:latin typeface="+mj-lt"/>
                <a:ea typeface="Arial Unicode MS" pitchFamily="34" charset="-128"/>
                <a:cs typeface="Arial Unicode MS" pitchFamily="34" charset="-128"/>
              </a:rPr>
              <a:t>daerah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Kabupaten</a:t>
            </a:r>
            <a:r>
              <a:rPr lang="en-US" altLang="en-US" sz="2400" dirty="0">
                <a:latin typeface="+mj-lt"/>
                <a:ea typeface="Arial Unicode MS" pitchFamily="34" charset="-128"/>
                <a:cs typeface="Arial Unicode MS" pitchFamily="34" charset="-128"/>
              </a:rPr>
              <a:t>/Kota </a:t>
            </a:r>
          </a:p>
          <a:p>
            <a:pPr eaLnBrk="1" hangingPunct="1"/>
            <a:r>
              <a:rPr lang="en-US" altLang="en-US" sz="2400" dirty="0" err="1">
                <a:latin typeface="+mj-lt"/>
                <a:ea typeface="Arial Unicode MS" pitchFamily="34" charset="-128"/>
                <a:cs typeface="Arial Unicode MS" pitchFamily="34" charset="-128"/>
              </a:rPr>
              <a:t>Pengamatan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dilakukan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oleh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kritikus</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mempunyai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otoritas</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pada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tingkat</a:t>
            </a:r>
            <a:r>
              <a:rPr lang="en-US" altLang="en-US" sz="2400" dirty="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lokal</a:t>
            </a:r>
            <a:endParaRPr lang="en-US" altLang="en-US" sz="2400" dirty="0">
              <a:latin typeface="+mj-lt"/>
              <a:ea typeface="Arial Unicode MS" pitchFamily="34" charset="-128"/>
              <a:cs typeface="Arial Unicode MS" pitchFamily="34" charset="-128"/>
            </a:endParaRPr>
          </a:p>
          <a:p>
            <a:pPr eaLnBrk="1" hangingPunct="1"/>
            <a:r>
              <a:rPr lang="en-US" altLang="en-US" sz="2400" dirty="0" err="1">
                <a:latin typeface="+mj-lt"/>
                <a:ea typeface="Arial Unicode MS" pitchFamily="34" charset="-128"/>
                <a:cs typeface="Arial Unicode MS" pitchFamily="34" charset="-128"/>
              </a:rPr>
              <a:t>Bila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karya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dipergelarkan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secara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mandiri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atau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kegiatan</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serupa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maka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penilaian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dilakukan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oleh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sejawat</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mempunyai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otoritas</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pada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tingkat</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internasional</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nasional</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maupun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lokal</a:t>
            </a:r>
            <a:r>
              <a:rPr lang="en-US" altLang="en-US" sz="2400" dirty="0">
                <a:latin typeface="+mj-lt"/>
                <a:ea typeface="Arial Unicode MS" pitchFamily="34" charset="-128"/>
                <a:cs typeface="Arial Unicode MS" pitchFamily="34" charset="-128"/>
              </a:rPr>
              <a:t> </a:t>
            </a:r>
          </a:p>
          <a:p>
            <a:pPr eaLnBrk="1" hangingPunct="1"/>
            <a:r>
              <a:rPr lang="en-US" altLang="en-US" sz="2400" dirty="0" err="1">
                <a:latin typeface="+mj-lt"/>
                <a:ea typeface="Arial Unicode MS" pitchFamily="34" charset="-128"/>
                <a:cs typeface="Arial Unicode MS" pitchFamily="34" charset="-128"/>
              </a:rPr>
              <a:t>Bila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karya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dipergelarkan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dalam</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sebuah</a:t>
            </a:r>
            <a:r>
              <a:rPr lang="en-US" altLang="en-US" sz="2400" dirty="0">
                <a:latin typeface="+mj-lt"/>
                <a:ea typeface="Arial Unicode MS" pitchFamily="34" charset="-128"/>
                <a:cs typeface="Arial Unicode MS" pitchFamily="34" charset="-128"/>
              </a:rPr>
              <a:t> Festival </a:t>
            </a:r>
            <a:r>
              <a:rPr lang="en-US" altLang="en-US" sz="2400" dirty="0" err="1">
                <a:latin typeface="+mj-lt"/>
                <a:ea typeface="Arial Unicode MS" pitchFamily="34" charset="-128"/>
                <a:cs typeface="Arial Unicode MS" pitchFamily="34" charset="-128"/>
              </a:rPr>
              <a:t>atau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kegiatan</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serupa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maka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penilaian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dilakukan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oleh</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suatu</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tim</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juri</a:t>
            </a:r>
            <a:r>
              <a:rPr lang="en-US" altLang="en-US" sz="2400" dirty="0">
                <a:latin typeface="+mj-lt"/>
                <a:ea typeface="Arial Unicode MS" pitchFamily="34" charset="-128"/>
                <a:cs typeface="Arial Unicode MS" pitchFamily="34" charset="-128"/>
              </a:rPr>
              <a:t>/</a:t>
            </a:r>
            <a:r>
              <a:rPr lang="en-US" altLang="en-US" sz="2400" dirty="0" err="1">
                <a:latin typeface="+mj-lt"/>
                <a:ea typeface="Arial Unicode MS" pitchFamily="34" charset="-128"/>
                <a:cs typeface="Arial Unicode MS" pitchFamily="34" charset="-128"/>
              </a:rPr>
              <a:t>pengamat</a:t>
            </a:r>
            <a:r>
              <a:rPr lang="en-US" altLang="en-US" sz="2400" dirty="0">
                <a:latin typeface="+mj-lt"/>
                <a:ea typeface="Arial Unicode MS" pitchFamily="34" charset="-128"/>
                <a:cs typeface="Arial Unicode MS" pitchFamily="34" charset="-128"/>
              </a:rPr>
              <a:t> yang </a:t>
            </a:r>
            <a:r>
              <a:rPr lang="en-US" altLang="en-US" sz="2400" dirty="0" err="1">
                <a:latin typeface="+mj-lt"/>
                <a:ea typeface="Arial Unicode MS" pitchFamily="34" charset="-128"/>
                <a:cs typeface="Arial Unicode MS" pitchFamily="34" charset="-128"/>
              </a:rPr>
              <a:t>berkompeten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sesuai</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dengan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tingkatannya</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internasional</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nasional</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maupun</a:t>
            </a:r>
            <a:r>
              <a:rPr lang="en-US" altLang="en-US" sz="2400" dirty="0">
                <a:latin typeface="+mj-lt"/>
                <a:ea typeface="Arial Unicode MS" pitchFamily="34" charset="-128"/>
                <a:cs typeface="Arial Unicode MS" pitchFamily="34" charset="-128"/>
              </a:rPr>
              <a:t> </a:t>
            </a:r>
            <a:r>
              <a:rPr lang="en-US" altLang="en-US" sz="2400" dirty="0" err="1">
                <a:latin typeface="+mj-lt"/>
                <a:ea typeface="Arial Unicode MS" pitchFamily="34" charset="-128"/>
                <a:cs typeface="Arial Unicode MS" pitchFamily="34" charset="-128"/>
              </a:rPr>
              <a:t>lokal</a:t>
            </a:r>
            <a:endParaRPr lang="en-US" altLang="en-US" sz="2400" dirty="0">
              <a:latin typeface="+mj-lt"/>
              <a:ea typeface="Arial Unicode MS" pitchFamily="34" charset="-128"/>
              <a:cs typeface="Arial Unicode MS" pitchFamily="34" charset="-128"/>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151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6BE7-899D-4075-917F-DBDE33B6B692}" type="slidenum">
              <a:rPr lang="id-ID" smtClean="0"/>
              <a:pPr/>
              <a:t>152</a:t>
            </a:fld>
            <a:endParaRPr lang="id-ID"/>
          </a:p>
        </p:txBody>
      </p:sp>
      <p:graphicFrame>
        <p:nvGraphicFramePr>
          <p:cNvPr id="6" name="Table 5"/>
          <p:cNvGraphicFramePr>
            <a:graphicFrameLocks noGrp="1"/>
          </p:cNvGraphicFramePr>
          <p:nvPr>
            <p:extLst>
              <p:ext uri="{D42A27DB-BD31-4B8C-83A1-F6EECF244321}">
                <p14:modId xmlns="" xmlns:p14="http://schemas.microsoft.com/office/powerpoint/2010/main" val="367080512"/>
              </p:ext>
            </p:extLst>
          </p:nvPr>
        </p:nvGraphicFramePr>
        <p:xfrm>
          <a:off x="914400" y="838204"/>
          <a:ext cx="10261600" cy="5549703"/>
        </p:xfrm>
        <a:graphic>
          <a:graphicData uri="http://schemas.openxmlformats.org/drawingml/2006/table">
            <a:tbl>
              <a:tblPr firstRow="1" bandRow="1">
                <a:tableStyleId>{BDBED569-4797-4DF1-A0F4-6AAB3CD982D8}</a:tableStyleId>
              </a:tblPr>
              <a:tblGrid>
                <a:gridCol w="539047"/>
                <a:gridCol w="4401724"/>
                <a:gridCol w="5320829"/>
              </a:tblGrid>
              <a:tr h="675249">
                <a:tc>
                  <a:txBody>
                    <a:bodyPr/>
                    <a:lstStyle/>
                    <a:p>
                      <a:pPr algn="ctr"/>
                      <a:r>
                        <a:rPr lang="en-US" sz="2100" dirty="0" smtClean="0"/>
                        <a:t>No</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Laman</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Keterangan</a:t>
                      </a:r>
                      <a:endParaRPr lang="id-ID" sz="2100" dirty="0">
                        <a:solidFill>
                          <a:schemeClr val="tx1"/>
                        </a:solidFill>
                      </a:endParaRPr>
                    </a:p>
                  </a:txBody>
                  <a:tcPr>
                    <a:solidFill>
                      <a:schemeClr val="accent1">
                        <a:lumMod val="60000"/>
                        <a:lumOff val="40000"/>
                      </a:schemeClr>
                    </a:solidFill>
                  </a:tcPr>
                </a:tc>
              </a:tr>
              <a:tr h="675249">
                <a:tc>
                  <a:txBody>
                    <a:bodyPr/>
                    <a:lstStyle/>
                    <a:p>
                      <a:pPr algn="ctr"/>
                      <a:r>
                        <a:rPr lang="en-US" sz="2100" dirty="0" smtClean="0">
                          <a:solidFill>
                            <a:schemeClr val="tx1"/>
                          </a:solidFill>
                        </a:rPr>
                        <a:t>1</a:t>
                      </a:r>
                      <a:endParaRPr lang="id-ID" sz="2100" dirty="0">
                        <a:solidFill>
                          <a:schemeClr val="tx1"/>
                        </a:solidFill>
                      </a:endParaRPr>
                    </a:p>
                  </a:txBody>
                  <a:tcPr anchor="ctr"/>
                </a:tc>
                <a:tc>
                  <a:txBody>
                    <a:bodyPr/>
                    <a:lstStyle/>
                    <a:p>
                      <a:r>
                        <a:rPr lang="en-US" sz="2100" dirty="0" smtClean="0">
                          <a:hlinkClick r:id="rId2"/>
                        </a:rPr>
                        <a:t>www.scimagojr.com</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untuk</a:t>
                      </a:r>
                      <a:r>
                        <a:rPr lang="en-US" sz="2100" dirty="0" smtClean="0">
                          <a:sym typeface="Wingdings" pitchFamily="2" charset="2"/>
                        </a:rPr>
                        <a:t> </a:t>
                      </a:r>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a:t>
                      </a:r>
                      <a:r>
                        <a:rPr lang="en-US" sz="2100" dirty="0" err="1" smtClean="0">
                          <a:sym typeface="Wingdings" pitchFamily="2" charset="2"/>
                        </a:rPr>
                        <a:t>internasional</a:t>
                      </a:r>
                      <a:r>
                        <a:rPr lang="en-US" sz="2100" dirty="0" smtClean="0">
                          <a:sym typeface="Wingdings" pitchFamily="2" charset="2"/>
                        </a:rPr>
                        <a:t> </a:t>
                      </a:r>
                      <a:r>
                        <a:rPr lang="en-US" sz="2100" dirty="0" err="1" smtClean="0">
                          <a:sym typeface="Wingdings" pitchFamily="2" charset="2"/>
                        </a:rPr>
                        <a:t>bereputasi</a:t>
                      </a:r>
                      <a:r>
                        <a:rPr lang="en-US" sz="2100" dirty="0" smtClean="0">
                          <a:sym typeface="Wingdings" pitchFamily="2" charset="2"/>
                        </a:rPr>
                        <a:t> </a:t>
                      </a:r>
                      <a:endParaRPr lang="id-ID" sz="2100" dirty="0">
                        <a:solidFill>
                          <a:schemeClr val="tx1"/>
                        </a:solidFill>
                      </a:endParaRPr>
                    </a:p>
                  </a:txBody>
                  <a:tcPr/>
                </a:tc>
              </a:tr>
              <a:tr h="675249">
                <a:tc>
                  <a:txBody>
                    <a:bodyPr/>
                    <a:lstStyle/>
                    <a:p>
                      <a:pPr algn="ctr"/>
                      <a:r>
                        <a:rPr lang="en-US" sz="2100" dirty="0" smtClean="0">
                          <a:solidFill>
                            <a:schemeClr val="tx1"/>
                          </a:solidFill>
                        </a:rPr>
                        <a:t>2</a:t>
                      </a:r>
                      <a:endParaRPr lang="id-ID" sz="2100" dirty="0">
                        <a:solidFill>
                          <a:schemeClr val="tx1"/>
                        </a:solidFill>
                      </a:endParaRPr>
                    </a:p>
                  </a:txBody>
                  <a:tcPr anchor="ctr"/>
                </a:tc>
                <a:tc>
                  <a:txBody>
                    <a:bodyPr/>
                    <a:lstStyle/>
                    <a:p>
                      <a:r>
                        <a:rPr lang="en-US" sz="2100" dirty="0" smtClean="0">
                          <a:hlinkClick r:id="rId3"/>
                        </a:rPr>
                        <a:t>http://scholarlyoa.com/publishers/</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i="1" dirty="0" smtClean="0">
                          <a:sym typeface="Wingdings" pitchFamily="2" charset="2"/>
                        </a:rPr>
                        <a:t>questionable journal</a:t>
                      </a:r>
                      <a:r>
                        <a:rPr lang="en-US" sz="2100" dirty="0" smtClean="0">
                          <a:sym typeface="Wingdings" pitchFamily="2" charset="2"/>
                        </a:rPr>
                        <a:t> </a:t>
                      </a:r>
                      <a:r>
                        <a:rPr lang="en-US" sz="2100" dirty="0" err="1" smtClean="0">
                          <a:sym typeface="Wingdings" pitchFamily="2" charset="2"/>
                        </a:rPr>
                        <a:t>dan</a:t>
                      </a:r>
                      <a:r>
                        <a:rPr lang="en-US" sz="2100" dirty="0" smtClean="0">
                          <a:sym typeface="Wingdings" pitchFamily="2" charset="2"/>
                        </a:rPr>
                        <a:t> </a:t>
                      </a:r>
                      <a:r>
                        <a:rPr lang="en-US" sz="2100" i="1" dirty="0" smtClean="0">
                          <a:sym typeface="Wingdings" pitchFamily="2" charset="2"/>
                        </a:rPr>
                        <a:t>publisher</a:t>
                      </a:r>
                      <a:r>
                        <a:rPr lang="en-US" sz="2100" dirty="0" smtClean="0">
                          <a:sym typeface="Wingdings" pitchFamily="2" charset="2"/>
                        </a:rPr>
                        <a:t> </a:t>
                      </a:r>
                      <a:endParaRPr lang="id-ID" sz="2100" dirty="0">
                        <a:solidFill>
                          <a:schemeClr val="tx1"/>
                        </a:solidFill>
                      </a:endParaRPr>
                    </a:p>
                  </a:txBody>
                  <a:tcPr/>
                </a:tc>
              </a:tr>
              <a:tr h="675249">
                <a:tc>
                  <a:txBody>
                    <a:bodyPr/>
                    <a:lstStyle/>
                    <a:p>
                      <a:pPr algn="ctr"/>
                      <a:r>
                        <a:rPr lang="en-US" sz="2100" dirty="0" smtClean="0">
                          <a:solidFill>
                            <a:schemeClr val="tx1"/>
                          </a:solidFill>
                        </a:rPr>
                        <a:t>3</a:t>
                      </a:r>
                      <a:endParaRPr lang="id-ID" sz="2100" dirty="0">
                        <a:solidFill>
                          <a:schemeClr val="tx1"/>
                        </a:solidFill>
                      </a:endParaRPr>
                    </a:p>
                  </a:txBody>
                  <a:tcPr anchor="ctr"/>
                </a:tc>
                <a:tc>
                  <a:txBody>
                    <a:bodyPr/>
                    <a:lstStyle/>
                    <a:p>
                      <a:r>
                        <a:rPr lang="en-US" sz="2100" dirty="0" smtClean="0">
                          <a:hlinkClick r:id="rId4"/>
                        </a:rPr>
                        <a:t>www.microsoftacademicsearch.com</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a:t>
                      </a:r>
                      <a:r>
                        <a:rPr lang="en-US" sz="2100" dirty="0" err="1" smtClean="0">
                          <a:sym typeface="Wingdings" pitchFamily="2" charset="2"/>
                        </a:rPr>
                        <a:t>internasional</a:t>
                      </a:r>
                      <a:endParaRPr lang="id-ID" sz="2100" dirty="0">
                        <a:solidFill>
                          <a:schemeClr val="tx1"/>
                        </a:solidFill>
                      </a:endParaRPr>
                    </a:p>
                  </a:txBody>
                  <a:tcPr/>
                </a:tc>
              </a:tr>
              <a:tr h="379828">
                <a:tc>
                  <a:txBody>
                    <a:bodyPr/>
                    <a:lstStyle/>
                    <a:p>
                      <a:pPr algn="ctr"/>
                      <a:r>
                        <a:rPr lang="en-US" sz="2100" dirty="0" smtClean="0">
                          <a:solidFill>
                            <a:schemeClr val="tx1"/>
                          </a:solidFill>
                        </a:rPr>
                        <a:t>4</a:t>
                      </a:r>
                      <a:endParaRPr lang="id-ID" sz="2100" dirty="0">
                        <a:solidFill>
                          <a:schemeClr val="tx1"/>
                        </a:solidFill>
                      </a:endParaRPr>
                    </a:p>
                  </a:txBody>
                  <a:tcPr anchor="ctr"/>
                </a:tc>
                <a:tc>
                  <a:txBody>
                    <a:bodyPr/>
                    <a:lstStyle/>
                    <a:p>
                      <a:r>
                        <a:rPr lang="en-US" sz="2100" dirty="0" smtClean="0">
                          <a:hlinkClick r:id="rId5"/>
                        </a:rPr>
                        <a:t>http://issn.lipi.go.id/</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cek</a:t>
                      </a:r>
                      <a:r>
                        <a:rPr lang="en-US" sz="2100" dirty="0" smtClean="0">
                          <a:sym typeface="Wingdings" pitchFamily="2" charset="2"/>
                        </a:rPr>
                        <a:t> </a:t>
                      </a:r>
                      <a:r>
                        <a:rPr lang="en-US" sz="2100" dirty="0" err="1" smtClean="0">
                          <a:sym typeface="Wingdings" pitchFamily="2" charset="2"/>
                        </a:rPr>
                        <a:t>issn</a:t>
                      </a:r>
                      <a:endParaRPr lang="id-ID" sz="2100" dirty="0">
                        <a:solidFill>
                          <a:schemeClr val="tx1"/>
                        </a:solidFill>
                      </a:endParaRPr>
                    </a:p>
                  </a:txBody>
                  <a:tcPr/>
                </a:tc>
              </a:tr>
              <a:tr h="379828">
                <a:tc>
                  <a:txBody>
                    <a:bodyPr/>
                    <a:lstStyle/>
                    <a:p>
                      <a:pPr algn="ctr"/>
                      <a:r>
                        <a:rPr lang="en-US" sz="2100" dirty="0" smtClean="0">
                          <a:solidFill>
                            <a:schemeClr val="tx1"/>
                          </a:solidFill>
                        </a:rPr>
                        <a:t>5</a:t>
                      </a:r>
                      <a:endParaRPr lang="id-ID" sz="2100" dirty="0">
                        <a:solidFill>
                          <a:schemeClr val="tx1"/>
                        </a:solidFill>
                      </a:endParaRPr>
                    </a:p>
                  </a:txBody>
                  <a:tcPr anchor="ctr"/>
                </a:tc>
                <a:tc>
                  <a:txBody>
                    <a:bodyPr/>
                    <a:lstStyle/>
                    <a:p>
                      <a:r>
                        <a:rPr lang="en-US" sz="2100" dirty="0" smtClean="0">
                          <a:hlinkClick r:id="rId6"/>
                        </a:rPr>
                        <a:t>www.doaj.com</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INA </a:t>
                      </a:r>
                      <a:r>
                        <a:rPr lang="en-US" sz="2100" dirty="0" err="1" smtClean="0">
                          <a:sym typeface="Wingdings" pitchFamily="2" charset="2"/>
                        </a:rPr>
                        <a:t>masuk</a:t>
                      </a:r>
                      <a:r>
                        <a:rPr lang="en-US" sz="2100" dirty="0" smtClean="0">
                          <a:sym typeface="Wingdings" pitchFamily="2" charset="2"/>
                        </a:rPr>
                        <a:t> list</a:t>
                      </a:r>
                      <a:r>
                        <a:rPr lang="en-US" sz="2100" dirty="0" smtClean="0"/>
                        <a:t> </a:t>
                      </a:r>
                      <a:endParaRPr lang="id-ID" sz="2100" dirty="0">
                        <a:solidFill>
                          <a:schemeClr val="tx1"/>
                        </a:solidFill>
                      </a:endParaRPr>
                    </a:p>
                  </a:txBody>
                  <a:tcPr/>
                </a:tc>
              </a:tr>
              <a:tr h="675249">
                <a:tc>
                  <a:txBody>
                    <a:bodyPr/>
                    <a:lstStyle/>
                    <a:p>
                      <a:pPr algn="ctr"/>
                      <a:r>
                        <a:rPr lang="en-US" sz="2100" dirty="0" smtClean="0">
                          <a:solidFill>
                            <a:schemeClr val="tx1"/>
                          </a:solidFill>
                        </a:rPr>
                        <a:t>6</a:t>
                      </a:r>
                      <a:endParaRPr lang="id-ID" sz="2100" dirty="0">
                        <a:solidFill>
                          <a:schemeClr val="tx1"/>
                        </a:solidFill>
                      </a:endParaRPr>
                    </a:p>
                  </a:txBody>
                  <a:tcPr anchor="ctr"/>
                </a:tc>
                <a:tc>
                  <a:txBody>
                    <a:bodyPr/>
                    <a:lstStyle/>
                    <a:p>
                      <a:r>
                        <a:rPr lang="en-US" sz="2100" dirty="0" smtClean="0">
                          <a:hlinkClick r:id="rId7"/>
                        </a:rPr>
                        <a:t>www.plagiarisma.net</a:t>
                      </a:r>
                      <a:endParaRPr lang="id-ID" sz="2100" dirty="0">
                        <a:solidFill>
                          <a:schemeClr val="tx1"/>
                        </a:solidFill>
                      </a:endParaRPr>
                    </a:p>
                  </a:txBody>
                  <a:tcPr/>
                </a:tc>
                <a:tc>
                  <a:txBody>
                    <a:bodyPr/>
                    <a:lstStyle/>
                    <a:p>
                      <a:r>
                        <a:rPr lang="en-US" sz="2100" dirty="0" err="1" smtClean="0">
                          <a:sym typeface="Wingdings" pitchFamily="2" charset="2"/>
                        </a:rPr>
                        <a:t>cek</a:t>
                      </a:r>
                      <a:r>
                        <a:rPr lang="en-US" sz="2100" dirty="0" smtClean="0">
                          <a:sym typeface="Wingdings" pitchFamily="2" charset="2"/>
                        </a:rPr>
                        <a:t> </a:t>
                      </a:r>
                      <a:r>
                        <a:rPr lang="en-US" sz="2100" dirty="0" err="1" smtClean="0">
                          <a:sym typeface="Wingdings" pitchFamily="2" charset="2"/>
                        </a:rPr>
                        <a:t>plagiat</a:t>
                      </a:r>
                      <a:r>
                        <a:rPr lang="en-US" sz="2100" dirty="0" smtClean="0">
                          <a:sym typeface="Wingdings" pitchFamily="2" charset="2"/>
                        </a:rPr>
                        <a:t> </a:t>
                      </a:r>
                      <a:r>
                        <a:rPr lang="en-US" sz="2100" dirty="0" err="1" smtClean="0">
                          <a:sym typeface="Wingdings" pitchFamily="2" charset="2"/>
                        </a:rPr>
                        <a:t>karya</a:t>
                      </a:r>
                      <a:r>
                        <a:rPr lang="en-US" sz="2100" dirty="0" smtClean="0">
                          <a:sym typeface="Wingdings" pitchFamily="2" charset="2"/>
                        </a:rPr>
                        <a:t> </a:t>
                      </a:r>
                      <a:r>
                        <a:rPr lang="en-US" sz="2100" dirty="0" err="1" smtClean="0">
                          <a:sym typeface="Wingdings" pitchFamily="2" charset="2"/>
                        </a:rPr>
                        <a:t>ilmiah</a:t>
                      </a:r>
                      <a:r>
                        <a:rPr lang="en-US" sz="2100" dirty="0" smtClean="0">
                          <a:sym typeface="Wingdings" pitchFamily="2" charset="2"/>
                        </a:rPr>
                        <a:t> </a:t>
                      </a:r>
                      <a:r>
                        <a:rPr lang="en-US" sz="2100" dirty="0" err="1" smtClean="0">
                          <a:sym typeface="Wingdings" pitchFamily="2" charset="2"/>
                        </a:rPr>
                        <a:t>di</a:t>
                      </a:r>
                      <a:r>
                        <a:rPr lang="en-US" sz="2100" dirty="0" smtClean="0">
                          <a:sym typeface="Wingdings" pitchFamily="2" charset="2"/>
                        </a:rPr>
                        <a:t> </a:t>
                      </a:r>
                      <a:r>
                        <a:rPr lang="en-US" sz="2100" dirty="0" err="1" smtClean="0">
                          <a:sym typeface="Wingdings" pitchFamily="2" charset="2"/>
                        </a:rPr>
                        <a:t>laman</a:t>
                      </a:r>
                      <a:r>
                        <a:rPr lang="en-US" sz="2100" dirty="0" smtClean="0">
                          <a:sym typeface="Wingdings" pitchFamily="2" charset="2"/>
                        </a:rPr>
                        <a:t> </a:t>
                      </a:r>
                      <a:r>
                        <a:rPr lang="en-US" sz="2100" i="1" dirty="0" smtClean="0">
                          <a:sym typeface="Wingdings" pitchFamily="2" charset="2"/>
                        </a:rPr>
                        <a:t>open access</a:t>
                      </a:r>
                    </a:p>
                  </a:txBody>
                  <a:tcPr/>
                </a:tc>
              </a:tr>
              <a:tr h="675249">
                <a:tc>
                  <a:txBody>
                    <a:bodyPr/>
                    <a:lstStyle/>
                    <a:p>
                      <a:pPr algn="ctr"/>
                      <a:r>
                        <a:rPr lang="en-US" sz="2100" dirty="0" smtClean="0">
                          <a:solidFill>
                            <a:schemeClr val="tx1"/>
                          </a:solidFill>
                        </a:rPr>
                        <a:t>7</a:t>
                      </a:r>
                      <a:endParaRPr lang="id-ID" sz="2100" dirty="0">
                        <a:solidFill>
                          <a:schemeClr val="tx1"/>
                        </a:solidFill>
                      </a:endParaRPr>
                    </a:p>
                  </a:txBody>
                  <a:tcPr anchor="ctr"/>
                </a:tc>
                <a:tc>
                  <a:txBody>
                    <a:bodyPr/>
                    <a:lstStyle/>
                    <a:p>
                      <a:r>
                        <a:rPr lang="en-US" sz="2100" dirty="0" smtClean="0">
                          <a:hlinkClick r:id="rId8"/>
                        </a:rPr>
                        <a:t>http://www.duplichecker.com/</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cek</a:t>
                      </a:r>
                      <a:r>
                        <a:rPr lang="en-US" sz="2100" dirty="0" smtClean="0">
                          <a:sym typeface="Wingdings" pitchFamily="2" charset="2"/>
                        </a:rPr>
                        <a:t> </a:t>
                      </a:r>
                      <a:r>
                        <a:rPr lang="en-US" sz="2100" dirty="0" err="1" smtClean="0">
                          <a:sym typeface="Wingdings" pitchFamily="2" charset="2"/>
                        </a:rPr>
                        <a:t>plagiat</a:t>
                      </a:r>
                      <a:r>
                        <a:rPr lang="en-US" sz="2100" dirty="0" smtClean="0">
                          <a:sym typeface="Wingdings" pitchFamily="2" charset="2"/>
                        </a:rPr>
                        <a:t> </a:t>
                      </a:r>
                      <a:r>
                        <a:rPr lang="en-US" sz="2100" dirty="0" err="1" smtClean="0">
                          <a:sym typeface="Wingdings" pitchFamily="2" charset="2"/>
                        </a:rPr>
                        <a:t>karya</a:t>
                      </a:r>
                      <a:r>
                        <a:rPr lang="en-US" sz="2100" dirty="0" smtClean="0">
                          <a:sym typeface="Wingdings" pitchFamily="2" charset="2"/>
                        </a:rPr>
                        <a:t> </a:t>
                      </a:r>
                      <a:r>
                        <a:rPr lang="en-US" sz="2100" dirty="0" err="1" smtClean="0">
                          <a:sym typeface="Wingdings" pitchFamily="2" charset="2"/>
                        </a:rPr>
                        <a:t>ilmiah</a:t>
                      </a:r>
                      <a:r>
                        <a:rPr lang="en-US" sz="2100" dirty="0" smtClean="0">
                          <a:sym typeface="Wingdings" pitchFamily="2" charset="2"/>
                        </a:rPr>
                        <a:t> </a:t>
                      </a:r>
                      <a:r>
                        <a:rPr lang="en-US" sz="2100" dirty="0" err="1" smtClean="0">
                          <a:sym typeface="Wingdings" pitchFamily="2" charset="2"/>
                        </a:rPr>
                        <a:t>dI</a:t>
                      </a:r>
                      <a:r>
                        <a:rPr lang="en-US" sz="2100" dirty="0" smtClean="0">
                          <a:sym typeface="Wingdings" pitchFamily="2" charset="2"/>
                        </a:rPr>
                        <a:t> </a:t>
                      </a:r>
                      <a:r>
                        <a:rPr lang="en-US" sz="2100" dirty="0" err="1" smtClean="0">
                          <a:sym typeface="Wingdings" pitchFamily="2" charset="2"/>
                        </a:rPr>
                        <a:t>laman</a:t>
                      </a:r>
                      <a:r>
                        <a:rPr lang="en-US" sz="2100" dirty="0" smtClean="0">
                          <a:sym typeface="Wingdings" pitchFamily="2" charset="2"/>
                        </a:rPr>
                        <a:t>  </a:t>
                      </a:r>
                      <a:r>
                        <a:rPr lang="en-US" sz="2100" i="1" dirty="0" smtClean="0">
                          <a:sym typeface="Wingdings" pitchFamily="2" charset="2"/>
                        </a:rPr>
                        <a:t>open access</a:t>
                      </a:r>
                    </a:p>
                  </a:txBody>
                  <a:tcPr/>
                </a:tc>
              </a:tr>
              <a:tr h="675249">
                <a:tc>
                  <a:txBody>
                    <a:bodyPr/>
                    <a:lstStyle/>
                    <a:p>
                      <a:pPr algn="ctr"/>
                      <a:r>
                        <a:rPr lang="en-US" sz="2100" dirty="0" smtClean="0">
                          <a:solidFill>
                            <a:schemeClr val="tx1"/>
                          </a:solidFill>
                        </a:rPr>
                        <a:t>8</a:t>
                      </a:r>
                      <a:endParaRPr lang="id-ID" sz="2100" dirty="0">
                        <a:solidFill>
                          <a:schemeClr val="tx1"/>
                        </a:solidFill>
                      </a:endParaRPr>
                    </a:p>
                  </a:txBody>
                  <a:tcPr anchor="ctr"/>
                </a:tc>
                <a:tc>
                  <a:txBody>
                    <a:bodyPr/>
                    <a:lstStyle/>
                    <a:p>
                      <a:r>
                        <a:rPr lang="en-US" sz="2100" dirty="0" smtClean="0">
                          <a:hlinkClick r:id="rId9"/>
                        </a:rPr>
                        <a:t>www.ithenticate.com</a:t>
                      </a:r>
                      <a:r>
                        <a:rPr lang="en-US" sz="2100" dirty="0" smtClean="0"/>
                        <a:t> </a:t>
                      </a:r>
                      <a:endParaRPr lang="id-ID" sz="2100" dirty="0">
                        <a:solidFill>
                          <a:schemeClr val="tx1"/>
                        </a:solidFill>
                      </a:endParaRPr>
                    </a:p>
                  </a:txBody>
                  <a:tcPr/>
                </a:tc>
                <a:tc>
                  <a:txBody>
                    <a:bodyPr/>
                    <a:lstStyle/>
                    <a:p>
                      <a:r>
                        <a:rPr lang="en-US" sz="2100" dirty="0" smtClean="0">
                          <a:sym typeface="Wingdings" pitchFamily="2" charset="2"/>
                        </a:rPr>
                        <a:t>idem no. 7 </a:t>
                      </a:r>
                      <a:r>
                        <a:rPr lang="en-US" sz="2100" dirty="0" err="1" smtClean="0">
                          <a:sym typeface="Wingdings" pitchFamily="2" charset="2"/>
                        </a:rPr>
                        <a:t>tapi</a:t>
                      </a:r>
                      <a:r>
                        <a:rPr lang="en-US" sz="2100" dirty="0" smtClean="0">
                          <a:sym typeface="Wingdings" pitchFamily="2" charset="2"/>
                        </a:rPr>
                        <a:t> </a:t>
                      </a:r>
                      <a:r>
                        <a:rPr lang="en-US" sz="2100" dirty="0" err="1" smtClean="0">
                          <a:sym typeface="Wingdings" pitchFamily="2" charset="2"/>
                        </a:rPr>
                        <a:t>termasuk</a:t>
                      </a:r>
                      <a:r>
                        <a:rPr lang="en-US" sz="2100" dirty="0" smtClean="0">
                          <a:sym typeface="Wingdings" pitchFamily="2" charset="2"/>
                        </a:rPr>
                        <a:t>  </a:t>
                      </a:r>
                      <a:r>
                        <a:rPr lang="en-US" sz="2100" dirty="0" err="1" smtClean="0">
                          <a:sym typeface="Wingdings" pitchFamily="2" charset="2"/>
                        </a:rPr>
                        <a:t>laman</a:t>
                      </a:r>
                      <a:r>
                        <a:rPr lang="en-US" sz="2100" dirty="0" smtClean="0">
                          <a:sym typeface="Wingdings" pitchFamily="2" charset="2"/>
                        </a:rPr>
                        <a:t> subscribe</a:t>
                      </a:r>
                    </a:p>
                  </a:txBody>
                  <a:tcPr/>
                </a:tc>
              </a:tr>
            </a:tbl>
          </a:graphicData>
        </a:graphic>
      </p:graphicFrame>
      <p:sp>
        <p:nvSpPr>
          <p:cNvPr id="8" name="TextBox 7"/>
          <p:cNvSpPr txBox="1"/>
          <p:nvPr/>
        </p:nvSpPr>
        <p:spPr>
          <a:xfrm>
            <a:off x="914400" y="152400"/>
            <a:ext cx="10668000" cy="369332"/>
          </a:xfrm>
          <a:prstGeom prst="rect">
            <a:avLst/>
          </a:prstGeom>
          <a:noFill/>
        </p:spPr>
        <p:txBody>
          <a:bodyPr wrap="square" rtlCol="0">
            <a:spAutoFit/>
          </a:bodyPr>
          <a:lstStyle/>
          <a:p>
            <a:r>
              <a:rPr lang="en-US" b="1" dirty="0" smtClean="0"/>
              <a:t>BEBERAPA LAMAN PERLU DIKETAHUI DOSEN</a:t>
            </a:r>
            <a:endParaRPr lang="en-US" b="1" dirty="0"/>
          </a:p>
        </p:txBody>
      </p:sp>
    </p:spTree>
    <p:extLst>
      <p:ext uri="{BB962C8B-B14F-4D97-AF65-F5344CB8AC3E}">
        <p14:creationId xmlns="" xmlns:p14="http://schemas.microsoft.com/office/powerpoint/2010/main" val="3810587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6BE7-899D-4075-917F-DBDE33B6B692}" type="slidenum">
              <a:rPr lang="id-ID" smtClean="0"/>
              <a:pPr/>
              <a:t>153</a:t>
            </a:fld>
            <a:endParaRPr lang="id-ID"/>
          </a:p>
        </p:txBody>
      </p:sp>
      <p:graphicFrame>
        <p:nvGraphicFramePr>
          <p:cNvPr id="6" name="Table 5"/>
          <p:cNvGraphicFramePr>
            <a:graphicFrameLocks noGrp="1"/>
          </p:cNvGraphicFramePr>
          <p:nvPr>
            <p:extLst>
              <p:ext uri="{D42A27DB-BD31-4B8C-83A1-F6EECF244321}">
                <p14:modId xmlns="" xmlns:p14="http://schemas.microsoft.com/office/powerpoint/2010/main" val="4095572247"/>
              </p:ext>
            </p:extLst>
          </p:nvPr>
        </p:nvGraphicFramePr>
        <p:xfrm>
          <a:off x="1117602" y="1066800"/>
          <a:ext cx="10344150" cy="3429000"/>
        </p:xfrm>
        <a:graphic>
          <a:graphicData uri="http://schemas.openxmlformats.org/drawingml/2006/table">
            <a:tbl>
              <a:tblPr firstRow="1" bandRow="1">
                <a:tableStyleId>{BDBED569-4797-4DF1-A0F4-6AAB3CD982D8}</a:tableStyleId>
              </a:tblPr>
              <a:tblGrid>
                <a:gridCol w="543383"/>
                <a:gridCol w="4314368"/>
                <a:gridCol w="5486399"/>
              </a:tblGrid>
              <a:tr h="370840">
                <a:tc>
                  <a:txBody>
                    <a:bodyPr/>
                    <a:lstStyle/>
                    <a:p>
                      <a:pPr algn="ctr"/>
                      <a:r>
                        <a:rPr lang="en-US" sz="2100" dirty="0" smtClean="0"/>
                        <a:t>No</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Laman</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Keterangan</a:t>
                      </a:r>
                      <a:endParaRPr lang="id-ID" sz="2100" dirty="0">
                        <a:solidFill>
                          <a:schemeClr val="tx1"/>
                        </a:solidFill>
                      </a:endParaRPr>
                    </a:p>
                  </a:txBody>
                  <a:tcPr>
                    <a:solidFill>
                      <a:schemeClr val="accent1">
                        <a:lumMod val="60000"/>
                        <a:lumOff val="40000"/>
                      </a:schemeClr>
                    </a:solidFill>
                  </a:tcPr>
                </a:tc>
              </a:tr>
              <a:tr h="370840">
                <a:tc>
                  <a:txBody>
                    <a:bodyPr/>
                    <a:lstStyle/>
                    <a:p>
                      <a:pPr algn="ctr"/>
                      <a:r>
                        <a:rPr lang="en-US" sz="2100" dirty="0" smtClean="0">
                          <a:solidFill>
                            <a:schemeClr val="tx1"/>
                          </a:solidFill>
                        </a:rPr>
                        <a:t>9</a:t>
                      </a:r>
                      <a:endParaRPr lang="id-ID" sz="2100" dirty="0">
                        <a:solidFill>
                          <a:schemeClr val="tx1"/>
                        </a:solidFill>
                      </a:endParaRPr>
                    </a:p>
                  </a:txBody>
                  <a:tcPr anchor="ctr"/>
                </a:tc>
                <a:tc>
                  <a:txBody>
                    <a:bodyPr/>
                    <a:lstStyle/>
                    <a:p>
                      <a:r>
                        <a:rPr lang="en-US" sz="2100" dirty="0" smtClean="0">
                          <a:hlinkClick r:id="rId2"/>
                        </a:rPr>
                        <a:t>http://www.mendeley.com/</a:t>
                      </a:r>
                      <a:r>
                        <a:rPr lang="en-US" sz="2100" dirty="0" smtClean="0"/>
                        <a:t> </a:t>
                      </a:r>
                      <a:endParaRPr lang="id-ID" sz="2100" dirty="0">
                        <a:solidFill>
                          <a:schemeClr val="tx1"/>
                        </a:solidFill>
                      </a:endParaRPr>
                    </a:p>
                  </a:txBody>
                  <a:tcPr/>
                </a:tc>
                <a:tc>
                  <a:txBody>
                    <a:bodyPr/>
                    <a:lstStyle/>
                    <a:p>
                      <a:r>
                        <a:rPr lang="en-US" sz="2100" i="1" dirty="0" smtClean="0">
                          <a:sym typeface="Wingdings" pitchFamily="2" charset="2"/>
                        </a:rPr>
                        <a:t>one of Reference management software</a:t>
                      </a:r>
                    </a:p>
                  </a:txBody>
                  <a:tcPr/>
                </a:tc>
              </a:tr>
              <a:tr h="370840">
                <a:tc>
                  <a:txBody>
                    <a:bodyPr/>
                    <a:lstStyle/>
                    <a:p>
                      <a:pPr algn="ctr"/>
                      <a:r>
                        <a:rPr lang="en-US" sz="2100" dirty="0" smtClean="0">
                          <a:solidFill>
                            <a:schemeClr val="tx1"/>
                          </a:solidFill>
                        </a:rPr>
                        <a:t>10</a:t>
                      </a:r>
                      <a:endParaRPr lang="id-ID" sz="2100" dirty="0">
                        <a:solidFill>
                          <a:schemeClr val="tx1"/>
                        </a:solidFill>
                      </a:endParaRPr>
                    </a:p>
                  </a:txBody>
                  <a:tcPr anchor="ctr"/>
                </a:tc>
                <a:tc>
                  <a:txBody>
                    <a:bodyPr/>
                    <a:lstStyle/>
                    <a:p>
                      <a:r>
                        <a:rPr lang="en-US" sz="2100" dirty="0" smtClean="0">
                          <a:hlinkClick r:id="rId3"/>
                        </a:rPr>
                        <a:t>www.pubmed.com</a:t>
                      </a:r>
                      <a:endParaRPr lang="id-ID" sz="2100" dirty="0">
                        <a:solidFill>
                          <a:schemeClr val="tx1"/>
                        </a:solidFill>
                      </a:endParaRPr>
                    </a:p>
                  </a:txBody>
                  <a:tcPr/>
                </a:tc>
                <a:tc>
                  <a:txBody>
                    <a:bodyPr/>
                    <a:lstStyle/>
                    <a:p>
                      <a:r>
                        <a:rPr lang="en-US" sz="2100" dirty="0" err="1" smtClean="0">
                          <a:sym typeface="Wingdings" pitchFamily="2" charset="2"/>
                        </a:rPr>
                        <a:t>laman</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a:t>
                      </a:r>
                      <a:r>
                        <a:rPr lang="en-US" sz="2100" dirty="0" err="1" smtClean="0">
                          <a:sym typeface="Wingdings" pitchFamily="2" charset="2"/>
                        </a:rPr>
                        <a:t>ilmiah</a:t>
                      </a:r>
                      <a:r>
                        <a:rPr lang="en-US" sz="2100" dirty="0" smtClean="0">
                          <a:sym typeface="Wingdings" pitchFamily="2" charset="2"/>
                        </a:rPr>
                        <a:t> </a:t>
                      </a:r>
                      <a:r>
                        <a:rPr lang="en-US" sz="2100" dirty="0" err="1" smtClean="0">
                          <a:sym typeface="Wingdings" pitchFamily="2" charset="2"/>
                        </a:rPr>
                        <a:t>bidang</a:t>
                      </a:r>
                      <a:r>
                        <a:rPr lang="en-US" sz="2100" dirty="0" smtClean="0">
                          <a:sym typeface="Wingdings" pitchFamily="2" charset="2"/>
                        </a:rPr>
                        <a:t> </a:t>
                      </a:r>
                      <a:r>
                        <a:rPr lang="en-US" sz="2100" dirty="0" err="1" smtClean="0">
                          <a:sym typeface="Wingdings" pitchFamily="2" charset="2"/>
                        </a:rPr>
                        <a:t>Kesehatan</a:t>
                      </a:r>
                      <a:endParaRPr lang="en-US" sz="2100" dirty="0" smtClean="0">
                        <a:sym typeface="Wingdings" pitchFamily="2" charset="2"/>
                      </a:endParaRPr>
                    </a:p>
                  </a:txBody>
                  <a:tcPr/>
                </a:tc>
              </a:tr>
              <a:tr h="370840">
                <a:tc>
                  <a:txBody>
                    <a:bodyPr/>
                    <a:lstStyle/>
                    <a:p>
                      <a:pPr algn="ctr"/>
                      <a:r>
                        <a:rPr lang="en-US" sz="2100" dirty="0" smtClean="0">
                          <a:solidFill>
                            <a:schemeClr val="tx1"/>
                          </a:solidFill>
                        </a:rPr>
                        <a:t>11</a:t>
                      </a:r>
                      <a:endParaRPr lang="id-ID" sz="21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hlinkClick r:id="rId4"/>
                        </a:rPr>
                        <a:t>http://www.elsevier.com/journal-authors/home#find-a-journal</a:t>
                      </a:r>
                      <a:r>
                        <a:rPr lang="en-US" sz="2100" dirty="0" smtClean="0">
                          <a:sym typeface="Wingdings" pitchFamily="2" charset="2"/>
                        </a:rPr>
                        <a:t> </a:t>
                      </a:r>
                      <a:endParaRPr lang="en-US" sz="2100" dirty="0" smtClean="0"/>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cara</a:t>
                      </a:r>
                      <a:r>
                        <a:rPr lang="en-US" sz="2100" dirty="0" smtClean="0">
                          <a:sym typeface="Wingdings" pitchFamily="2" charset="2"/>
                        </a:rPr>
                        <a:t> </a:t>
                      </a:r>
                      <a:r>
                        <a:rPr lang="en-US" sz="2100" dirty="0" err="1" smtClean="0">
                          <a:sym typeface="Wingdings" pitchFamily="2" charset="2"/>
                        </a:rPr>
                        <a:t>penulisan</a:t>
                      </a:r>
                      <a:r>
                        <a:rPr lang="en-US" sz="2100" dirty="0" smtClean="0">
                          <a:sym typeface="Wingdings" pitchFamily="2" charset="2"/>
                        </a:rPr>
                        <a:t> </a:t>
                      </a:r>
                      <a:r>
                        <a:rPr lang="en-US" sz="2100" dirty="0" err="1" smtClean="0">
                          <a:sym typeface="Wingdings" pitchFamily="2" charset="2"/>
                        </a:rPr>
                        <a:t>artikel</a:t>
                      </a:r>
                      <a:r>
                        <a:rPr lang="en-US" sz="2100" dirty="0" smtClean="0">
                          <a:sym typeface="Wingdings" pitchFamily="2" charset="2"/>
                        </a:rPr>
                        <a:t> </a:t>
                      </a:r>
                    </a:p>
                  </a:txBody>
                  <a:tcPr/>
                </a:tc>
              </a:tr>
              <a:tr h="370840">
                <a:tc>
                  <a:txBody>
                    <a:bodyPr/>
                    <a:lstStyle/>
                    <a:p>
                      <a:pPr algn="ctr"/>
                      <a:r>
                        <a:rPr lang="en-US" sz="2100" dirty="0" smtClean="0">
                          <a:solidFill>
                            <a:schemeClr val="tx1"/>
                          </a:solidFill>
                        </a:rPr>
                        <a:t>12</a:t>
                      </a:r>
                      <a:endParaRPr lang="id-ID" sz="2100" dirty="0">
                        <a:solidFill>
                          <a:schemeClr val="tx1"/>
                        </a:solidFill>
                      </a:endParaRPr>
                    </a:p>
                  </a:txBody>
                  <a:tcPr anchor="ctr"/>
                </a:tc>
                <a:tc>
                  <a:txBody>
                    <a:bodyPr/>
                    <a:lstStyle/>
                    <a:p>
                      <a:r>
                        <a:rPr lang="en-US" sz="2100" dirty="0" smtClean="0">
                          <a:hlinkClick r:id="rId5"/>
                        </a:rPr>
                        <a:t>http://www.elsevier.com/elsevier-products/procedia</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e-proceeding yang </a:t>
                      </a:r>
                      <a:r>
                        <a:rPr lang="en-US" sz="2100" dirty="0" err="1" smtClean="0">
                          <a:sym typeface="Wingdings" pitchFamily="2" charset="2"/>
                        </a:rPr>
                        <a:t>disediakan</a:t>
                      </a:r>
                      <a:r>
                        <a:rPr lang="en-US" sz="2100" dirty="0" smtClean="0">
                          <a:sym typeface="Wingdings" pitchFamily="2" charset="2"/>
                        </a:rPr>
                        <a:t> </a:t>
                      </a:r>
                      <a:r>
                        <a:rPr lang="en-US" sz="2100" dirty="0" err="1" smtClean="0">
                          <a:sym typeface="Wingdings" pitchFamily="2" charset="2"/>
                        </a:rPr>
                        <a:t>scopus</a:t>
                      </a:r>
                      <a:endParaRPr lang="en-US" sz="2100" dirty="0" smtClean="0">
                        <a:sym typeface="Wingdings" pitchFamily="2" charset="2"/>
                      </a:endParaRPr>
                    </a:p>
                  </a:txBody>
                  <a:tcPr/>
                </a:tc>
              </a:tr>
              <a:tr h="370840">
                <a:tc>
                  <a:txBody>
                    <a:bodyPr/>
                    <a:lstStyle/>
                    <a:p>
                      <a:pPr algn="ctr"/>
                      <a:r>
                        <a:rPr lang="en-US" sz="2100" dirty="0" smtClean="0">
                          <a:solidFill>
                            <a:schemeClr val="tx1"/>
                          </a:solidFill>
                        </a:rPr>
                        <a:t>13</a:t>
                      </a:r>
                      <a:endParaRPr lang="id-ID" sz="2100" dirty="0">
                        <a:solidFill>
                          <a:schemeClr val="tx1"/>
                        </a:solidFill>
                      </a:endParaRPr>
                    </a:p>
                  </a:txBody>
                  <a:tcPr anchor="ctr"/>
                </a:tc>
                <a:tc>
                  <a:txBody>
                    <a:bodyPr/>
                    <a:lstStyle/>
                    <a:p>
                      <a:r>
                        <a:rPr lang="en-US" sz="2100" u="sng" kern="1200" dirty="0" smtClean="0">
                          <a:solidFill>
                            <a:schemeClr val="tx1"/>
                          </a:solidFill>
                          <a:effectLst/>
                          <a:latin typeface="+mn-lt"/>
                          <a:ea typeface="+mn-ea"/>
                          <a:cs typeface="+mn-cs"/>
                          <a:hlinkClick r:id="rId6"/>
                        </a:rPr>
                        <a:t>http://www.scopus.com/search/form/authorFreeLookup.url</a:t>
                      </a:r>
                      <a:endParaRPr lang="id-ID" sz="2100" dirty="0">
                        <a:solidFill>
                          <a:schemeClr val="tx1"/>
                        </a:solidFill>
                      </a:endParaRPr>
                    </a:p>
                  </a:txBody>
                  <a:tcPr/>
                </a:tc>
                <a:tc>
                  <a:txBody>
                    <a:bodyPr/>
                    <a:lstStyle/>
                    <a:p>
                      <a:r>
                        <a:rPr lang="en-US" sz="2100" kern="1200" dirty="0" err="1" smtClean="0">
                          <a:solidFill>
                            <a:schemeClr val="tx1"/>
                          </a:solidFill>
                          <a:effectLst/>
                          <a:latin typeface="+mn-lt"/>
                          <a:ea typeface="+mn-ea"/>
                          <a:cs typeface="+mn-cs"/>
                        </a:rPr>
                        <a:t>untuk</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melihat</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tulisan</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seseorang</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apakah</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sudah</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terindeks</a:t>
                      </a:r>
                      <a:r>
                        <a:rPr lang="en-US" sz="2100" kern="1200" dirty="0" smtClean="0">
                          <a:solidFill>
                            <a:schemeClr val="tx1"/>
                          </a:solidFill>
                          <a:effectLst/>
                          <a:latin typeface="+mn-lt"/>
                          <a:ea typeface="+mn-ea"/>
                          <a:cs typeface="+mn-cs"/>
                        </a:rPr>
                        <a:t> di </a:t>
                      </a:r>
                      <a:r>
                        <a:rPr lang="en-US" sz="2100" kern="1200" dirty="0" err="1" smtClean="0">
                          <a:solidFill>
                            <a:schemeClr val="tx1"/>
                          </a:solidFill>
                          <a:effectLst/>
                          <a:latin typeface="+mn-lt"/>
                          <a:ea typeface="+mn-ea"/>
                          <a:cs typeface="+mn-cs"/>
                        </a:rPr>
                        <a:t>scopus</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atau</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tidak</a:t>
                      </a:r>
                      <a:endParaRPr lang="en-US" sz="2100" dirty="0" smtClean="0">
                        <a:sym typeface="Wingdings" pitchFamily="2" charset="2"/>
                      </a:endParaRPr>
                    </a:p>
                  </a:txBody>
                  <a:tcPr/>
                </a:tc>
              </a:tr>
            </a:tbl>
          </a:graphicData>
        </a:graphic>
      </p:graphicFrame>
    </p:spTree>
    <p:extLst>
      <p:ext uri="{BB962C8B-B14F-4D97-AF65-F5344CB8AC3E}">
        <p14:creationId xmlns="" xmlns:p14="http://schemas.microsoft.com/office/powerpoint/2010/main" val="365898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60271456"/>
              </p:ext>
            </p:extLst>
          </p:nvPr>
        </p:nvGraphicFramePr>
        <p:xfrm>
          <a:off x="203200" y="592242"/>
          <a:ext cx="11785600" cy="6004560"/>
        </p:xfrm>
        <a:graphic>
          <a:graphicData uri="http://schemas.openxmlformats.org/drawingml/2006/table">
            <a:tbl>
              <a:tblPr firstRow="1" bandRow="1">
                <a:tableStyleId>{5C22544A-7EE6-4342-B048-85BDC9FD1C3A}</a:tableStyleId>
              </a:tblPr>
              <a:tblGrid>
                <a:gridCol w="561340"/>
                <a:gridCol w="1269984"/>
                <a:gridCol w="302623"/>
                <a:gridCol w="2641253"/>
                <a:gridCol w="406400"/>
                <a:gridCol w="2946400"/>
                <a:gridCol w="1219200"/>
                <a:gridCol w="914400"/>
                <a:gridCol w="1524000"/>
              </a:tblGrid>
              <a:tr h="370840">
                <a:tc>
                  <a:txBody>
                    <a:bodyPr/>
                    <a:lstStyle/>
                    <a:p>
                      <a:pPr algn="ctr"/>
                      <a:r>
                        <a:rPr lang="en-US" sz="1500" b="1" dirty="0" smtClean="0"/>
                        <a:t>NO</a:t>
                      </a:r>
                      <a:endParaRPr lang="en-US" sz="1500" b="1" dirty="0"/>
                    </a:p>
                  </a:txBody>
                  <a:tcPr marL="121920" marR="121920" anchor="ctr"/>
                </a:tc>
                <a:tc>
                  <a:txBody>
                    <a:bodyPr/>
                    <a:lstStyle/>
                    <a:p>
                      <a:pPr algn="ctr"/>
                      <a:r>
                        <a:rPr lang="en-US" sz="1500" b="1" dirty="0" smtClean="0"/>
                        <a:t>UNSUR</a:t>
                      </a:r>
                      <a:endParaRPr lang="en-US" sz="1500" b="1" dirty="0"/>
                    </a:p>
                  </a:txBody>
                  <a:tcPr marL="121920" marR="121920" anchor="ctr"/>
                </a:tc>
                <a:tc gridSpan="2">
                  <a:txBody>
                    <a:bodyPr/>
                    <a:lstStyle/>
                    <a:p>
                      <a:pPr algn="ctr"/>
                      <a:r>
                        <a:rPr lang="en-US" sz="1500" b="1" dirty="0" smtClean="0"/>
                        <a:t>SUB UNSUR</a:t>
                      </a:r>
                      <a:endParaRPr lang="en-US" sz="1500" b="1" dirty="0"/>
                    </a:p>
                  </a:txBody>
                  <a:tcPr marL="121920" marR="121920" anchor="ctr"/>
                </a:tc>
                <a:tc hMerge="1">
                  <a:txBody>
                    <a:bodyPr/>
                    <a:lstStyle/>
                    <a:p>
                      <a:pPr algn="ctr"/>
                      <a:endParaRPr lang="en-US" sz="1200" dirty="0"/>
                    </a:p>
                  </a:txBody>
                  <a:tcPr/>
                </a:tc>
                <a:tc gridSpan="2">
                  <a:txBody>
                    <a:bodyPr/>
                    <a:lstStyle/>
                    <a:p>
                      <a:pPr algn="ctr"/>
                      <a:r>
                        <a:rPr lang="en-US" sz="1500" b="1" dirty="0" smtClean="0"/>
                        <a:t>KEGIATAN</a:t>
                      </a:r>
                      <a:endParaRPr lang="en-US" sz="1500" b="1" dirty="0"/>
                    </a:p>
                  </a:txBody>
                  <a:tcPr marL="121920" marR="121920" anchor="ctr"/>
                </a:tc>
                <a:tc hMerge="1">
                  <a:txBody>
                    <a:bodyPr/>
                    <a:lstStyle/>
                    <a:p>
                      <a:endParaRPr lang="en-US"/>
                    </a:p>
                  </a:txBody>
                  <a:tcPr/>
                </a:tc>
                <a:tc>
                  <a:txBody>
                    <a:bodyPr/>
                    <a:lstStyle/>
                    <a:p>
                      <a:pPr algn="ctr"/>
                      <a:r>
                        <a:rPr lang="en-US" sz="1500" b="1" dirty="0" smtClean="0"/>
                        <a:t>SATUAN</a:t>
                      </a:r>
                      <a:r>
                        <a:rPr lang="en-US" sz="1500" b="1" baseline="0" dirty="0" smtClean="0"/>
                        <a:t> HASIL</a:t>
                      </a:r>
                      <a:endParaRPr lang="en-US" sz="1500" b="1" dirty="0"/>
                    </a:p>
                  </a:txBody>
                  <a:tcPr marL="121920" marR="121920" anchor="ctr"/>
                </a:tc>
                <a:tc>
                  <a:txBody>
                    <a:bodyPr/>
                    <a:lstStyle/>
                    <a:p>
                      <a:pPr algn="ctr"/>
                      <a:r>
                        <a:rPr lang="en-US" sz="1500" b="1" dirty="0" smtClean="0"/>
                        <a:t>ANGKA KREDIT</a:t>
                      </a:r>
                      <a:endParaRPr lang="en-US" sz="1500" b="1" dirty="0"/>
                    </a:p>
                  </a:txBody>
                  <a:tcPr marL="121920" marR="121920" anchor="ctr"/>
                </a:tc>
                <a:tc>
                  <a:txBody>
                    <a:bodyPr/>
                    <a:lstStyle/>
                    <a:p>
                      <a:pPr algn="ctr"/>
                      <a:r>
                        <a:rPr lang="en-US" sz="1500" b="1" dirty="0" smtClean="0"/>
                        <a:t>PELAKSANAAN KEGIATAN</a:t>
                      </a:r>
                      <a:endParaRPr lang="en-US" sz="1500" b="1" dirty="0"/>
                    </a:p>
                  </a:txBody>
                  <a:tcPr marL="121920" marR="121920" anchor="ctr"/>
                </a:tc>
              </a:tr>
              <a:tr h="370840">
                <a:tc>
                  <a:txBody>
                    <a:bodyPr/>
                    <a:lstStyle/>
                    <a:p>
                      <a:r>
                        <a:rPr lang="en-US" sz="1500" b="1" dirty="0" smtClean="0"/>
                        <a:t>I</a:t>
                      </a:r>
                      <a:endParaRPr lang="en-US" sz="1500" b="1" dirty="0"/>
                    </a:p>
                  </a:txBody>
                  <a:tcPr marL="121920" marR="121920"/>
                </a:tc>
                <a:tc>
                  <a:txBody>
                    <a:bodyPr/>
                    <a:lstStyle/>
                    <a:p>
                      <a:r>
                        <a:rPr lang="en-US" sz="1500" b="1" dirty="0" err="1" smtClean="0"/>
                        <a:t>Pendidikan</a:t>
                      </a:r>
                      <a:endParaRPr lang="en-US" sz="1500" b="1" dirty="0"/>
                    </a:p>
                  </a:txBody>
                  <a:tcPr marL="121920" marR="121920"/>
                </a:tc>
                <a:tc>
                  <a:txBody>
                    <a:bodyPr/>
                    <a:lstStyle/>
                    <a:p>
                      <a:r>
                        <a:rPr lang="en-US" sz="1500" b="1" dirty="0" smtClean="0"/>
                        <a:t>A</a:t>
                      </a:r>
                      <a:endParaRPr lang="en-US" sz="1500" b="1" dirty="0"/>
                    </a:p>
                  </a:txBody>
                  <a:tcPr marL="121920" marR="121920"/>
                </a:tc>
                <a:tc>
                  <a:txBody>
                    <a:bodyPr/>
                    <a:lstStyle/>
                    <a:p>
                      <a:r>
                        <a:rPr lang="en-US" sz="1500" b="1" dirty="0" err="1" smtClean="0"/>
                        <a:t>Pendidikan</a:t>
                      </a:r>
                      <a:r>
                        <a:rPr lang="en-US" sz="1500" b="1" dirty="0" smtClean="0"/>
                        <a:t> Formal</a:t>
                      </a:r>
                      <a:endParaRPr lang="en-US" sz="1500" b="1" dirty="0"/>
                    </a:p>
                  </a:txBody>
                  <a:tcPr marL="121920" marR="121920"/>
                </a:tc>
                <a:tc>
                  <a:txBody>
                    <a:bodyPr/>
                    <a:lstStyle/>
                    <a:p>
                      <a:r>
                        <a:rPr lang="en-US" sz="1500" b="1" dirty="0" smtClean="0"/>
                        <a:t>a.</a:t>
                      </a:r>
                      <a:endParaRPr lang="en-US" sz="1500" b="1" dirty="0"/>
                    </a:p>
                  </a:txBody>
                  <a:tcPr marL="121920" marR="121920"/>
                </a:tc>
                <a:tc>
                  <a:txBody>
                    <a:bodyPr/>
                    <a:lstStyle/>
                    <a:p>
                      <a:r>
                        <a:rPr lang="en-US" sz="1500" b="1" dirty="0" err="1" smtClean="0"/>
                        <a:t>Doktor</a:t>
                      </a:r>
                      <a:r>
                        <a:rPr lang="en-US" sz="1500" b="1" baseline="0" dirty="0" smtClean="0"/>
                        <a:t> (S3)</a:t>
                      </a:r>
                      <a:endParaRPr lang="en-US" sz="1500" b="1" dirty="0"/>
                    </a:p>
                  </a:txBody>
                  <a:tcPr marL="121920" marR="121920"/>
                </a:tc>
                <a:tc>
                  <a:txBody>
                    <a:bodyPr/>
                    <a:lstStyle/>
                    <a:p>
                      <a:r>
                        <a:rPr lang="en-US" sz="1500" b="1" dirty="0" err="1" smtClean="0"/>
                        <a:t>Ijazah</a:t>
                      </a:r>
                      <a:endParaRPr lang="en-US" sz="1500" b="1" dirty="0"/>
                    </a:p>
                  </a:txBody>
                  <a:tcPr marL="121920" marR="121920"/>
                </a:tc>
                <a:tc>
                  <a:txBody>
                    <a:bodyPr/>
                    <a:lstStyle/>
                    <a:p>
                      <a:r>
                        <a:rPr lang="en-US" sz="1500" b="1" dirty="0" smtClean="0"/>
                        <a:t>200</a:t>
                      </a:r>
                      <a:endParaRPr lang="en-US" sz="1500" b="1" dirty="0"/>
                    </a:p>
                  </a:txBody>
                  <a:tcPr marL="121920" marR="121920"/>
                </a:tc>
                <a:tc>
                  <a:txBody>
                    <a:bodyPr/>
                    <a:lstStyle/>
                    <a:p>
                      <a:r>
                        <a:rPr lang="en-US" sz="1500" b="1" dirty="0" err="1" smtClean="0"/>
                        <a:t>Semua</a:t>
                      </a:r>
                      <a:r>
                        <a:rPr lang="en-US" sz="1500" b="1" dirty="0" smtClean="0"/>
                        <a:t> </a:t>
                      </a:r>
                      <a:r>
                        <a:rPr lang="en-US" sz="1500" b="1" dirty="0" err="1" smtClean="0"/>
                        <a:t>Jenjang</a:t>
                      </a:r>
                      <a:endParaRPr lang="en-US" sz="1500" b="1" dirty="0"/>
                    </a:p>
                  </a:txBody>
                  <a:tcPr marL="121920" marR="121920"/>
                </a:tc>
              </a:tr>
              <a:tr h="375920">
                <a:tc>
                  <a:txBody>
                    <a:bodyPr/>
                    <a:lstStyle/>
                    <a:p>
                      <a:endParaRPr lang="en-US" sz="1500" b="1"/>
                    </a:p>
                  </a:txBody>
                  <a:tcPr marL="121920" marR="121920"/>
                </a:tc>
                <a:tc>
                  <a:txBody>
                    <a:bodyPr/>
                    <a:lstStyle/>
                    <a:p>
                      <a:endParaRPr lang="en-US" sz="1500" b="1" dirty="0"/>
                    </a:p>
                  </a:txBody>
                  <a:tcPr marL="121920" marR="121920"/>
                </a:tc>
                <a:tc>
                  <a:txBody>
                    <a:bodyPr/>
                    <a:lstStyle/>
                    <a:p>
                      <a:endParaRPr lang="en-US" sz="1500" b="1"/>
                    </a:p>
                  </a:txBody>
                  <a:tcPr marL="121920" marR="121920"/>
                </a:tc>
                <a:tc>
                  <a:txBody>
                    <a:bodyPr/>
                    <a:lstStyle/>
                    <a:p>
                      <a:endParaRPr lang="en-US" sz="1500" b="1" dirty="0"/>
                    </a:p>
                  </a:txBody>
                  <a:tcPr marL="121920" marR="121920"/>
                </a:tc>
                <a:tc>
                  <a:txBody>
                    <a:bodyPr/>
                    <a:lstStyle/>
                    <a:p>
                      <a:r>
                        <a:rPr lang="en-US" sz="1500" b="1" dirty="0" smtClean="0"/>
                        <a:t>b.</a:t>
                      </a:r>
                      <a:endParaRPr lang="en-US" sz="1500" b="1" dirty="0"/>
                    </a:p>
                  </a:txBody>
                  <a:tcPr marL="121920" marR="121920"/>
                </a:tc>
                <a:tc>
                  <a:txBody>
                    <a:bodyPr/>
                    <a:lstStyle/>
                    <a:p>
                      <a:r>
                        <a:rPr lang="en-US" sz="1500" b="1" dirty="0" smtClean="0"/>
                        <a:t>Magister (S2)</a:t>
                      </a:r>
                      <a:endParaRPr lang="en-US" sz="1500" b="1" dirty="0"/>
                    </a:p>
                  </a:txBody>
                  <a:tcPr marL="121920" marR="121920"/>
                </a:tc>
                <a:tc>
                  <a:txBody>
                    <a:bodyPr/>
                    <a:lstStyle/>
                    <a:p>
                      <a:r>
                        <a:rPr lang="en-US" sz="1500" b="1" dirty="0" err="1" smtClean="0"/>
                        <a:t>Ijazah</a:t>
                      </a:r>
                      <a:endParaRPr lang="en-US" sz="1500" b="1" dirty="0"/>
                    </a:p>
                  </a:txBody>
                  <a:tcPr marL="121920" marR="121920"/>
                </a:tc>
                <a:tc>
                  <a:txBody>
                    <a:bodyPr/>
                    <a:lstStyle/>
                    <a:p>
                      <a:r>
                        <a:rPr lang="en-US" sz="1500" b="1" dirty="0" smtClean="0"/>
                        <a:t>150</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Semua</a:t>
                      </a:r>
                      <a:r>
                        <a:rPr lang="en-US" sz="1500" b="1" dirty="0" smtClean="0"/>
                        <a:t> </a:t>
                      </a:r>
                      <a:r>
                        <a:rPr lang="en-US" sz="1500" b="1" dirty="0" err="1" smtClean="0"/>
                        <a:t>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B</a:t>
                      </a:r>
                      <a:endParaRPr lang="en-US" sz="1500" b="1" dirty="0"/>
                    </a:p>
                  </a:txBody>
                  <a:tcPr marL="121920" marR="121920"/>
                </a:tc>
                <a:tc>
                  <a:txBody>
                    <a:bodyPr/>
                    <a:lstStyle/>
                    <a:p>
                      <a:r>
                        <a:rPr lang="en-US" sz="1500" b="1" dirty="0" err="1" smtClean="0"/>
                        <a:t>Diklat</a:t>
                      </a:r>
                      <a:r>
                        <a:rPr lang="en-US" sz="1500" b="1" dirty="0" smtClean="0"/>
                        <a:t> </a:t>
                      </a:r>
                      <a:r>
                        <a:rPr lang="en-US" sz="1500" b="1" dirty="0" err="1" smtClean="0"/>
                        <a:t>Pra</a:t>
                      </a:r>
                      <a:r>
                        <a:rPr lang="en-US" sz="1500" b="1" dirty="0" smtClean="0"/>
                        <a:t> </a:t>
                      </a:r>
                      <a:r>
                        <a:rPr lang="en-US" sz="1500" b="1" dirty="0" err="1" smtClean="0"/>
                        <a:t>Jabatan</a:t>
                      </a:r>
                      <a:endParaRPr lang="en-US" sz="1500" b="1" dirty="0"/>
                    </a:p>
                  </a:txBody>
                  <a:tcPr marL="121920" marR="121920"/>
                </a:tc>
                <a:tc gridSpan="2">
                  <a:txBody>
                    <a:bodyPr/>
                    <a:lstStyle/>
                    <a:p>
                      <a:r>
                        <a:rPr lang="en-US" sz="1500" b="1" dirty="0" err="1" smtClean="0"/>
                        <a:t>Diklat</a:t>
                      </a:r>
                      <a:r>
                        <a:rPr lang="en-US" sz="1500" b="1" dirty="0" smtClean="0"/>
                        <a:t> </a:t>
                      </a:r>
                      <a:r>
                        <a:rPr lang="en-US" sz="1500" b="1" dirty="0" err="1" smtClean="0"/>
                        <a:t>prajabatan</a:t>
                      </a:r>
                      <a:r>
                        <a:rPr lang="en-US" sz="1500" b="1" dirty="0" smtClean="0"/>
                        <a:t> </a:t>
                      </a:r>
                      <a:r>
                        <a:rPr lang="en-US" sz="1500" b="1" dirty="0" err="1" smtClean="0"/>
                        <a:t>golongan</a:t>
                      </a:r>
                      <a:r>
                        <a:rPr lang="en-US" sz="1500" b="1" dirty="0" smtClean="0"/>
                        <a:t> III</a:t>
                      </a:r>
                      <a:endParaRPr lang="en-US" sz="1500" b="1" dirty="0"/>
                    </a:p>
                  </a:txBody>
                  <a:tcPr marL="121920" marR="121920"/>
                </a:tc>
                <a:tc hMerge="1">
                  <a:txBody>
                    <a:bodyPr/>
                    <a:lstStyle/>
                    <a:p>
                      <a:endParaRPr lang="en-US"/>
                    </a:p>
                  </a:txBody>
                  <a:tcPr/>
                </a:tc>
                <a:tc>
                  <a:txBody>
                    <a:bodyPr/>
                    <a:lstStyle/>
                    <a:p>
                      <a:r>
                        <a:rPr lang="en-US" sz="1500" b="1" dirty="0" err="1" smtClean="0"/>
                        <a:t>Setiap</a:t>
                      </a:r>
                      <a:r>
                        <a:rPr lang="en-US" sz="1500" b="1" dirty="0" smtClean="0"/>
                        <a:t> </a:t>
                      </a:r>
                      <a:r>
                        <a:rPr lang="en-US" sz="1500" b="1" dirty="0" err="1" smtClean="0"/>
                        <a:t>sertifikat</a:t>
                      </a:r>
                      <a:endParaRPr lang="en-US" sz="1500" b="1" dirty="0"/>
                    </a:p>
                  </a:txBody>
                  <a:tcPr marL="121920" marR="121920"/>
                </a:tc>
                <a:tc>
                  <a:txBody>
                    <a:bodyPr/>
                    <a:lstStyle/>
                    <a:p>
                      <a:r>
                        <a:rPr lang="en-US" sz="1500" b="1" dirty="0" smtClean="0"/>
                        <a:t>2</a:t>
                      </a:r>
                      <a:endParaRPr lang="en-US" sz="1500" b="1" dirty="0"/>
                    </a:p>
                  </a:txBody>
                  <a:tcPr marL="121920" marR="121920"/>
                </a:tc>
                <a:tc>
                  <a:txBody>
                    <a:bodyPr/>
                    <a:lstStyle/>
                    <a:p>
                      <a:r>
                        <a:rPr lang="en-US" sz="1500" b="1" dirty="0" smtClean="0"/>
                        <a:t>AK </a:t>
                      </a:r>
                      <a:r>
                        <a:rPr lang="en-US" sz="1500" b="1" dirty="0" err="1" smtClean="0"/>
                        <a:t>Pertama</a:t>
                      </a:r>
                      <a:endParaRPr lang="en-US" sz="1500" b="1" dirty="0"/>
                    </a:p>
                  </a:txBody>
                  <a:tcPr marL="121920" marR="121920"/>
                </a:tc>
              </a:tr>
              <a:tr h="548640">
                <a:tc rowSpan="4">
                  <a:txBody>
                    <a:bodyPr/>
                    <a:lstStyle/>
                    <a:p>
                      <a:r>
                        <a:rPr lang="en-US" sz="1500" b="1" dirty="0" smtClean="0"/>
                        <a:t>II</a:t>
                      </a:r>
                      <a:endParaRPr lang="en-US" sz="1500" b="1" dirty="0"/>
                    </a:p>
                  </a:txBody>
                  <a:tcPr marL="121920" marR="121920"/>
                </a:tc>
                <a:tc rowSpan="4">
                  <a:txBody>
                    <a:bodyPr/>
                    <a:lstStyle/>
                    <a:p>
                      <a:r>
                        <a:rPr lang="en-US" sz="1500" b="1" dirty="0" err="1" smtClean="0"/>
                        <a:t>Pelaksanaan</a:t>
                      </a:r>
                      <a:r>
                        <a:rPr lang="en-US" sz="1500" b="1" dirty="0" smtClean="0"/>
                        <a:t> </a:t>
                      </a:r>
                      <a:r>
                        <a:rPr lang="en-US" sz="1500" b="1" dirty="0" err="1" smtClean="0"/>
                        <a:t>Pendidikan</a:t>
                      </a:r>
                      <a:endParaRPr lang="en-US" sz="1500" b="1" dirty="0"/>
                    </a:p>
                  </a:txBody>
                  <a:tcPr marL="121920" marR="121920"/>
                </a:tc>
                <a:tc rowSpan="4">
                  <a:txBody>
                    <a:bodyPr/>
                    <a:lstStyle/>
                    <a:p>
                      <a:r>
                        <a:rPr lang="en-US" sz="1500" b="1" dirty="0" smtClean="0"/>
                        <a:t>A</a:t>
                      </a:r>
                      <a:endParaRPr lang="en-US" sz="1500" b="1" dirty="0"/>
                    </a:p>
                  </a:txBody>
                  <a:tcPr marL="121920" marR="121920"/>
                </a:tc>
                <a:tc rowSpan="4">
                  <a:txBody>
                    <a:bodyPr/>
                    <a:lstStyle/>
                    <a:p>
                      <a:r>
                        <a:rPr lang="en-US" sz="1500" b="1" dirty="0" err="1" smtClean="0"/>
                        <a:t>Melaksanakan</a:t>
                      </a:r>
                      <a:r>
                        <a:rPr lang="en-US" sz="1500" b="1" dirty="0" smtClean="0"/>
                        <a:t> </a:t>
                      </a:r>
                      <a:r>
                        <a:rPr lang="en-US" sz="1500" b="1" dirty="0" err="1" smtClean="0"/>
                        <a:t>perkuliahan</a:t>
                      </a:r>
                      <a:r>
                        <a:rPr lang="en-US" sz="1500" b="1" dirty="0" smtClean="0"/>
                        <a:t>/tutorial</a:t>
                      </a:r>
                      <a:r>
                        <a:rPr lang="en-US" sz="1500" b="1" baseline="0" dirty="0" smtClean="0"/>
                        <a:t> </a:t>
                      </a:r>
                      <a:r>
                        <a:rPr lang="en-US" sz="1500" b="1" baseline="0" dirty="0" err="1" smtClean="0"/>
                        <a:t>dan</a:t>
                      </a:r>
                      <a:r>
                        <a:rPr lang="en-US" sz="1500" b="1" baseline="0" dirty="0" smtClean="0"/>
                        <a:t> </a:t>
                      </a:r>
                      <a:r>
                        <a:rPr lang="en-US" sz="1500" b="1" baseline="0" dirty="0" err="1" smtClean="0"/>
                        <a:t>membimbing</a:t>
                      </a:r>
                      <a:r>
                        <a:rPr lang="en-US" sz="1500" b="1" baseline="0" dirty="0" smtClean="0"/>
                        <a:t>, </a:t>
                      </a:r>
                      <a:r>
                        <a:rPr lang="en-US" sz="1500" b="1" baseline="0" dirty="0" err="1" smtClean="0"/>
                        <a:t>menguji</a:t>
                      </a:r>
                      <a:r>
                        <a:rPr lang="en-US" sz="1500" b="1" baseline="0" dirty="0" smtClean="0"/>
                        <a:t> </a:t>
                      </a:r>
                      <a:r>
                        <a:rPr lang="en-US" sz="1500" b="1" baseline="0" dirty="0" err="1" smtClean="0"/>
                        <a:t>serta</a:t>
                      </a:r>
                      <a:r>
                        <a:rPr lang="en-US" sz="1500" b="1" baseline="0" dirty="0" smtClean="0"/>
                        <a:t> </a:t>
                      </a:r>
                      <a:r>
                        <a:rPr lang="en-US" sz="1500" b="1" baseline="0" dirty="0" err="1" smtClean="0"/>
                        <a:t>menyelenggarakan</a:t>
                      </a:r>
                      <a:r>
                        <a:rPr lang="en-US" sz="1500" b="1" baseline="0" dirty="0" smtClean="0"/>
                        <a:t> </a:t>
                      </a:r>
                      <a:r>
                        <a:rPr lang="en-US" sz="1500" b="1" baseline="0" dirty="0" err="1" smtClean="0"/>
                        <a:t>pendidikan</a:t>
                      </a:r>
                      <a:r>
                        <a:rPr lang="en-US" sz="1500" b="1" baseline="0" dirty="0" smtClean="0"/>
                        <a:t> di </a:t>
                      </a:r>
                      <a:r>
                        <a:rPr lang="en-US" sz="1500" b="1" baseline="0" dirty="0" err="1" smtClean="0"/>
                        <a:t>laboratorium</a:t>
                      </a:r>
                      <a:r>
                        <a:rPr lang="en-US" sz="1500" b="1" baseline="0" dirty="0" smtClean="0"/>
                        <a:t>, </a:t>
                      </a:r>
                      <a:r>
                        <a:rPr lang="en-US" sz="1500" b="1" baseline="0" dirty="0" err="1" smtClean="0"/>
                        <a:t>praktek</a:t>
                      </a:r>
                      <a:r>
                        <a:rPr lang="en-US" sz="1500" b="1" baseline="0" dirty="0" smtClean="0"/>
                        <a:t> </a:t>
                      </a:r>
                      <a:r>
                        <a:rPr lang="en-US" sz="1500" b="1" baseline="0" dirty="0" err="1" smtClean="0"/>
                        <a:t>keguruan</a:t>
                      </a:r>
                      <a:r>
                        <a:rPr lang="en-US" sz="1500" b="1" baseline="0" dirty="0" smtClean="0"/>
                        <a:t> </a:t>
                      </a:r>
                      <a:r>
                        <a:rPr lang="en-US" sz="1500" b="1" baseline="0" dirty="0" err="1" smtClean="0"/>
                        <a:t>bengkel</a:t>
                      </a:r>
                      <a:r>
                        <a:rPr lang="en-US" sz="1500" b="1" baseline="0" dirty="0" smtClean="0"/>
                        <a:t>/studio/</a:t>
                      </a:r>
                      <a:r>
                        <a:rPr lang="en-US" sz="1500" b="1" baseline="0" dirty="0" err="1" smtClean="0"/>
                        <a:t>kebun</a:t>
                      </a:r>
                      <a:r>
                        <a:rPr lang="en-US" sz="1500" b="1" baseline="0" dirty="0" smtClean="0"/>
                        <a:t> </a:t>
                      </a:r>
                      <a:r>
                        <a:rPr lang="en-US" sz="1500" b="1" baseline="0" dirty="0" err="1" smtClean="0"/>
                        <a:t>percobaan</a:t>
                      </a:r>
                      <a:r>
                        <a:rPr lang="en-US" sz="1500" b="1" baseline="0" dirty="0" smtClean="0"/>
                        <a:t>/</a:t>
                      </a:r>
                      <a:r>
                        <a:rPr lang="en-US" sz="1500" b="1" baseline="0" dirty="0" err="1" smtClean="0"/>
                        <a:t>teknologi</a:t>
                      </a:r>
                      <a:r>
                        <a:rPr lang="en-US" sz="1500" b="1" baseline="0" dirty="0" smtClean="0"/>
                        <a:t> </a:t>
                      </a:r>
                      <a:r>
                        <a:rPr lang="en-US" sz="1500" b="1" baseline="0" dirty="0" err="1" smtClean="0"/>
                        <a:t>pengajaran</a:t>
                      </a:r>
                      <a:r>
                        <a:rPr lang="en-US" sz="1500" b="1" baseline="0" dirty="0" smtClean="0"/>
                        <a:t> </a:t>
                      </a:r>
                      <a:r>
                        <a:rPr lang="en-US" sz="1500" b="1" baseline="0" dirty="0" err="1" smtClean="0"/>
                        <a:t>dan</a:t>
                      </a:r>
                      <a:r>
                        <a:rPr lang="en-US" sz="1500" b="1" baseline="0" dirty="0" smtClean="0"/>
                        <a:t> </a:t>
                      </a:r>
                      <a:r>
                        <a:rPr lang="en-US" sz="1500" b="1" baseline="0" dirty="0" err="1" smtClean="0"/>
                        <a:t>praktek</a:t>
                      </a:r>
                      <a:r>
                        <a:rPr lang="en-US" sz="1500" b="1" baseline="0" dirty="0" smtClean="0"/>
                        <a:t> </a:t>
                      </a:r>
                      <a:r>
                        <a:rPr lang="en-US" sz="1500" b="1" baseline="0" dirty="0" err="1" smtClean="0"/>
                        <a:t>lapangan</a:t>
                      </a:r>
                      <a:endParaRPr lang="en-US" sz="1500" b="1" dirty="0"/>
                    </a:p>
                  </a:txBody>
                  <a:tcPr marL="121920" marR="121920"/>
                </a:tc>
                <a:tc rowSpan="4" gridSpan="2">
                  <a:txBody>
                    <a:bodyPr/>
                    <a:lstStyle/>
                    <a:p>
                      <a:r>
                        <a:rPr lang="en-US" sz="1500" b="1" dirty="0" err="1" smtClean="0"/>
                        <a:t>Melaksanakan</a:t>
                      </a:r>
                      <a:r>
                        <a:rPr lang="en-US" sz="1500" b="1" dirty="0" smtClean="0"/>
                        <a:t> </a:t>
                      </a:r>
                      <a:r>
                        <a:rPr lang="en-US" sz="1500" b="1" dirty="0" err="1" smtClean="0"/>
                        <a:t>perkuliahan</a:t>
                      </a:r>
                      <a:r>
                        <a:rPr lang="en-US" sz="1500" b="1" dirty="0" smtClean="0"/>
                        <a:t>/tutorial</a:t>
                      </a:r>
                      <a:r>
                        <a:rPr lang="en-US" sz="1500" b="1" baseline="0" dirty="0" smtClean="0"/>
                        <a:t> </a:t>
                      </a:r>
                      <a:r>
                        <a:rPr lang="en-US" sz="1500" b="1" baseline="0" dirty="0" err="1" smtClean="0"/>
                        <a:t>dan</a:t>
                      </a:r>
                      <a:r>
                        <a:rPr lang="en-US" sz="1500" b="1" baseline="0" dirty="0" smtClean="0"/>
                        <a:t> </a:t>
                      </a:r>
                      <a:r>
                        <a:rPr lang="en-US" sz="1500" b="1" baseline="0" dirty="0" err="1" smtClean="0"/>
                        <a:t>membimbing</a:t>
                      </a:r>
                      <a:r>
                        <a:rPr lang="en-US" sz="1500" b="1" baseline="0" dirty="0" smtClean="0"/>
                        <a:t>, </a:t>
                      </a:r>
                      <a:r>
                        <a:rPr lang="en-US" sz="1500" b="1" baseline="0" dirty="0" err="1" smtClean="0"/>
                        <a:t>menguji</a:t>
                      </a:r>
                      <a:r>
                        <a:rPr lang="en-US" sz="1500" b="1" baseline="0" dirty="0" smtClean="0"/>
                        <a:t> </a:t>
                      </a:r>
                      <a:r>
                        <a:rPr lang="en-US" sz="1500" b="1" baseline="0" dirty="0" err="1" smtClean="0"/>
                        <a:t>serta</a:t>
                      </a:r>
                      <a:r>
                        <a:rPr lang="en-US" sz="1500" b="1" baseline="0" dirty="0" smtClean="0"/>
                        <a:t> </a:t>
                      </a:r>
                      <a:r>
                        <a:rPr lang="en-US" sz="1500" b="1" baseline="0" dirty="0" err="1" smtClean="0"/>
                        <a:t>menyelenggarakan</a:t>
                      </a:r>
                      <a:r>
                        <a:rPr lang="en-US" sz="1500" b="1" baseline="0" dirty="0" smtClean="0"/>
                        <a:t> </a:t>
                      </a:r>
                      <a:r>
                        <a:rPr lang="en-US" sz="1500" b="1" baseline="0" dirty="0" err="1" smtClean="0"/>
                        <a:t>pendidikan</a:t>
                      </a:r>
                      <a:r>
                        <a:rPr lang="en-US" sz="1500" b="1" baseline="0" dirty="0" smtClean="0"/>
                        <a:t> di </a:t>
                      </a:r>
                      <a:r>
                        <a:rPr lang="en-US" sz="1500" b="1" baseline="0" dirty="0" err="1" smtClean="0"/>
                        <a:t>laboratorium</a:t>
                      </a:r>
                      <a:r>
                        <a:rPr lang="en-US" sz="1500" b="1" baseline="0" dirty="0" smtClean="0"/>
                        <a:t>, </a:t>
                      </a:r>
                      <a:r>
                        <a:rPr lang="en-US" sz="1500" b="1" baseline="0" dirty="0" err="1" smtClean="0"/>
                        <a:t>praktek</a:t>
                      </a:r>
                      <a:r>
                        <a:rPr lang="en-US" sz="1500" b="1" baseline="0" dirty="0" smtClean="0"/>
                        <a:t> </a:t>
                      </a:r>
                      <a:r>
                        <a:rPr lang="en-US" sz="1500" b="1" baseline="0" dirty="0" err="1" smtClean="0"/>
                        <a:t>keguruan</a:t>
                      </a:r>
                      <a:r>
                        <a:rPr lang="en-US" sz="1500" b="1" baseline="0" dirty="0" smtClean="0"/>
                        <a:t> </a:t>
                      </a:r>
                      <a:r>
                        <a:rPr lang="en-US" sz="1500" b="1" baseline="0" dirty="0" err="1" smtClean="0"/>
                        <a:t>bengkel</a:t>
                      </a:r>
                      <a:r>
                        <a:rPr lang="en-US" sz="1500" b="1" baseline="0" dirty="0" smtClean="0"/>
                        <a:t>/studio/</a:t>
                      </a:r>
                      <a:r>
                        <a:rPr lang="en-US" sz="1500" b="1" baseline="0" dirty="0" err="1" smtClean="0"/>
                        <a:t>kebun</a:t>
                      </a:r>
                      <a:r>
                        <a:rPr lang="en-US" sz="1500" b="1" baseline="0" dirty="0" smtClean="0"/>
                        <a:t> </a:t>
                      </a:r>
                      <a:r>
                        <a:rPr lang="en-US" sz="1500" b="1" baseline="0" dirty="0" err="1" smtClean="0"/>
                        <a:t>pada</a:t>
                      </a:r>
                      <a:r>
                        <a:rPr lang="en-US" sz="1500" b="1" baseline="0" dirty="0" smtClean="0"/>
                        <a:t> </a:t>
                      </a:r>
                      <a:r>
                        <a:rPr lang="en-US" sz="1500" b="1" baseline="0" dirty="0" err="1" smtClean="0"/>
                        <a:t>fakultas</a:t>
                      </a:r>
                      <a:r>
                        <a:rPr lang="en-US" sz="1500" b="1" baseline="0" dirty="0" smtClean="0"/>
                        <a:t>/</a:t>
                      </a:r>
                      <a:r>
                        <a:rPr lang="en-US" sz="1500" b="1" baseline="0" dirty="0" err="1" smtClean="0"/>
                        <a:t>sekolah</a:t>
                      </a:r>
                      <a:r>
                        <a:rPr lang="en-US" sz="1500" b="1" baseline="0" dirty="0" smtClean="0"/>
                        <a:t> </a:t>
                      </a:r>
                      <a:r>
                        <a:rPr lang="en-US" sz="1500" b="1" baseline="0" dirty="0" err="1" smtClean="0"/>
                        <a:t>tinggi</a:t>
                      </a:r>
                      <a:r>
                        <a:rPr lang="en-US" sz="1500" b="1" baseline="0" dirty="0" smtClean="0"/>
                        <a:t>/</a:t>
                      </a:r>
                      <a:r>
                        <a:rPr lang="en-US" sz="1500" b="1" baseline="0" dirty="0" err="1" smtClean="0"/>
                        <a:t>Akademik</a:t>
                      </a:r>
                      <a:r>
                        <a:rPr lang="en-US" sz="1500" b="1" baseline="0" dirty="0" smtClean="0"/>
                        <a:t>/</a:t>
                      </a:r>
                      <a:r>
                        <a:rPr lang="en-US" sz="1500" b="1" baseline="0" dirty="0" err="1" smtClean="0"/>
                        <a:t>Politeknik</a:t>
                      </a:r>
                      <a:r>
                        <a:rPr lang="en-US" sz="1500" b="1" baseline="0" dirty="0" smtClean="0"/>
                        <a:t> </a:t>
                      </a:r>
                      <a:r>
                        <a:rPr lang="en-US" sz="1500" b="1" baseline="0" dirty="0" err="1" smtClean="0"/>
                        <a:t>sendiri</a:t>
                      </a:r>
                      <a:r>
                        <a:rPr lang="en-US" sz="1500" b="1" baseline="0" dirty="0" smtClean="0"/>
                        <a:t>, </a:t>
                      </a:r>
                      <a:r>
                        <a:rPr lang="en-US" sz="1500" b="1" baseline="0" dirty="0" err="1" smtClean="0"/>
                        <a:t>pada</a:t>
                      </a:r>
                      <a:r>
                        <a:rPr lang="en-US" sz="1500" b="1" baseline="0" dirty="0" smtClean="0"/>
                        <a:t> </a:t>
                      </a:r>
                      <a:r>
                        <a:rPr lang="en-US" sz="1500" b="1" baseline="0" dirty="0" err="1" smtClean="0"/>
                        <a:t>fakultas</a:t>
                      </a:r>
                      <a:r>
                        <a:rPr lang="en-US" sz="1500" b="1" baseline="0" dirty="0" smtClean="0"/>
                        <a:t> lain </a:t>
                      </a:r>
                      <a:r>
                        <a:rPr lang="en-US" sz="1500" b="1" baseline="0" dirty="0" err="1" smtClean="0"/>
                        <a:t>dalam</a:t>
                      </a:r>
                      <a:r>
                        <a:rPr lang="en-US" sz="1500" b="1" baseline="0" dirty="0" smtClean="0"/>
                        <a:t> </a:t>
                      </a:r>
                      <a:r>
                        <a:rPr lang="en-US" sz="1500" b="1" baseline="0" dirty="0" err="1" smtClean="0"/>
                        <a:t>lingkungan</a:t>
                      </a:r>
                      <a:r>
                        <a:rPr lang="en-US" sz="1500" b="1" baseline="0" dirty="0" smtClean="0"/>
                        <a:t> </a:t>
                      </a:r>
                      <a:r>
                        <a:rPr lang="en-US" sz="1500" b="1" baseline="0" dirty="0" err="1" smtClean="0"/>
                        <a:t>Universitas</a:t>
                      </a:r>
                      <a:r>
                        <a:rPr lang="en-US" sz="1500" b="1" baseline="0" dirty="0" smtClean="0"/>
                        <a:t>/</a:t>
                      </a:r>
                      <a:r>
                        <a:rPr lang="en-US" sz="1500" b="1" baseline="0" dirty="0" err="1" smtClean="0"/>
                        <a:t>Institut</a:t>
                      </a:r>
                      <a:r>
                        <a:rPr lang="en-US" sz="1500" b="1" baseline="0" dirty="0" smtClean="0"/>
                        <a:t> </a:t>
                      </a:r>
                      <a:r>
                        <a:rPr lang="en-US" sz="1500" b="1" baseline="0" dirty="0" err="1" smtClean="0"/>
                        <a:t>sendiri</a:t>
                      </a:r>
                      <a:r>
                        <a:rPr lang="en-US" sz="1500" b="1" baseline="0" dirty="0" smtClean="0"/>
                        <a:t>, </a:t>
                      </a:r>
                      <a:r>
                        <a:rPr lang="en-US" sz="1500" b="1" baseline="0" dirty="0" err="1" smtClean="0"/>
                        <a:t>maupun</a:t>
                      </a:r>
                      <a:r>
                        <a:rPr lang="en-US" sz="1500" b="1" baseline="0" dirty="0" smtClean="0"/>
                        <a:t> </a:t>
                      </a:r>
                      <a:r>
                        <a:rPr lang="en-US" sz="1500" b="1" baseline="0" dirty="0" err="1" smtClean="0"/>
                        <a:t>diluar</a:t>
                      </a:r>
                      <a:r>
                        <a:rPr lang="en-US" sz="1500" b="1" baseline="0" dirty="0" smtClean="0"/>
                        <a:t> </a:t>
                      </a:r>
                      <a:r>
                        <a:rPr lang="en-US" sz="1500" b="1" baseline="0" dirty="0" err="1" smtClean="0"/>
                        <a:t>perguruan</a:t>
                      </a:r>
                      <a:r>
                        <a:rPr lang="en-US" sz="1500" b="1" baseline="0" dirty="0" smtClean="0"/>
                        <a:t> </a:t>
                      </a:r>
                      <a:r>
                        <a:rPr lang="en-US" sz="1500" b="1" baseline="0" dirty="0" err="1" smtClean="0"/>
                        <a:t>tinggi</a:t>
                      </a:r>
                      <a:r>
                        <a:rPr lang="en-US" sz="1500" b="1" baseline="0" dirty="0" smtClean="0"/>
                        <a:t> </a:t>
                      </a:r>
                      <a:r>
                        <a:rPr lang="en-US" sz="1500" b="1" baseline="0" dirty="0" err="1" smtClean="0"/>
                        <a:t>sendiri</a:t>
                      </a:r>
                      <a:r>
                        <a:rPr lang="en-US" sz="1500" b="1" baseline="0" dirty="0" smtClean="0"/>
                        <a:t> </a:t>
                      </a:r>
                      <a:r>
                        <a:rPr lang="en-US" sz="1500" b="1" baseline="0" dirty="0" err="1" smtClean="0"/>
                        <a:t>secara</a:t>
                      </a:r>
                      <a:r>
                        <a:rPr lang="en-US" sz="1500" b="1" baseline="0" dirty="0" smtClean="0"/>
                        <a:t> </a:t>
                      </a:r>
                      <a:r>
                        <a:rPr lang="en-US" sz="1500" b="1" baseline="0" dirty="0" err="1" smtClean="0"/>
                        <a:t>melembaga</a:t>
                      </a:r>
                      <a:r>
                        <a:rPr lang="en-US" sz="1500" b="1" baseline="0" dirty="0" smtClean="0"/>
                        <a:t> </a:t>
                      </a:r>
                      <a:r>
                        <a:rPr lang="en-US" sz="1500" b="1" baseline="0" dirty="0" err="1" smtClean="0"/>
                        <a:t>tiap</a:t>
                      </a:r>
                      <a:r>
                        <a:rPr lang="en-US" sz="1500" b="1" baseline="0" dirty="0" smtClean="0"/>
                        <a:t> </a:t>
                      </a:r>
                      <a:r>
                        <a:rPr lang="en-US" sz="1500" b="1" baseline="0" dirty="0" err="1" smtClean="0"/>
                        <a:t>sks</a:t>
                      </a:r>
                      <a:r>
                        <a:rPr lang="en-US" sz="1500" b="1" baseline="0" dirty="0" smtClean="0"/>
                        <a:t> (paling </a:t>
                      </a:r>
                      <a:r>
                        <a:rPr lang="en-US" sz="1500" b="1" baseline="0" dirty="0" err="1" smtClean="0"/>
                        <a:t>banyak</a:t>
                      </a:r>
                      <a:r>
                        <a:rPr lang="en-US" sz="1500" b="1" baseline="0" dirty="0" smtClean="0"/>
                        <a:t> 12 </a:t>
                      </a:r>
                      <a:r>
                        <a:rPr lang="en-US" sz="1500" b="1" baseline="0" dirty="0" err="1" smtClean="0"/>
                        <a:t>sks</a:t>
                      </a:r>
                      <a:r>
                        <a:rPr lang="en-US" sz="1500" b="1" baseline="0" dirty="0" smtClean="0"/>
                        <a:t>) per semester</a:t>
                      </a:r>
                      <a:endParaRPr lang="en-US" sz="1500" b="1" dirty="0"/>
                    </a:p>
                  </a:txBody>
                  <a:tcPr marL="121920" marR="121920"/>
                </a:tc>
                <a:tc rowSpan="4" hMerge="1">
                  <a:txBody>
                    <a:bodyPr/>
                    <a:lstStyle/>
                    <a:p>
                      <a:endParaRPr lang="en-US" dirty="0"/>
                    </a:p>
                  </a:txBody>
                  <a:tcPr/>
                </a:tc>
                <a:tc>
                  <a:txBody>
                    <a:bodyPr/>
                    <a:lstStyle/>
                    <a:p>
                      <a:r>
                        <a:rPr lang="en-US" sz="1500" b="1" dirty="0" smtClean="0"/>
                        <a:t>10 </a:t>
                      </a:r>
                      <a:r>
                        <a:rPr lang="en-US" sz="1500" b="1" dirty="0" err="1" smtClean="0"/>
                        <a:t>sks</a:t>
                      </a:r>
                      <a:r>
                        <a:rPr lang="en-US" sz="1500" b="1" dirty="0" smtClean="0"/>
                        <a:t> </a:t>
                      </a:r>
                      <a:r>
                        <a:rPr lang="en-US" sz="1500" b="1" dirty="0" err="1" smtClean="0"/>
                        <a:t>pertama</a:t>
                      </a:r>
                      <a:endParaRPr lang="en-US" sz="1500" b="1" dirty="0"/>
                    </a:p>
                  </a:txBody>
                  <a:tcPr marL="121920" marR="121920"/>
                </a:tc>
                <a:tc>
                  <a:txBody>
                    <a:bodyPr/>
                    <a:lstStyle/>
                    <a:p>
                      <a:r>
                        <a:rPr lang="en-US" sz="1500" b="1" dirty="0" smtClean="0"/>
                        <a:t>0,5</a:t>
                      </a:r>
                      <a:endParaRPr lang="en-US" sz="1500" b="1" dirty="0"/>
                    </a:p>
                  </a:txBody>
                  <a:tcPr marL="121920" marR="121920"/>
                </a:tc>
                <a:tc>
                  <a:txBody>
                    <a:bodyPr/>
                    <a:lstStyle/>
                    <a:p>
                      <a:r>
                        <a:rPr lang="en-US" sz="1500" b="1" dirty="0" err="1" smtClean="0"/>
                        <a:t>Asisten</a:t>
                      </a:r>
                      <a:r>
                        <a:rPr lang="en-US" sz="1500" b="1" dirty="0" smtClean="0"/>
                        <a:t> </a:t>
                      </a:r>
                      <a:r>
                        <a:rPr lang="en-US" sz="1500" b="1" dirty="0" err="1" smtClean="0"/>
                        <a:t>Ahli</a:t>
                      </a:r>
                      <a:r>
                        <a:rPr lang="en-US" sz="1500" b="1" dirty="0" smtClean="0"/>
                        <a:t> </a:t>
                      </a:r>
                      <a:r>
                        <a:rPr lang="en-US" sz="1500" b="1" dirty="0" err="1" smtClean="0"/>
                        <a:t>ke</a:t>
                      </a:r>
                      <a:r>
                        <a:rPr lang="en-US" sz="1500" b="1" dirty="0" smtClean="0"/>
                        <a:t> </a:t>
                      </a:r>
                      <a:r>
                        <a:rPr lang="en-US" sz="1500" b="1" dirty="0" err="1" smtClean="0"/>
                        <a:t>atas</a:t>
                      </a:r>
                      <a:endParaRPr lang="en-US" sz="1500" b="1" dirty="0"/>
                    </a:p>
                  </a:txBody>
                  <a:tcPr marL="121920" marR="121920"/>
                </a:tc>
              </a:tr>
              <a:tr h="533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r>
                        <a:rPr lang="en-US" sz="1500" b="1" dirty="0" smtClean="0"/>
                        <a:t>2 </a:t>
                      </a:r>
                      <a:r>
                        <a:rPr lang="en-US" sz="1500" b="1" dirty="0" err="1" smtClean="0"/>
                        <a:t>sks</a:t>
                      </a:r>
                      <a:r>
                        <a:rPr lang="en-US" sz="1500" b="1" dirty="0" smtClean="0"/>
                        <a:t> </a:t>
                      </a:r>
                      <a:r>
                        <a:rPr lang="en-US" sz="1500" b="1" dirty="0" err="1" smtClean="0"/>
                        <a:t>berikutnya</a:t>
                      </a:r>
                      <a:endParaRPr lang="en-US" sz="1500" b="1" dirty="0"/>
                    </a:p>
                  </a:txBody>
                  <a:tcPr marL="121920" marR="121920"/>
                </a:tc>
                <a:tc>
                  <a:txBody>
                    <a:bodyPr/>
                    <a:lstStyle/>
                    <a:p>
                      <a:r>
                        <a:rPr lang="en-US" sz="1500" b="1" dirty="0" smtClean="0"/>
                        <a:t>0,25</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Asisten</a:t>
                      </a:r>
                      <a:r>
                        <a:rPr lang="en-US" sz="1500" b="1" dirty="0" smtClean="0"/>
                        <a:t> </a:t>
                      </a:r>
                      <a:r>
                        <a:rPr lang="en-US" sz="1500" b="1" dirty="0" err="1" smtClean="0"/>
                        <a:t>Ahli</a:t>
                      </a:r>
                      <a:r>
                        <a:rPr lang="en-US" sz="1500" b="1" dirty="0" smtClean="0"/>
                        <a:t> </a:t>
                      </a:r>
                      <a:r>
                        <a:rPr lang="en-US" sz="1500" b="1" dirty="0" err="1" smtClean="0"/>
                        <a:t>ke</a:t>
                      </a:r>
                      <a:r>
                        <a:rPr lang="en-US" sz="1500" b="1" dirty="0" smtClean="0"/>
                        <a:t> </a:t>
                      </a:r>
                      <a:r>
                        <a:rPr lang="en-US" sz="1500" b="1" dirty="0" err="1" smtClean="0"/>
                        <a:t>atas</a:t>
                      </a:r>
                      <a:endParaRPr lang="en-US" sz="1500" b="1" dirty="0" smtClean="0"/>
                    </a:p>
                  </a:txBody>
                  <a:tcPr marL="121920" marR="121920"/>
                </a:tc>
              </a:tr>
              <a:tr h="533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r>
                        <a:rPr lang="en-US" sz="1500" b="1" dirty="0" smtClean="0"/>
                        <a:t>10 </a:t>
                      </a:r>
                      <a:r>
                        <a:rPr lang="en-US" sz="1500" b="1" dirty="0" err="1" smtClean="0"/>
                        <a:t>sks</a:t>
                      </a:r>
                      <a:r>
                        <a:rPr lang="en-US" sz="1500" b="1" dirty="0" smtClean="0"/>
                        <a:t> </a:t>
                      </a:r>
                      <a:r>
                        <a:rPr lang="en-US" sz="1500" b="1" dirty="0" err="1" smtClean="0"/>
                        <a:t>pertama</a:t>
                      </a:r>
                      <a:endParaRPr lang="en-US" sz="1500" b="1" dirty="0"/>
                    </a:p>
                  </a:txBody>
                  <a:tcPr marL="121920" marR="121920"/>
                </a:tc>
                <a:tc>
                  <a:txBody>
                    <a:bodyPr/>
                    <a:lstStyle/>
                    <a:p>
                      <a:r>
                        <a:rPr lang="en-US" sz="1500" b="1" dirty="0" smtClean="0"/>
                        <a:t>1</a:t>
                      </a:r>
                      <a:endParaRPr lang="en-US" sz="1500" b="1" dirty="0"/>
                    </a:p>
                  </a:txBody>
                  <a:tcPr marL="121920" marR="121920"/>
                </a:tc>
                <a:tc>
                  <a:txBody>
                    <a:bodyPr/>
                    <a:lstStyle/>
                    <a:p>
                      <a:r>
                        <a:rPr lang="en-US" sz="1500" b="1" dirty="0" err="1" smtClean="0"/>
                        <a:t>Lektor</a:t>
                      </a:r>
                      <a:r>
                        <a:rPr lang="en-US" sz="1500" b="1" dirty="0" smtClean="0"/>
                        <a:t> </a:t>
                      </a:r>
                      <a:r>
                        <a:rPr lang="en-US" sz="1500" b="1" dirty="0" err="1" smtClean="0"/>
                        <a:t>ke</a:t>
                      </a:r>
                      <a:r>
                        <a:rPr lang="en-US" sz="1500" b="1" dirty="0" smtClean="0"/>
                        <a:t> </a:t>
                      </a:r>
                      <a:r>
                        <a:rPr lang="en-US" sz="1500" b="1" dirty="0" err="1" smtClean="0"/>
                        <a:t>atas</a:t>
                      </a:r>
                      <a:endParaRPr lang="en-US" sz="1500" b="1" dirty="0"/>
                    </a:p>
                  </a:txBody>
                  <a:tcPr marL="121920" marR="121920"/>
                </a:tc>
              </a:tr>
              <a:tr h="762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r>
                        <a:rPr lang="en-US" sz="1500" b="1" dirty="0" smtClean="0"/>
                        <a:t>2 </a:t>
                      </a:r>
                      <a:r>
                        <a:rPr lang="en-US" sz="1500" b="1" dirty="0" err="1" smtClean="0"/>
                        <a:t>sks</a:t>
                      </a:r>
                      <a:r>
                        <a:rPr lang="en-US" sz="1500" b="1" dirty="0" smtClean="0"/>
                        <a:t> </a:t>
                      </a:r>
                      <a:r>
                        <a:rPr lang="en-US" sz="1500" b="1" dirty="0" err="1" smtClean="0"/>
                        <a:t>berikutnya</a:t>
                      </a:r>
                      <a:endParaRPr lang="en-US" sz="1500" b="1" dirty="0"/>
                    </a:p>
                  </a:txBody>
                  <a:tcPr marL="121920" marR="121920"/>
                </a:tc>
                <a:tc>
                  <a:txBody>
                    <a:bodyPr/>
                    <a:lstStyle/>
                    <a:p>
                      <a:r>
                        <a:rPr lang="en-US" sz="1500" b="1" dirty="0" smtClean="0"/>
                        <a:t>0,5</a:t>
                      </a:r>
                      <a:endParaRPr lang="en-US" sz="1500" b="1" dirty="0"/>
                    </a:p>
                  </a:txBody>
                  <a:tcPr marL="121920" marR="121920"/>
                </a:tc>
                <a:tc>
                  <a:txBody>
                    <a:bodyPr/>
                    <a:lstStyle/>
                    <a:p>
                      <a:r>
                        <a:rPr lang="en-US" sz="1500" b="1" dirty="0" err="1" smtClean="0"/>
                        <a:t>Lektor</a:t>
                      </a:r>
                      <a:r>
                        <a:rPr lang="en-US" sz="1500" b="1" dirty="0" smtClean="0"/>
                        <a:t> </a:t>
                      </a:r>
                      <a:r>
                        <a:rPr lang="en-US" sz="1500" b="1" dirty="0" err="1" smtClean="0"/>
                        <a:t>ke</a:t>
                      </a:r>
                      <a:r>
                        <a:rPr lang="en-US" sz="1500" b="1" dirty="0" smtClean="0"/>
                        <a:t> </a:t>
                      </a:r>
                      <a:r>
                        <a:rPr lang="en-US" sz="1500" b="1" dirty="0" err="1" smtClean="0"/>
                        <a:t>atas</a:t>
                      </a:r>
                      <a:endParaRPr lang="en-US" sz="1500" b="1" dirty="0"/>
                    </a:p>
                  </a:txBody>
                  <a:tcPr marL="121920" marR="121920"/>
                </a:tc>
              </a:tr>
              <a:tr h="457200">
                <a:tc>
                  <a:txBody>
                    <a:bodyPr/>
                    <a:lstStyle/>
                    <a:p>
                      <a:pPr marL="0" algn="l" defTabSz="914400" rtl="0" eaLnBrk="1" latinLnBrk="0" hangingPunct="1"/>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smtClean="0">
                          <a:solidFill>
                            <a:schemeClr val="dk1"/>
                          </a:solidFill>
                          <a:latin typeface="+mn-lt"/>
                          <a:ea typeface="+mn-ea"/>
                          <a:cs typeface="+mn-cs"/>
                        </a:rPr>
                        <a:t>B</a:t>
                      </a:r>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err="1" smtClean="0">
                          <a:solidFill>
                            <a:schemeClr val="dk1"/>
                          </a:solidFill>
                          <a:latin typeface="+mn-lt"/>
                          <a:ea typeface="+mn-ea"/>
                          <a:cs typeface="+mn-cs"/>
                        </a:rPr>
                        <a:t>Membimbing</a:t>
                      </a:r>
                      <a:r>
                        <a:rPr lang="en-US" sz="1500" b="1" kern="1200" dirty="0" smtClean="0">
                          <a:solidFill>
                            <a:schemeClr val="dk1"/>
                          </a:solidFill>
                          <a:latin typeface="+mn-lt"/>
                          <a:ea typeface="+mn-ea"/>
                          <a:cs typeface="+mn-cs"/>
                        </a:rPr>
                        <a:t> seminar</a:t>
                      </a:r>
                      <a:endParaRPr lang="en-US" sz="1500" b="1" kern="1200" dirty="0">
                        <a:solidFill>
                          <a:schemeClr val="dk1"/>
                        </a:solidFill>
                        <a:latin typeface="+mn-lt"/>
                        <a:ea typeface="+mn-ea"/>
                        <a:cs typeface="+mn-cs"/>
                      </a:endParaRPr>
                    </a:p>
                  </a:txBody>
                  <a:tcPr marL="121920" marR="121920"/>
                </a:tc>
                <a:tc gridSpan="2">
                  <a:txBody>
                    <a:bodyPr/>
                    <a:lstStyle/>
                    <a:p>
                      <a:pPr marL="0" algn="l" defTabSz="914400" rtl="0" eaLnBrk="1" latinLnBrk="0" hangingPunct="1"/>
                      <a:r>
                        <a:rPr lang="en-US" sz="1500" b="1" kern="1200" dirty="0" err="1" smtClean="0">
                          <a:solidFill>
                            <a:schemeClr val="dk1"/>
                          </a:solidFill>
                          <a:latin typeface="+mn-lt"/>
                          <a:ea typeface="+mn-ea"/>
                          <a:cs typeface="+mn-cs"/>
                        </a:rPr>
                        <a:t>Membimbing</a:t>
                      </a:r>
                      <a:r>
                        <a:rPr lang="en-US" sz="1500" b="1" kern="1200" baseline="0" dirty="0" smtClean="0">
                          <a:solidFill>
                            <a:schemeClr val="dk1"/>
                          </a:solidFill>
                          <a:latin typeface="+mn-lt"/>
                          <a:ea typeface="+mn-ea"/>
                          <a:cs typeface="+mn-cs"/>
                        </a:rPr>
                        <a:t> </a:t>
                      </a:r>
                      <a:r>
                        <a:rPr lang="en-US" sz="1500" b="1" kern="1200" baseline="0" dirty="0" err="1" smtClean="0">
                          <a:solidFill>
                            <a:schemeClr val="dk1"/>
                          </a:solidFill>
                          <a:latin typeface="+mn-lt"/>
                          <a:ea typeface="+mn-ea"/>
                          <a:cs typeface="+mn-cs"/>
                        </a:rPr>
                        <a:t>mahasiswa</a:t>
                      </a:r>
                      <a:r>
                        <a:rPr lang="en-US" sz="1500" b="1" kern="1200" baseline="0" dirty="0" smtClean="0">
                          <a:solidFill>
                            <a:schemeClr val="dk1"/>
                          </a:solidFill>
                          <a:latin typeface="+mn-lt"/>
                          <a:ea typeface="+mn-ea"/>
                          <a:cs typeface="+mn-cs"/>
                        </a:rPr>
                        <a:t> seminar</a:t>
                      </a:r>
                      <a:endParaRPr lang="en-US" sz="1500" b="1" kern="1200" dirty="0">
                        <a:solidFill>
                          <a:schemeClr val="dk1"/>
                        </a:solidFill>
                        <a:latin typeface="+mn-lt"/>
                        <a:ea typeface="+mn-ea"/>
                        <a:cs typeface="+mn-cs"/>
                      </a:endParaRPr>
                    </a:p>
                  </a:txBody>
                  <a:tcPr marL="121920" marR="121920"/>
                </a:tc>
                <a:tc hMerge="1">
                  <a:txBody>
                    <a:bodyPr/>
                    <a:lstStyle/>
                    <a:p>
                      <a:endParaRPr lang="en-US"/>
                    </a:p>
                  </a:txBody>
                  <a:tcPr/>
                </a:tc>
                <a:tc>
                  <a:txBody>
                    <a:bodyPr/>
                    <a:lstStyle/>
                    <a:p>
                      <a:pPr marL="0" algn="l" defTabSz="914400" rtl="0" eaLnBrk="1" latinLnBrk="0" hangingPunct="1"/>
                      <a:r>
                        <a:rPr lang="en-US" sz="1500" b="1" kern="1200" dirty="0" err="1" smtClean="0">
                          <a:solidFill>
                            <a:schemeClr val="dk1"/>
                          </a:solidFill>
                          <a:latin typeface="+mn-lt"/>
                          <a:ea typeface="+mn-ea"/>
                          <a:cs typeface="+mn-cs"/>
                        </a:rPr>
                        <a:t>Tiap</a:t>
                      </a:r>
                      <a:r>
                        <a:rPr lang="en-US" sz="1500" b="1" kern="1200" dirty="0" smtClean="0">
                          <a:solidFill>
                            <a:schemeClr val="dk1"/>
                          </a:solidFill>
                          <a:latin typeface="+mn-lt"/>
                          <a:ea typeface="+mn-ea"/>
                          <a:cs typeface="+mn-cs"/>
                        </a:rPr>
                        <a:t> semester</a:t>
                      </a:r>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smtClean="0">
                          <a:solidFill>
                            <a:schemeClr val="dk1"/>
                          </a:solidFill>
                          <a:latin typeface="+mn-lt"/>
                          <a:ea typeface="+mn-ea"/>
                          <a:cs typeface="+mn-cs"/>
                        </a:rPr>
                        <a:t>1</a:t>
                      </a:r>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err="1" smtClean="0">
                          <a:solidFill>
                            <a:schemeClr val="dk1"/>
                          </a:solidFill>
                          <a:latin typeface="+mn-lt"/>
                          <a:ea typeface="+mn-ea"/>
                          <a:cs typeface="+mn-cs"/>
                        </a:rPr>
                        <a:t>Semua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jenjang</a:t>
                      </a:r>
                      <a:endParaRPr lang="en-US" sz="1500" b="1" kern="1200" dirty="0" smtClean="0">
                        <a:solidFill>
                          <a:schemeClr val="dk1"/>
                        </a:solidFill>
                        <a:latin typeface="+mn-lt"/>
                        <a:ea typeface="+mn-ea"/>
                        <a:cs typeface="+mn-cs"/>
                      </a:endParaRPr>
                    </a:p>
                  </a:txBody>
                  <a:tcPr marL="121920" marR="121920"/>
                </a:tc>
              </a:tr>
              <a:tr h="457200">
                <a:tc>
                  <a:txBody>
                    <a:bodyPr/>
                    <a:lstStyle/>
                    <a:p>
                      <a:pPr marL="0" algn="l" defTabSz="914400" rtl="0" eaLnBrk="1" latinLnBrk="0" hangingPunct="1"/>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smtClean="0">
                          <a:solidFill>
                            <a:schemeClr val="dk1"/>
                          </a:solidFill>
                          <a:latin typeface="+mn-lt"/>
                          <a:ea typeface="+mn-ea"/>
                          <a:cs typeface="+mn-cs"/>
                        </a:rPr>
                        <a:t>C</a:t>
                      </a:r>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err="1" smtClean="0">
                          <a:solidFill>
                            <a:schemeClr val="dk1"/>
                          </a:solidFill>
                          <a:latin typeface="+mn-lt"/>
                          <a:ea typeface="+mn-ea"/>
                          <a:cs typeface="+mn-cs"/>
                        </a:rPr>
                        <a:t>Membimbing</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kuliah</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kerja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nyata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praktek</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kerja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nyata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praktek</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kerja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lapangan</a:t>
                      </a:r>
                      <a:endParaRPr lang="en-US" sz="1500" b="1" kern="1200" dirty="0">
                        <a:solidFill>
                          <a:schemeClr val="dk1"/>
                        </a:solidFill>
                        <a:latin typeface="+mn-lt"/>
                        <a:ea typeface="+mn-ea"/>
                        <a:cs typeface="+mn-cs"/>
                      </a:endParaRPr>
                    </a:p>
                  </a:txBody>
                  <a:tcPr marL="121920" marR="121920"/>
                </a:tc>
                <a:tc gridSpan="2">
                  <a:txBody>
                    <a:bodyPr/>
                    <a:lstStyle/>
                    <a:p>
                      <a:pPr marL="0" algn="l" defTabSz="914400" rtl="0" eaLnBrk="1" latinLnBrk="0" hangingPunct="1"/>
                      <a:r>
                        <a:rPr lang="en-US" sz="1500" b="1" kern="1200" dirty="0" err="1" smtClean="0">
                          <a:solidFill>
                            <a:schemeClr val="dk1"/>
                          </a:solidFill>
                          <a:latin typeface="+mn-lt"/>
                          <a:ea typeface="+mn-ea"/>
                          <a:cs typeface="+mn-cs"/>
                        </a:rPr>
                        <a:t>Membimbing</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mahasiswa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kuliah</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kerja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nyata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praktek</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kerja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nyata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praktek</a:t>
                      </a:r>
                      <a:r>
                        <a:rPr lang="en-US" sz="1500" b="1" kern="1200" baseline="0" dirty="0" smtClean="0">
                          <a:solidFill>
                            <a:schemeClr val="dk1"/>
                          </a:solidFill>
                          <a:latin typeface="+mn-lt"/>
                          <a:ea typeface="+mn-ea"/>
                          <a:cs typeface="+mn-cs"/>
                        </a:rPr>
                        <a:t> </a:t>
                      </a:r>
                      <a:r>
                        <a:rPr lang="en-US" sz="1500" b="1" kern="1200" baseline="0" dirty="0" err="1" smtClean="0">
                          <a:solidFill>
                            <a:schemeClr val="dk1"/>
                          </a:solidFill>
                          <a:latin typeface="+mn-lt"/>
                          <a:ea typeface="+mn-ea"/>
                          <a:cs typeface="+mn-cs"/>
                        </a:rPr>
                        <a:t>kerja</a:t>
                      </a:r>
                      <a:r>
                        <a:rPr lang="en-US" sz="1500" b="1" kern="1200" baseline="0" dirty="0" smtClean="0">
                          <a:solidFill>
                            <a:schemeClr val="dk1"/>
                          </a:solidFill>
                          <a:latin typeface="+mn-lt"/>
                          <a:ea typeface="+mn-ea"/>
                          <a:cs typeface="+mn-cs"/>
                        </a:rPr>
                        <a:t> </a:t>
                      </a:r>
                      <a:r>
                        <a:rPr lang="en-US" sz="1500" b="1" kern="1200" baseline="0" dirty="0" err="1" smtClean="0">
                          <a:solidFill>
                            <a:schemeClr val="dk1"/>
                          </a:solidFill>
                          <a:latin typeface="+mn-lt"/>
                          <a:ea typeface="+mn-ea"/>
                          <a:cs typeface="+mn-cs"/>
                        </a:rPr>
                        <a:t>lapangan</a:t>
                      </a:r>
                      <a:endParaRPr lang="en-US" sz="1500" b="1" kern="1200" dirty="0">
                        <a:solidFill>
                          <a:schemeClr val="dk1"/>
                        </a:solidFill>
                        <a:latin typeface="+mn-lt"/>
                        <a:ea typeface="+mn-ea"/>
                        <a:cs typeface="+mn-cs"/>
                      </a:endParaRPr>
                    </a:p>
                  </a:txBody>
                  <a:tcPr marL="121920" marR="121920"/>
                </a:tc>
                <a:tc hMerge="1">
                  <a:txBody>
                    <a:bodyPr/>
                    <a:lstStyle/>
                    <a:p>
                      <a:endParaRPr lang="en-US"/>
                    </a:p>
                  </a:txBody>
                  <a:tcPr/>
                </a:tc>
                <a:tc>
                  <a:txBody>
                    <a:bodyPr/>
                    <a:lstStyle/>
                    <a:p>
                      <a:pPr marL="0" algn="l" defTabSz="914400" rtl="0" eaLnBrk="1" latinLnBrk="0" hangingPunct="1"/>
                      <a:r>
                        <a:rPr lang="en-US" sz="1500" b="1" kern="1200" dirty="0" err="1" smtClean="0">
                          <a:solidFill>
                            <a:schemeClr val="dk1"/>
                          </a:solidFill>
                          <a:latin typeface="+mn-lt"/>
                          <a:ea typeface="+mn-ea"/>
                          <a:cs typeface="+mn-cs"/>
                        </a:rPr>
                        <a:t>Tiap</a:t>
                      </a:r>
                      <a:r>
                        <a:rPr lang="en-US" sz="1500" b="1" kern="1200" dirty="0" smtClean="0">
                          <a:solidFill>
                            <a:schemeClr val="dk1"/>
                          </a:solidFill>
                          <a:latin typeface="+mn-lt"/>
                          <a:ea typeface="+mn-ea"/>
                          <a:cs typeface="+mn-cs"/>
                        </a:rPr>
                        <a:t> semester</a:t>
                      </a:r>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smtClean="0">
                          <a:solidFill>
                            <a:schemeClr val="dk1"/>
                          </a:solidFill>
                          <a:latin typeface="+mn-lt"/>
                          <a:ea typeface="+mn-ea"/>
                          <a:cs typeface="+mn-cs"/>
                        </a:rPr>
                        <a:t>2</a:t>
                      </a:r>
                      <a:endParaRPr lang="en-US" sz="1500" b="1" kern="1200" dirty="0">
                        <a:solidFill>
                          <a:schemeClr val="dk1"/>
                        </a:solidFill>
                        <a:latin typeface="+mn-lt"/>
                        <a:ea typeface="+mn-ea"/>
                        <a:cs typeface="+mn-cs"/>
                      </a:endParaRPr>
                    </a:p>
                  </a:txBody>
                  <a:tcPr marL="121920" marR="121920"/>
                </a:tc>
                <a:tc>
                  <a:txBody>
                    <a:bodyPr/>
                    <a:lstStyle/>
                    <a:p>
                      <a:pPr marL="0" algn="l" defTabSz="914400" rtl="0" eaLnBrk="1" latinLnBrk="0" hangingPunct="1"/>
                      <a:r>
                        <a:rPr lang="en-US" sz="1500" b="1" kern="1200" dirty="0" err="1" smtClean="0">
                          <a:solidFill>
                            <a:schemeClr val="dk1"/>
                          </a:solidFill>
                          <a:latin typeface="+mn-lt"/>
                          <a:ea typeface="+mn-ea"/>
                          <a:cs typeface="+mn-cs"/>
                        </a:rPr>
                        <a:t>Semua</a:t>
                      </a:r>
                      <a:r>
                        <a:rPr lang="en-US" sz="1500" b="1" kern="1200" dirty="0" smtClean="0">
                          <a:solidFill>
                            <a:schemeClr val="dk1"/>
                          </a:solidFill>
                          <a:latin typeface="+mn-lt"/>
                          <a:ea typeface="+mn-ea"/>
                          <a:cs typeface="+mn-cs"/>
                        </a:rPr>
                        <a:t> </a:t>
                      </a:r>
                      <a:r>
                        <a:rPr lang="en-US" sz="1500" b="1" kern="1200" dirty="0" err="1" smtClean="0">
                          <a:solidFill>
                            <a:schemeClr val="dk1"/>
                          </a:solidFill>
                          <a:latin typeface="+mn-lt"/>
                          <a:ea typeface="+mn-ea"/>
                          <a:cs typeface="+mn-cs"/>
                        </a:rPr>
                        <a:t>jenjang</a:t>
                      </a:r>
                      <a:endParaRPr lang="en-US" sz="1500" b="1" kern="1200" dirty="0" smtClean="0">
                        <a:solidFill>
                          <a:schemeClr val="dk1"/>
                        </a:solidFill>
                        <a:latin typeface="+mn-lt"/>
                        <a:ea typeface="+mn-ea"/>
                        <a:cs typeface="+mn-cs"/>
                      </a:endParaRPr>
                    </a:p>
                  </a:txBody>
                  <a:tcPr marL="121920" marR="121920"/>
                </a:tc>
              </a:tr>
            </a:tbl>
          </a:graphicData>
        </a:graphic>
      </p:graphicFrame>
      <p:sp>
        <p:nvSpPr>
          <p:cNvPr id="4" name="Slide Number Placeholder 3"/>
          <p:cNvSpPr>
            <a:spLocks noGrp="1"/>
          </p:cNvSpPr>
          <p:nvPr>
            <p:ph type="sldNum" sz="quarter" idx="12"/>
          </p:nvPr>
        </p:nvSpPr>
        <p:spPr/>
        <p:txBody>
          <a:bodyPr/>
          <a:lstStyle/>
          <a:p>
            <a:fld id="{05ACC3A4-23DA-4610-AE00-E9203406DE21}" type="slidenum">
              <a:rPr lang="en-US"/>
              <a:pPr/>
              <a:t>154</a:t>
            </a:fld>
            <a:endParaRPr lang="en-US"/>
          </a:p>
        </p:txBody>
      </p:sp>
      <p:sp>
        <p:nvSpPr>
          <p:cNvPr id="27651" name="Title 1"/>
          <p:cNvSpPr txBox="1">
            <a:spLocks/>
          </p:cNvSpPr>
          <p:nvPr/>
        </p:nvSpPr>
        <p:spPr bwMode="auto">
          <a:xfrm>
            <a:off x="0" y="155576"/>
            <a:ext cx="12293600" cy="468313"/>
          </a:xfrm>
          <a:prstGeom prst="rect">
            <a:avLst/>
          </a:prstGeom>
          <a:noFill/>
          <a:ln w="9525">
            <a:noFill/>
            <a:miter lim="800000"/>
            <a:headEnd/>
            <a:tailEnd/>
          </a:ln>
        </p:spPr>
        <p:txBody>
          <a:bodyPr anchor="ctr"/>
          <a:lstStyle/>
          <a:p>
            <a:pPr algn="ctr" eaLnBrk="1" hangingPunct="1"/>
            <a:r>
              <a:rPr lang="en-US" altLang="en-US" sz="2800" b="1" dirty="0" err="1">
                <a:latin typeface="Lucida Sans Unicode" pitchFamily="34" charset="0"/>
              </a:rPr>
              <a:t>Lampiran</a:t>
            </a:r>
            <a:r>
              <a:rPr lang="en-US" altLang="en-US" sz="2800" b="1" dirty="0">
                <a:latin typeface="Lucida Sans Unicode" pitchFamily="34" charset="0"/>
              </a:rPr>
              <a:t> I. </a:t>
            </a:r>
            <a:r>
              <a:rPr lang="id-ID" altLang="en-US" sz="2800" b="1" dirty="0">
                <a:latin typeface="Lucida Sans Unicode" pitchFamily="34" charset="0"/>
              </a:rPr>
              <a:t>Kegiatan </a:t>
            </a:r>
            <a:r>
              <a:rPr lang="id-ID" altLang="en-US" sz="2800" b="1" dirty="0" smtClean="0">
                <a:latin typeface="Lucida Sans Unicode" pitchFamily="34" charset="0"/>
              </a:rPr>
              <a:t>Pendidikan</a:t>
            </a:r>
            <a:r>
              <a:rPr lang="en-US" altLang="en-US" sz="2800" b="1" dirty="0" smtClean="0">
                <a:latin typeface="Lucida Sans Unicode" pitchFamily="34" charset="0"/>
              </a:rPr>
              <a:t>  </a:t>
            </a:r>
            <a:r>
              <a:rPr lang="en-US" altLang="en-US" sz="2800" b="1" dirty="0" err="1" smtClean="0">
                <a:latin typeface="Lucida Sans Unicode" pitchFamily="34" charset="0"/>
              </a:rPr>
              <a:t>Permenpanrb</a:t>
            </a:r>
            <a:r>
              <a:rPr lang="en-US" altLang="en-US" sz="2800" b="1" dirty="0" smtClean="0">
                <a:latin typeface="Lucida Sans Unicode" pitchFamily="34" charset="0"/>
              </a:rPr>
              <a:t> 17-2013</a:t>
            </a:r>
            <a:endParaRPr lang="en-US" altLang="en-US" sz="2800" b="1" dirty="0">
              <a:latin typeface="Lucida Sans Unicode" pitchFamily="34" charset="0"/>
            </a:endParaRPr>
          </a:p>
        </p:txBody>
      </p:sp>
    </p:spTree>
    <p:extLst>
      <p:ext uri="{BB962C8B-B14F-4D97-AF65-F5344CB8AC3E}">
        <p14:creationId xmlns:p14="http://schemas.microsoft.com/office/powerpoint/2010/main" xmlns="" val="1345892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87939-0C98-4EFB-8D3D-A74FBDAB2665}" type="slidenum">
              <a:rPr lang="en-US"/>
              <a:pPr/>
              <a:t>155</a:t>
            </a:fld>
            <a:endParaRPr lang="en-US"/>
          </a:p>
        </p:txBody>
      </p:sp>
      <p:sp>
        <p:nvSpPr>
          <p:cNvPr id="28675" name="Title 1"/>
          <p:cNvSpPr txBox="1">
            <a:spLocks/>
          </p:cNvSpPr>
          <p:nvPr/>
        </p:nvSpPr>
        <p:spPr bwMode="auto">
          <a:xfrm>
            <a:off x="0" y="155576"/>
            <a:ext cx="12293600" cy="468313"/>
          </a:xfrm>
          <a:prstGeom prst="rect">
            <a:avLst/>
          </a:prstGeom>
          <a:noFill/>
          <a:ln w="9525">
            <a:noFill/>
            <a:miter lim="800000"/>
            <a:headEnd/>
            <a:tailEnd/>
          </a:ln>
        </p:spPr>
        <p:txBody>
          <a:bodyPr anchor="ctr"/>
          <a:lstStyle/>
          <a:p>
            <a:pPr algn="ctr" eaLnBrk="1" hangingPunct="1"/>
            <a:r>
              <a:rPr lang="id-ID" altLang="en-US" sz="2800" b="1" dirty="0">
                <a:latin typeface="Lucida Sans Unicode" pitchFamily="34" charset="0"/>
              </a:rPr>
              <a:t>Kegiatan Pendidikan</a:t>
            </a:r>
            <a:endParaRPr lang="en-US" altLang="en-US" sz="2800" b="1" dirty="0">
              <a:latin typeface="Lucida Sans Unicode"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03610488"/>
              </p:ext>
            </p:extLst>
          </p:nvPr>
        </p:nvGraphicFramePr>
        <p:xfrm>
          <a:off x="203200" y="625352"/>
          <a:ext cx="11785601" cy="6151880"/>
        </p:xfrm>
        <a:graphic>
          <a:graphicData uri="http://schemas.openxmlformats.org/drawingml/2006/table">
            <a:tbl>
              <a:tblPr firstRow="1" bandRow="1">
                <a:tableStyleId>{5C22544A-7EE6-4342-B048-85BDC9FD1C3A}</a:tableStyleId>
              </a:tblPr>
              <a:tblGrid>
                <a:gridCol w="561340"/>
                <a:gridCol w="900007"/>
                <a:gridCol w="353060"/>
                <a:gridCol w="1807633"/>
                <a:gridCol w="340360"/>
                <a:gridCol w="406400"/>
                <a:gridCol w="2935479"/>
                <a:gridCol w="1855131"/>
                <a:gridCol w="914400"/>
                <a:gridCol w="1711791"/>
              </a:tblGrid>
              <a:tr h="370840">
                <a:tc>
                  <a:txBody>
                    <a:bodyPr/>
                    <a:lstStyle/>
                    <a:p>
                      <a:pPr algn="ctr"/>
                      <a:r>
                        <a:rPr lang="en-US" sz="1600" b="1" dirty="0" smtClean="0"/>
                        <a:t>NO</a:t>
                      </a:r>
                      <a:endParaRPr lang="en-US" sz="1600" b="1" dirty="0"/>
                    </a:p>
                  </a:txBody>
                  <a:tcPr marL="121920" marR="121920" anchor="ctr"/>
                </a:tc>
                <a:tc>
                  <a:txBody>
                    <a:bodyPr/>
                    <a:lstStyle/>
                    <a:p>
                      <a:pPr algn="ctr"/>
                      <a:r>
                        <a:rPr lang="en-US" sz="1600" b="1" dirty="0" smtClean="0"/>
                        <a:t>UNSUR</a:t>
                      </a:r>
                      <a:endParaRPr lang="en-US" sz="1600" b="1" dirty="0"/>
                    </a:p>
                  </a:txBody>
                  <a:tcPr marL="121920" marR="121920" anchor="ctr"/>
                </a:tc>
                <a:tc gridSpan="2">
                  <a:txBody>
                    <a:bodyPr/>
                    <a:lstStyle/>
                    <a:p>
                      <a:pPr algn="ctr"/>
                      <a:r>
                        <a:rPr lang="en-US" sz="1600" b="1" dirty="0" smtClean="0"/>
                        <a:t>SUB UNSUR</a:t>
                      </a:r>
                      <a:endParaRPr lang="en-US" sz="1600" b="1" dirty="0"/>
                    </a:p>
                  </a:txBody>
                  <a:tcPr marL="121920" marR="121920" anchor="ctr"/>
                </a:tc>
                <a:tc hMerge="1">
                  <a:txBody>
                    <a:bodyPr/>
                    <a:lstStyle/>
                    <a:p>
                      <a:pPr algn="ctr"/>
                      <a:endParaRPr lang="en-US" sz="1200" dirty="0"/>
                    </a:p>
                  </a:txBody>
                  <a:tcPr/>
                </a:tc>
                <a:tc gridSpan="3">
                  <a:txBody>
                    <a:bodyPr/>
                    <a:lstStyle/>
                    <a:p>
                      <a:pPr algn="ctr"/>
                      <a:r>
                        <a:rPr lang="en-US" sz="1600" b="1" dirty="0" smtClean="0"/>
                        <a:t>KEGIATAN</a:t>
                      </a:r>
                      <a:endParaRPr lang="en-US" sz="1600" b="1" dirty="0"/>
                    </a:p>
                  </a:txBody>
                  <a:tcPr marL="121920" marR="121920" anchor="ctr"/>
                </a:tc>
                <a:tc hMerge="1">
                  <a:txBody>
                    <a:bodyPr/>
                    <a:lstStyle/>
                    <a:p>
                      <a:endParaRPr lang="en-US"/>
                    </a:p>
                  </a:txBody>
                  <a:tcPr/>
                </a:tc>
                <a:tc hMerge="1">
                  <a:txBody>
                    <a:bodyPr/>
                    <a:lstStyle/>
                    <a:p>
                      <a:endParaRPr lang="en-US"/>
                    </a:p>
                  </a:txBody>
                  <a:tcPr/>
                </a:tc>
                <a:tc>
                  <a:txBody>
                    <a:bodyPr/>
                    <a:lstStyle/>
                    <a:p>
                      <a:pPr algn="ctr"/>
                      <a:r>
                        <a:rPr lang="en-US" sz="1600" b="1" dirty="0" smtClean="0"/>
                        <a:t>SATUAN</a:t>
                      </a:r>
                      <a:r>
                        <a:rPr lang="en-US" sz="1600" b="1" baseline="0" dirty="0" smtClean="0"/>
                        <a:t> HASIL</a:t>
                      </a:r>
                      <a:endParaRPr lang="en-US" sz="1600" b="1" dirty="0"/>
                    </a:p>
                  </a:txBody>
                  <a:tcPr marL="121920" marR="121920" anchor="ctr"/>
                </a:tc>
                <a:tc>
                  <a:txBody>
                    <a:bodyPr/>
                    <a:lstStyle/>
                    <a:p>
                      <a:pPr algn="ctr"/>
                      <a:r>
                        <a:rPr lang="en-US" sz="1600" b="1" dirty="0" smtClean="0"/>
                        <a:t>ANGKA KREDIT</a:t>
                      </a:r>
                      <a:endParaRPr lang="en-US" sz="1600" b="1" dirty="0"/>
                    </a:p>
                  </a:txBody>
                  <a:tcPr marL="121920" marR="121920" anchor="ctr"/>
                </a:tc>
                <a:tc>
                  <a:txBody>
                    <a:bodyPr/>
                    <a:lstStyle/>
                    <a:p>
                      <a:pPr algn="ctr"/>
                      <a:r>
                        <a:rPr lang="en-US" sz="1600" b="1" dirty="0" smtClean="0"/>
                        <a:t>PELAKSANAAN KEGIATAN</a:t>
                      </a:r>
                      <a:endParaRPr lang="en-US" sz="1600" b="1" dirty="0"/>
                    </a:p>
                  </a:txBody>
                  <a:tcPr marL="121920" marR="121920" anchor="ctr"/>
                </a:tc>
              </a:tr>
              <a:tr h="370840">
                <a:tc>
                  <a:txBody>
                    <a:bodyPr/>
                    <a:lstStyle/>
                    <a:p>
                      <a:endParaRPr lang="en-US" sz="1600" b="1"/>
                    </a:p>
                  </a:txBody>
                  <a:tcPr marL="121920" marR="121920"/>
                </a:tc>
                <a:tc>
                  <a:txBody>
                    <a:bodyPr/>
                    <a:lstStyle/>
                    <a:p>
                      <a:endParaRPr lang="en-US" sz="1600" b="1"/>
                    </a:p>
                  </a:txBody>
                  <a:tcPr marL="121920" marR="121920"/>
                </a:tc>
                <a:tc rowSpan="10">
                  <a:txBody>
                    <a:bodyPr/>
                    <a:lstStyle/>
                    <a:p>
                      <a:r>
                        <a:rPr lang="en-US" sz="1600" b="1" dirty="0" smtClean="0">
                          <a:solidFill>
                            <a:schemeClr val="tx1"/>
                          </a:solidFill>
                        </a:rPr>
                        <a:t>D</a:t>
                      </a:r>
                      <a:endParaRPr lang="en-US" sz="1600" b="1" dirty="0">
                        <a:solidFill>
                          <a:schemeClr val="tx1"/>
                        </a:solidFill>
                      </a:endParaRPr>
                    </a:p>
                  </a:txBody>
                  <a:tcPr marL="121920" marR="121920"/>
                </a:tc>
                <a:tc rowSpan="10">
                  <a:txBody>
                    <a:bodyPr/>
                    <a:lstStyle/>
                    <a:p>
                      <a:r>
                        <a:rPr lang="en-US" sz="1600" b="1" dirty="0" err="1" smtClean="0">
                          <a:solidFill>
                            <a:schemeClr val="tx1"/>
                          </a:solidFill>
                        </a:rPr>
                        <a:t>Membimbing</a:t>
                      </a:r>
                      <a:r>
                        <a:rPr lang="en-US" sz="1600" b="1" dirty="0" smtClean="0">
                          <a:solidFill>
                            <a:schemeClr val="tx1"/>
                          </a:solidFill>
                        </a:rPr>
                        <a:t> </a:t>
                      </a:r>
                      <a:r>
                        <a:rPr lang="en-US" sz="1600" b="1" dirty="0" err="1" smtClean="0">
                          <a:solidFill>
                            <a:schemeClr val="tx1"/>
                          </a:solidFill>
                        </a:rPr>
                        <a:t>dan</a:t>
                      </a:r>
                      <a:r>
                        <a:rPr lang="en-US" sz="1600" b="1" dirty="0" smtClean="0">
                          <a:solidFill>
                            <a:schemeClr val="tx1"/>
                          </a:solidFill>
                        </a:rPr>
                        <a:t> </a:t>
                      </a:r>
                      <a:r>
                        <a:rPr lang="en-US" sz="1600" b="1" dirty="0" err="1" smtClean="0">
                          <a:solidFill>
                            <a:schemeClr val="tx1"/>
                          </a:solidFill>
                        </a:rPr>
                        <a:t>ikut</a:t>
                      </a:r>
                      <a:r>
                        <a:rPr lang="en-US" sz="1600" b="1" dirty="0" smtClean="0">
                          <a:solidFill>
                            <a:schemeClr val="tx1"/>
                          </a:solidFill>
                        </a:rPr>
                        <a:t> </a:t>
                      </a:r>
                      <a:r>
                        <a:rPr lang="en-US" sz="1600" b="1" dirty="0" err="1" smtClean="0">
                          <a:solidFill>
                            <a:schemeClr val="tx1"/>
                          </a:solidFill>
                        </a:rPr>
                        <a:t>membimbing</a:t>
                      </a:r>
                      <a:r>
                        <a:rPr lang="en-US" sz="1600" b="1" baseline="0" dirty="0" smtClean="0">
                          <a:solidFill>
                            <a:schemeClr val="tx1"/>
                          </a:solidFill>
                        </a:rPr>
                        <a:t> </a:t>
                      </a:r>
                      <a:r>
                        <a:rPr lang="en-US" sz="1600" b="1" baseline="0" dirty="0" err="1" smtClean="0">
                          <a:solidFill>
                            <a:schemeClr val="tx1"/>
                          </a:solidFill>
                        </a:rPr>
                        <a:t>dalam</a:t>
                      </a:r>
                      <a:r>
                        <a:rPr lang="en-US" sz="1600" b="1" baseline="0" dirty="0" smtClean="0">
                          <a:solidFill>
                            <a:schemeClr val="tx1"/>
                          </a:solidFill>
                        </a:rPr>
                        <a:t> </a:t>
                      </a:r>
                      <a:r>
                        <a:rPr lang="en-US" sz="1600" b="1" baseline="0" dirty="0" err="1" smtClean="0">
                          <a:solidFill>
                            <a:schemeClr val="tx1"/>
                          </a:solidFill>
                        </a:rPr>
                        <a:t>menghasilkan</a:t>
                      </a:r>
                      <a:r>
                        <a:rPr lang="en-US" sz="1600" b="1" baseline="0" dirty="0" smtClean="0">
                          <a:solidFill>
                            <a:schemeClr val="tx1"/>
                          </a:solidFill>
                        </a:rPr>
                        <a:t> </a:t>
                      </a:r>
                      <a:r>
                        <a:rPr lang="en-US" sz="1600" b="1" baseline="0" dirty="0" err="1" smtClean="0">
                          <a:solidFill>
                            <a:schemeClr val="tx1"/>
                          </a:solidFill>
                        </a:rPr>
                        <a:t>disertasi</a:t>
                      </a:r>
                      <a:r>
                        <a:rPr lang="en-US" sz="1600" b="1" baseline="0" dirty="0" smtClean="0">
                          <a:solidFill>
                            <a:schemeClr val="tx1"/>
                          </a:solidFill>
                        </a:rPr>
                        <a:t>, </a:t>
                      </a:r>
                      <a:r>
                        <a:rPr lang="en-US" sz="1600" b="1" baseline="0" dirty="0" err="1" smtClean="0">
                          <a:solidFill>
                            <a:schemeClr val="tx1"/>
                          </a:solidFill>
                        </a:rPr>
                        <a:t>tesis</a:t>
                      </a:r>
                      <a:r>
                        <a:rPr lang="en-US" sz="1600" b="1" baseline="0" dirty="0" smtClean="0">
                          <a:solidFill>
                            <a:schemeClr val="tx1"/>
                          </a:solidFill>
                        </a:rPr>
                        <a:t>, </a:t>
                      </a:r>
                      <a:r>
                        <a:rPr lang="en-US" sz="1600" b="1" baseline="0" dirty="0" err="1" smtClean="0">
                          <a:solidFill>
                            <a:schemeClr val="tx1"/>
                          </a:solidFill>
                        </a:rPr>
                        <a:t>skripsi</a:t>
                      </a:r>
                      <a:r>
                        <a:rPr lang="en-US" sz="1600" b="1" baseline="0" dirty="0" smtClean="0">
                          <a:solidFill>
                            <a:schemeClr val="tx1"/>
                          </a:solidFill>
                        </a:rPr>
                        <a:t> </a:t>
                      </a:r>
                      <a:r>
                        <a:rPr lang="en-US" sz="1600" b="1" baseline="0" dirty="0" err="1" smtClean="0">
                          <a:solidFill>
                            <a:schemeClr val="tx1"/>
                          </a:solidFill>
                        </a:rPr>
                        <a:t>dan</a:t>
                      </a:r>
                      <a:r>
                        <a:rPr lang="en-US" sz="1600" b="1" baseline="0" dirty="0" smtClean="0">
                          <a:solidFill>
                            <a:schemeClr val="tx1"/>
                          </a:solidFill>
                        </a:rPr>
                        <a:t> </a:t>
                      </a:r>
                      <a:r>
                        <a:rPr lang="en-US" sz="1600" b="1" baseline="0" dirty="0" err="1" smtClean="0">
                          <a:solidFill>
                            <a:schemeClr val="tx1"/>
                          </a:solidFill>
                        </a:rPr>
                        <a:t>laporan</a:t>
                      </a:r>
                      <a:r>
                        <a:rPr lang="en-US" sz="1600" b="1" baseline="0" dirty="0" smtClean="0">
                          <a:solidFill>
                            <a:schemeClr val="tx1"/>
                          </a:solidFill>
                        </a:rPr>
                        <a:t> </a:t>
                      </a:r>
                      <a:r>
                        <a:rPr lang="en-US" sz="1600" b="1" baseline="0" dirty="0" err="1" smtClean="0">
                          <a:solidFill>
                            <a:schemeClr val="tx1"/>
                          </a:solidFill>
                        </a:rPr>
                        <a:t>akhir</a:t>
                      </a:r>
                      <a:r>
                        <a:rPr lang="en-US" sz="1600" b="1" baseline="0" dirty="0" smtClean="0">
                          <a:solidFill>
                            <a:schemeClr val="tx1"/>
                          </a:solidFill>
                        </a:rPr>
                        <a:t> </a:t>
                      </a:r>
                      <a:r>
                        <a:rPr lang="en-US" sz="1600" b="1" baseline="0" dirty="0" err="1" smtClean="0">
                          <a:solidFill>
                            <a:schemeClr val="tx1"/>
                          </a:solidFill>
                        </a:rPr>
                        <a:t>studi</a:t>
                      </a:r>
                      <a:endParaRPr lang="en-US" sz="1600" b="1" dirty="0">
                        <a:solidFill>
                          <a:schemeClr val="tx1"/>
                        </a:solidFill>
                      </a:endParaRPr>
                    </a:p>
                  </a:txBody>
                  <a:tcPr marL="121920" marR="121920"/>
                </a:tc>
                <a:tc rowSpan="5">
                  <a:txBody>
                    <a:bodyPr/>
                    <a:lstStyle/>
                    <a:p>
                      <a:r>
                        <a:rPr lang="en-US" sz="1600" b="1" dirty="0" smtClean="0"/>
                        <a:t>1</a:t>
                      </a:r>
                      <a:endParaRPr lang="en-US" sz="1600" b="1" dirty="0"/>
                    </a:p>
                  </a:txBody>
                  <a:tcPr marL="121920" marR="121920"/>
                </a:tc>
                <a:tc gridSpan="2">
                  <a:txBody>
                    <a:bodyPr/>
                    <a:lstStyle/>
                    <a:p>
                      <a:r>
                        <a:rPr lang="en-US" sz="1600" b="1" dirty="0" err="1" smtClean="0"/>
                        <a:t>Pembimbing</a:t>
                      </a:r>
                      <a:r>
                        <a:rPr lang="en-US" sz="1600" b="1" dirty="0" smtClean="0"/>
                        <a:t> </a:t>
                      </a:r>
                      <a:r>
                        <a:rPr lang="en-US" sz="1600" b="1" dirty="0" err="1" smtClean="0"/>
                        <a:t>utama</a:t>
                      </a:r>
                      <a:endParaRPr lang="en-US" sz="1600" b="1" dirty="0"/>
                    </a:p>
                  </a:txBody>
                  <a:tcPr marL="121920" marR="121920"/>
                </a:tc>
                <a:tc hMerge="1">
                  <a:txBody>
                    <a:bodyPr/>
                    <a:lstStyle/>
                    <a:p>
                      <a:endParaRPr lang="en-US"/>
                    </a:p>
                  </a:txBody>
                  <a:tcPr/>
                </a:tc>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vMerge="1">
                  <a:txBody>
                    <a:bodyPr/>
                    <a:lstStyle/>
                    <a:p>
                      <a:endParaRPr lang="en-US" sz="1200" dirty="0"/>
                    </a:p>
                  </a:txBody>
                  <a:tcPr/>
                </a:tc>
                <a:tc>
                  <a:txBody>
                    <a:bodyPr/>
                    <a:lstStyle/>
                    <a:p>
                      <a:r>
                        <a:rPr lang="en-US" sz="1600" b="1" dirty="0" smtClean="0"/>
                        <a:t>a.</a:t>
                      </a:r>
                      <a:endParaRPr lang="en-US" sz="1600" b="1" dirty="0"/>
                    </a:p>
                  </a:txBody>
                  <a:tcPr marL="121920" marR="121920"/>
                </a:tc>
                <a:tc>
                  <a:txBody>
                    <a:bodyPr/>
                    <a:lstStyle/>
                    <a:p>
                      <a:r>
                        <a:rPr lang="en-US" sz="1600" b="1" dirty="0" err="1" smtClean="0"/>
                        <a:t>Disertasi</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mahasiswa</a:t>
                      </a:r>
                      <a:endParaRPr lang="en-US" sz="1600" b="1" dirty="0"/>
                    </a:p>
                  </a:txBody>
                  <a:tcPr marL="121920" marR="121920"/>
                </a:tc>
                <a:tc>
                  <a:txBody>
                    <a:bodyPr/>
                    <a:lstStyle/>
                    <a:p>
                      <a:r>
                        <a:rPr lang="en-US" sz="1600" b="1" dirty="0" smtClean="0"/>
                        <a:t>8</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0840">
                <a:tc>
                  <a:txBody>
                    <a:bodyPr/>
                    <a:lstStyle/>
                    <a:p>
                      <a:endParaRPr lang="en-US" sz="1600" b="1"/>
                    </a:p>
                  </a:txBody>
                  <a:tcPr marL="121920" marR="121920"/>
                </a:tc>
                <a:tc>
                  <a:txBody>
                    <a:bodyPr/>
                    <a:lstStyle/>
                    <a:p>
                      <a:endParaRPr lang="en-US" sz="1600" b="1"/>
                    </a:p>
                  </a:txBody>
                  <a:tcPr marL="121920" marR="121920"/>
                </a:tc>
                <a:tc vMerge="1">
                  <a:txBody>
                    <a:bodyPr/>
                    <a:lstStyle/>
                    <a:p>
                      <a:endParaRPr lang="en-US" dirty="0"/>
                    </a:p>
                  </a:txBody>
                  <a:tcPr/>
                </a:tc>
                <a:tc vMerge="1">
                  <a:txBody>
                    <a:bodyPr/>
                    <a:lstStyle/>
                    <a:p>
                      <a:endParaRPr lang="en-US" dirty="0"/>
                    </a:p>
                  </a:txBody>
                  <a:tcPr/>
                </a:tc>
                <a:tc vMerge="1">
                  <a:txBody>
                    <a:bodyPr/>
                    <a:lstStyle/>
                    <a:p>
                      <a:endParaRPr lang="en-US" sz="1200" dirty="0"/>
                    </a:p>
                  </a:txBody>
                  <a:tcPr/>
                </a:tc>
                <a:tc>
                  <a:txBody>
                    <a:bodyPr/>
                    <a:lstStyle/>
                    <a:p>
                      <a:r>
                        <a:rPr lang="en-US" sz="1600" b="1" dirty="0" smtClean="0"/>
                        <a:t>b.</a:t>
                      </a:r>
                      <a:endParaRPr lang="en-US" sz="1600" b="1" dirty="0"/>
                    </a:p>
                  </a:txBody>
                  <a:tcPr marL="121920" marR="121920"/>
                </a:tc>
                <a:tc>
                  <a:txBody>
                    <a:bodyPr/>
                    <a:lstStyle/>
                    <a:p>
                      <a:r>
                        <a:rPr lang="en-US" sz="1600" b="1" dirty="0" err="1" smtClean="0"/>
                        <a:t>Tesis</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mahasiswa</a:t>
                      </a:r>
                      <a:endParaRPr lang="en-US" sz="1600" b="1" dirty="0"/>
                    </a:p>
                  </a:txBody>
                  <a:tcPr marL="121920" marR="121920"/>
                </a:tc>
                <a:tc>
                  <a:txBody>
                    <a:bodyPr/>
                    <a:lstStyle/>
                    <a:p>
                      <a:r>
                        <a:rPr lang="en-US" sz="1600" b="1" dirty="0" smtClean="0"/>
                        <a:t>3</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0840">
                <a:tc>
                  <a:txBody>
                    <a:bodyPr/>
                    <a:lstStyle/>
                    <a:p>
                      <a:endParaRPr lang="en-US" sz="1600" b="1"/>
                    </a:p>
                  </a:txBody>
                  <a:tcPr marL="121920" marR="121920"/>
                </a:tc>
                <a:tc>
                  <a:txBody>
                    <a:bodyPr/>
                    <a:lstStyle/>
                    <a:p>
                      <a:endParaRPr lang="en-US" sz="1600" b="1"/>
                    </a:p>
                  </a:txBody>
                  <a:tcPr marL="121920" marR="121920"/>
                </a:tc>
                <a:tc vMerge="1">
                  <a:txBody>
                    <a:bodyPr/>
                    <a:lstStyle/>
                    <a:p>
                      <a:endParaRPr lang="en-US" dirty="0"/>
                    </a:p>
                  </a:txBody>
                  <a:tcPr/>
                </a:tc>
                <a:tc vMerge="1">
                  <a:txBody>
                    <a:bodyPr/>
                    <a:lstStyle/>
                    <a:p>
                      <a:endParaRPr lang="en-US" dirty="0"/>
                    </a:p>
                  </a:txBody>
                  <a:tcPr/>
                </a:tc>
                <a:tc vMerge="1">
                  <a:txBody>
                    <a:bodyPr/>
                    <a:lstStyle/>
                    <a:p>
                      <a:endParaRPr lang="en-US" sz="1200" dirty="0"/>
                    </a:p>
                  </a:txBody>
                  <a:tcPr/>
                </a:tc>
                <a:tc>
                  <a:txBody>
                    <a:bodyPr/>
                    <a:lstStyle/>
                    <a:p>
                      <a:r>
                        <a:rPr lang="en-US" sz="1600" b="1" dirty="0" smtClean="0"/>
                        <a:t>c.</a:t>
                      </a:r>
                      <a:endParaRPr lang="en-US" sz="1600" b="1" dirty="0"/>
                    </a:p>
                  </a:txBody>
                  <a:tcPr marL="121920" marR="121920"/>
                </a:tc>
                <a:tc>
                  <a:txBody>
                    <a:bodyPr/>
                    <a:lstStyle/>
                    <a:p>
                      <a:r>
                        <a:rPr lang="en-US" sz="1600" b="1" dirty="0" err="1" smtClean="0"/>
                        <a:t>Skripsi</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mahasiswa</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0840">
                <a:tc>
                  <a:txBody>
                    <a:bodyPr/>
                    <a:lstStyle/>
                    <a:p>
                      <a:endParaRPr lang="en-US" sz="1600" b="1"/>
                    </a:p>
                  </a:txBody>
                  <a:tcPr marL="121920" marR="121920"/>
                </a:tc>
                <a:tc>
                  <a:txBody>
                    <a:bodyPr/>
                    <a:lstStyle/>
                    <a:p>
                      <a:endParaRPr lang="en-US" sz="1600" b="1"/>
                    </a:p>
                  </a:txBody>
                  <a:tcPr marL="121920" marR="121920"/>
                </a:tc>
                <a:tc vMerge="1">
                  <a:txBody>
                    <a:bodyPr/>
                    <a:lstStyle/>
                    <a:p>
                      <a:endParaRPr lang="en-US" dirty="0"/>
                    </a:p>
                  </a:txBody>
                  <a:tcPr/>
                </a:tc>
                <a:tc vMerge="1">
                  <a:txBody>
                    <a:bodyPr/>
                    <a:lstStyle/>
                    <a:p>
                      <a:endParaRPr lang="en-US" dirty="0"/>
                    </a:p>
                  </a:txBody>
                  <a:tcPr/>
                </a:tc>
                <a:tc vMerge="1">
                  <a:txBody>
                    <a:bodyPr/>
                    <a:lstStyle/>
                    <a:p>
                      <a:endParaRPr lang="en-US" sz="1200" dirty="0"/>
                    </a:p>
                  </a:txBody>
                  <a:tcPr/>
                </a:tc>
                <a:tc>
                  <a:txBody>
                    <a:bodyPr/>
                    <a:lstStyle/>
                    <a:p>
                      <a:r>
                        <a:rPr lang="en-US" sz="1600" b="1" dirty="0" smtClean="0"/>
                        <a:t>d.</a:t>
                      </a:r>
                      <a:endParaRPr lang="en-US" sz="1600" b="1" dirty="0"/>
                    </a:p>
                  </a:txBody>
                  <a:tcPr marL="121920" marR="121920"/>
                </a:tc>
                <a:tc>
                  <a:txBody>
                    <a:bodyPr/>
                    <a:lstStyle/>
                    <a:p>
                      <a:r>
                        <a:rPr lang="en-US" sz="1600" b="1" dirty="0" err="1" smtClean="0"/>
                        <a:t>Laporan</a:t>
                      </a:r>
                      <a:r>
                        <a:rPr lang="en-US" sz="1600" b="1" baseline="0" dirty="0" smtClean="0"/>
                        <a:t> </a:t>
                      </a:r>
                      <a:r>
                        <a:rPr lang="en-US" sz="1600" b="1" baseline="0" dirty="0" err="1" smtClean="0"/>
                        <a:t>akhir</a:t>
                      </a:r>
                      <a:r>
                        <a:rPr lang="en-US" sz="1600" b="1" baseline="0" dirty="0" smtClean="0"/>
                        <a:t> </a:t>
                      </a:r>
                      <a:r>
                        <a:rPr lang="en-US" sz="1600" b="1" baseline="0" dirty="0" err="1" smtClean="0"/>
                        <a:t>studi</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mahasiswa</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rowSpan="5">
                  <a:txBody>
                    <a:bodyPr/>
                    <a:lstStyle/>
                    <a:p>
                      <a:r>
                        <a:rPr lang="en-US" sz="1600" b="1" dirty="0" smtClean="0"/>
                        <a:t>2</a:t>
                      </a:r>
                      <a:endParaRPr lang="en-US" sz="1600" b="1" dirty="0"/>
                    </a:p>
                  </a:txBody>
                  <a:tcPr marL="121920" marR="121920"/>
                </a:tc>
                <a:tc gridSpan="2">
                  <a:txBody>
                    <a:bodyPr/>
                    <a:lstStyle/>
                    <a:p>
                      <a:r>
                        <a:rPr lang="en-US" sz="1600" b="1" dirty="0" err="1" smtClean="0"/>
                        <a:t>Pembimbing</a:t>
                      </a:r>
                      <a:r>
                        <a:rPr lang="en-US" sz="1600" b="1" dirty="0" smtClean="0"/>
                        <a:t> </a:t>
                      </a:r>
                      <a:r>
                        <a:rPr lang="en-US" sz="1600" b="1" dirty="0" err="1" smtClean="0"/>
                        <a:t>pendamping</a:t>
                      </a:r>
                      <a:r>
                        <a:rPr lang="en-US" sz="1600" b="1" dirty="0" smtClean="0"/>
                        <a:t>/</a:t>
                      </a:r>
                      <a:r>
                        <a:rPr lang="en-US" sz="1600" b="1" dirty="0" err="1" smtClean="0"/>
                        <a:t>pembantu</a:t>
                      </a:r>
                      <a:endParaRPr lang="en-US" sz="1600" b="1" dirty="0"/>
                    </a:p>
                  </a:txBody>
                  <a:tcPr marL="121920" marR="121920"/>
                </a:tc>
                <a:tc hMerge="1">
                  <a:txBody>
                    <a:bodyPr/>
                    <a:lstStyle/>
                    <a:p>
                      <a:endParaRPr lang="en-US"/>
                    </a:p>
                  </a:txBody>
                  <a:tcPr/>
                </a:tc>
                <a:tc>
                  <a:txBody>
                    <a:bodyPr/>
                    <a:lstStyle/>
                    <a:p>
                      <a:endParaRPr lang="en-US" sz="1600" b="1" dirty="0"/>
                    </a:p>
                  </a:txBody>
                  <a:tcPr marL="121920" marR="121920"/>
                </a:tc>
                <a:tc>
                  <a:txBody>
                    <a:bodyPr/>
                    <a:lstStyle/>
                    <a:p>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vMerge="1">
                  <a:txBody>
                    <a:bodyPr/>
                    <a:lstStyle/>
                    <a:p>
                      <a:endParaRPr lang="en-US" sz="1200" dirty="0"/>
                    </a:p>
                  </a:txBody>
                  <a:tcPr/>
                </a:tc>
                <a:tc>
                  <a:txBody>
                    <a:bodyPr/>
                    <a:lstStyle/>
                    <a:p>
                      <a:r>
                        <a:rPr lang="en-US" sz="1600" b="1" dirty="0" smtClean="0"/>
                        <a:t>a.</a:t>
                      </a:r>
                      <a:endParaRPr lang="en-US" sz="1600" b="1" dirty="0"/>
                    </a:p>
                  </a:txBody>
                  <a:tcPr marL="121920" marR="121920"/>
                </a:tc>
                <a:tc>
                  <a:txBody>
                    <a:bodyPr/>
                    <a:lstStyle/>
                    <a:p>
                      <a:r>
                        <a:rPr lang="en-US" sz="1600" b="1" dirty="0" err="1" smtClean="0"/>
                        <a:t>Disertasi</a:t>
                      </a:r>
                      <a:endParaRPr lang="en-US" sz="1600" b="1" dirty="0"/>
                    </a:p>
                  </a:txBody>
                  <a:tcPr marL="121920" marR="121920"/>
                </a:tc>
                <a:tc>
                  <a:txBody>
                    <a:bodyPr/>
                    <a:lstStyle/>
                    <a:p>
                      <a:r>
                        <a:rPr lang="en-US" sz="1600" b="1" smtClean="0"/>
                        <a:t>Setiap mahasiswa</a:t>
                      </a:r>
                      <a:endParaRPr lang="en-US" sz="1600" b="1" dirty="0"/>
                    </a:p>
                  </a:txBody>
                  <a:tcPr marL="121920" marR="121920"/>
                </a:tc>
                <a:tc>
                  <a:txBody>
                    <a:bodyPr/>
                    <a:lstStyle/>
                    <a:p>
                      <a:r>
                        <a:rPr lang="en-US" sz="1600" b="1" dirty="0" smtClean="0"/>
                        <a:t>6</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vMerge="1">
                  <a:txBody>
                    <a:bodyPr/>
                    <a:lstStyle/>
                    <a:p>
                      <a:endParaRPr lang="en-US" sz="1200" dirty="0"/>
                    </a:p>
                  </a:txBody>
                  <a:tcPr/>
                </a:tc>
                <a:tc>
                  <a:txBody>
                    <a:bodyPr/>
                    <a:lstStyle/>
                    <a:p>
                      <a:r>
                        <a:rPr lang="en-US" sz="1600" b="1" dirty="0" smtClean="0"/>
                        <a:t>b.</a:t>
                      </a:r>
                      <a:endParaRPr lang="en-US" sz="1600" b="1" dirty="0"/>
                    </a:p>
                  </a:txBody>
                  <a:tcPr marL="121920" marR="121920"/>
                </a:tc>
                <a:tc>
                  <a:txBody>
                    <a:bodyPr/>
                    <a:lstStyle/>
                    <a:p>
                      <a:r>
                        <a:rPr lang="en-US" sz="1600" b="1" dirty="0" err="1" smtClean="0"/>
                        <a:t>Tesis</a:t>
                      </a:r>
                      <a:r>
                        <a:rPr lang="en-US" sz="1600" b="1" dirty="0" smtClean="0"/>
                        <a:t> </a:t>
                      </a:r>
                      <a:endParaRPr lang="en-US" sz="1600" b="1" dirty="0"/>
                    </a:p>
                  </a:txBody>
                  <a:tcPr marL="121920" marR="121920"/>
                </a:tc>
                <a:tc>
                  <a:txBody>
                    <a:bodyPr/>
                    <a:lstStyle/>
                    <a:p>
                      <a:r>
                        <a:rPr lang="en-US" sz="1600" b="1" smtClean="0"/>
                        <a:t>Setiap mahasiswa</a:t>
                      </a:r>
                      <a:endParaRPr lang="en-US" sz="1600" b="1" dirty="0"/>
                    </a:p>
                  </a:txBody>
                  <a:tcPr marL="121920" marR="121920"/>
                </a:tc>
                <a:tc>
                  <a:txBody>
                    <a:bodyPr/>
                    <a:lstStyle/>
                    <a:p>
                      <a:r>
                        <a:rPr lang="en-US" sz="1600" b="1" dirty="0" smtClean="0"/>
                        <a:t>2</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vMerge="1">
                  <a:txBody>
                    <a:bodyPr/>
                    <a:lstStyle/>
                    <a:p>
                      <a:endParaRPr lang="en-US" sz="1200" dirty="0"/>
                    </a:p>
                  </a:txBody>
                  <a:tcPr/>
                </a:tc>
                <a:tc>
                  <a:txBody>
                    <a:bodyPr/>
                    <a:lstStyle/>
                    <a:p>
                      <a:r>
                        <a:rPr lang="en-US" sz="1600" b="1" dirty="0" smtClean="0"/>
                        <a:t>c.</a:t>
                      </a:r>
                      <a:endParaRPr lang="en-US" sz="1600" b="1" dirty="0"/>
                    </a:p>
                  </a:txBody>
                  <a:tcPr marL="121920" marR="121920"/>
                </a:tc>
                <a:tc>
                  <a:txBody>
                    <a:bodyPr/>
                    <a:lstStyle/>
                    <a:p>
                      <a:r>
                        <a:rPr lang="en-US" sz="1600" b="1" dirty="0" err="1" smtClean="0"/>
                        <a:t>Skripsi</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mahasiswa</a:t>
                      </a:r>
                      <a:endParaRPr lang="en-US" sz="1600" b="1" dirty="0"/>
                    </a:p>
                  </a:txBody>
                  <a:tcPr marL="121920" marR="121920"/>
                </a:tc>
                <a:tc>
                  <a:txBody>
                    <a:bodyPr/>
                    <a:lstStyle/>
                    <a:p>
                      <a:r>
                        <a:rPr lang="en-US" sz="1600" b="1" dirty="0" smtClean="0"/>
                        <a:t>0,5</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vMerge="1">
                  <a:txBody>
                    <a:bodyPr/>
                    <a:lstStyle/>
                    <a:p>
                      <a:endParaRPr lang="en-US" sz="1200" dirty="0"/>
                    </a:p>
                  </a:txBody>
                  <a:tcPr/>
                </a:tc>
                <a:tc>
                  <a:txBody>
                    <a:bodyPr/>
                    <a:lstStyle/>
                    <a:p>
                      <a:r>
                        <a:rPr lang="en-US" sz="1600" b="1" dirty="0" smtClean="0"/>
                        <a:t>d.</a:t>
                      </a:r>
                      <a:endParaRPr lang="en-US" sz="1600" b="1" dirty="0"/>
                    </a:p>
                  </a:txBody>
                  <a:tcPr marL="121920" marR="121920"/>
                </a:tc>
                <a:tc>
                  <a:txBody>
                    <a:bodyPr/>
                    <a:lstStyle/>
                    <a:p>
                      <a:r>
                        <a:rPr lang="en-US" sz="1600" b="1" dirty="0" err="1" smtClean="0"/>
                        <a:t>Laporan</a:t>
                      </a:r>
                      <a:r>
                        <a:rPr lang="en-US" sz="1600" b="1" baseline="0" dirty="0" smtClean="0"/>
                        <a:t> </a:t>
                      </a:r>
                      <a:r>
                        <a:rPr lang="en-US" sz="1600" b="1" baseline="0" dirty="0" err="1" smtClean="0"/>
                        <a:t>akhir</a:t>
                      </a:r>
                      <a:r>
                        <a:rPr lang="en-US" sz="1600" b="1" baseline="0" dirty="0" smtClean="0"/>
                        <a:t> </a:t>
                      </a:r>
                      <a:r>
                        <a:rPr lang="en-US" sz="1600" b="1" baseline="0" dirty="0" err="1" smtClean="0"/>
                        <a:t>studi</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mahasiswa</a:t>
                      </a:r>
                      <a:endParaRPr lang="en-US" sz="1600" b="1" dirty="0"/>
                    </a:p>
                  </a:txBody>
                  <a:tcPr marL="121920" marR="121920"/>
                </a:tc>
                <a:tc>
                  <a:txBody>
                    <a:bodyPr/>
                    <a:lstStyle/>
                    <a:p>
                      <a:r>
                        <a:rPr lang="en-US" sz="1600" b="1" dirty="0" smtClean="0"/>
                        <a:t>0,5</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rowSpan="2">
                  <a:txBody>
                    <a:bodyPr/>
                    <a:lstStyle/>
                    <a:p>
                      <a:r>
                        <a:rPr lang="en-US" sz="1600" b="1" dirty="0" smtClean="0">
                          <a:solidFill>
                            <a:schemeClr val="tx1"/>
                          </a:solidFill>
                        </a:rPr>
                        <a:t>E</a:t>
                      </a:r>
                      <a:endParaRPr lang="en-US" sz="1600" b="1" dirty="0">
                        <a:solidFill>
                          <a:schemeClr val="tx1"/>
                        </a:solidFill>
                      </a:endParaRPr>
                    </a:p>
                  </a:txBody>
                  <a:tcPr marL="121920" marR="121920"/>
                </a:tc>
                <a:tc rowSpan="2">
                  <a:txBody>
                    <a:bodyPr/>
                    <a:lstStyle/>
                    <a:p>
                      <a:r>
                        <a:rPr lang="en-US" sz="1600" b="1" dirty="0" err="1" smtClean="0">
                          <a:solidFill>
                            <a:schemeClr val="tx1"/>
                          </a:solidFill>
                        </a:rPr>
                        <a:t>Bertugas</a:t>
                      </a:r>
                      <a:r>
                        <a:rPr lang="en-US" sz="1600" b="1" baseline="0" dirty="0" smtClean="0">
                          <a:solidFill>
                            <a:schemeClr val="tx1"/>
                          </a:solidFill>
                        </a:rPr>
                        <a:t> </a:t>
                      </a:r>
                      <a:r>
                        <a:rPr lang="en-US" sz="1600" b="1" baseline="0" dirty="0" err="1" smtClean="0">
                          <a:solidFill>
                            <a:schemeClr val="tx1"/>
                          </a:solidFill>
                        </a:rPr>
                        <a:t>sebagai</a:t>
                      </a:r>
                      <a:r>
                        <a:rPr lang="en-US" sz="1600" b="1" baseline="0" dirty="0" smtClean="0">
                          <a:solidFill>
                            <a:schemeClr val="tx1"/>
                          </a:solidFill>
                        </a:rPr>
                        <a:t> </a:t>
                      </a:r>
                      <a:r>
                        <a:rPr lang="en-US" sz="1600" b="1" baseline="0" dirty="0" err="1" smtClean="0">
                          <a:solidFill>
                            <a:schemeClr val="tx1"/>
                          </a:solidFill>
                        </a:rPr>
                        <a:t>penguji</a:t>
                      </a:r>
                      <a:r>
                        <a:rPr lang="en-US" sz="1600" b="1" baseline="0" dirty="0" smtClean="0">
                          <a:solidFill>
                            <a:schemeClr val="tx1"/>
                          </a:solidFill>
                        </a:rPr>
                        <a:t> </a:t>
                      </a:r>
                      <a:r>
                        <a:rPr lang="en-US" sz="1600" b="1" baseline="0" dirty="0" err="1" smtClean="0">
                          <a:solidFill>
                            <a:schemeClr val="tx1"/>
                          </a:solidFill>
                        </a:rPr>
                        <a:t>pada</a:t>
                      </a:r>
                      <a:r>
                        <a:rPr lang="en-US" sz="1600" b="1" baseline="0" dirty="0" smtClean="0">
                          <a:solidFill>
                            <a:schemeClr val="tx1"/>
                          </a:solidFill>
                        </a:rPr>
                        <a:t> </a:t>
                      </a:r>
                      <a:r>
                        <a:rPr lang="en-US" sz="1600" b="1" baseline="0" dirty="0" err="1" smtClean="0">
                          <a:solidFill>
                            <a:schemeClr val="tx1"/>
                          </a:solidFill>
                        </a:rPr>
                        <a:t>ujian</a:t>
                      </a:r>
                      <a:r>
                        <a:rPr lang="en-US" sz="1600" b="1" baseline="0" dirty="0" smtClean="0">
                          <a:solidFill>
                            <a:schemeClr val="tx1"/>
                          </a:solidFill>
                        </a:rPr>
                        <a:t> </a:t>
                      </a:r>
                      <a:r>
                        <a:rPr lang="en-US" sz="1600" b="1" baseline="0" dirty="0" err="1" smtClean="0">
                          <a:solidFill>
                            <a:schemeClr val="tx1"/>
                          </a:solidFill>
                        </a:rPr>
                        <a:t>akhir</a:t>
                      </a:r>
                      <a:endParaRPr lang="en-US" sz="1600" b="1" dirty="0">
                        <a:solidFill>
                          <a:schemeClr val="tx1"/>
                        </a:solidFill>
                      </a:endParaRPr>
                    </a:p>
                  </a:txBody>
                  <a:tcPr marL="121920" marR="121920"/>
                </a:tc>
                <a:tc>
                  <a:txBody>
                    <a:bodyPr/>
                    <a:lstStyle/>
                    <a:p>
                      <a:r>
                        <a:rPr lang="en-US" sz="1600" b="1" dirty="0" smtClean="0"/>
                        <a:t>1</a:t>
                      </a:r>
                      <a:endParaRPr lang="en-US" sz="1600" b="1" dirty="0"/>
                    </a:p>
                  </a:txBody>
                  <a:tcPr marL="121920" marR="121920"/>
                </a:tc>
                <a:tc gridSpan="2">
                  <a:txBody>
                    <a:bodyPr/>
                    <a:lstStyle/>
                    <a:p>
                      <a:r>
                        <a:rPr lang="en-US" sz="1600" b="1" dirty="0" err="1" smtClean="0"/>
                        <a:t>Ketua</a:t>
                      </a:r>
                      <a:r>
                        <a:rPr lang="en-US" sz="1600" b="1" dirty="0" smtClean="0"/>
                        <a:t> </a:t>
                      </a:r>
                      <a:r>
                        <a:rPr lang="en-US" sz="1600" b="1" dirty="0" err="1" smtClean="0"/>
                        <a:t>penguji</a:t>
                      </a:r>
                      <a:endParaRPr lang="en-US" sz="1600" b="1" dirty="0"/>
                    </a:p>
                  </a:txBody>
                  <a:tcPr marL="121920" marR="121920"/>
                </a:tc>
                <a:tc hMerge="1">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Setiap</a:t>
                      </a:r>
                      <a:r>
                        <a:rPr lang="en-US" sz="1600" b="1" dirty="0" smtClean="0"/>
                        <a:t> </a:t>
                      </a:r>
                      <a:r>
                        <a:rPr lang="en-US" sz="1600" b="1" dirty="0" err="1" smtClean="0"/>
                        <a:t>mahasiswa</a:t>
                      </a:r>
                      <a:endParaRPr lang="en-US" sz="1600" b="1" dirty="0" smtClean="0"/>
                    </a:p>
                  </a:txBody>
                  <a:tcPr marL="121920" marR="121920"/>
                </a:tc>
                <a:tc>
                  <a:txBody>
                    <a:bodyPr/>
                    <a:lstStyle/>
                    <a:p>
                      <a:r>
                        <a:rPr lang="en-US" sz="1600" b="1" dirty="0" smtClean="0"/>
                        <a:t>1</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084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b="0" dirty="0">
                        <a:solidFill>
                          <a:schemeClr val="tx1"/>
                        </a:solidFill>
                      </a:endParaRPr>
                    </a:p>
                  </a:txBody>
                  <a:tcPr/>
                </a:tc>
                <a:tc vMerge="1">
                  <a:txBody>
                    <a:bodyPr/>
                    <a:lstStyle/>
                    <a:p>
                      <a:endParaRPr lang="en-US" sz="1200" b="0" dirty="0">
                        <a:solidFill>
                          <a:schemeClr val="tx1"/>
                        </a:solidFill>
                      </a:endParaRPr>
                    </a:p>
                  </a:txBody>
                  <a:tcPr/>
                </a:tc>
                <a:tc>
                  <a:txBody>
                    <a:bodyPr/>
                    <a:lstStyle/>
                    <a:p>
                      <a:r>
                        <a:rPr lang="en-US" sz="1600" b="1" dirty="0" smtClean="0"/>
                        <a:t>2</a:t>
                      </a:r>
                      <a:endParaRPr lang="en-US" sz="1600" b="1" dirty="0"/>
                    </a:p>
                  </a:txBody>
                  <a:tcPr marL="121920" marR="121920"/>
                </a:tc>
                <a:tc gridSpan="2">
                  <a:txBody>
                    <a:bodyPr/>
                    <a:lstStyle/>
                    <a:p>
                      <a:r>
                        <a:rPr lang="en-US" sz="1600" b="1" dirty="0" err="1" smtClean="0"/>
                        <a:t>Anggota</a:t>
                      </a:r>
                      <a:r>
                        <a:rPr lang="en-US" sz="1600" b="1" dirty="0" smtClean="0"/>
                        <a:t> </a:t>
                      </a:r>
                      <a:r>
                        <a:rPr lang="en-US" sz="1600" b="1" dirty="0" err="1" smtClean="0"/>
                        <a:t>penguji</a:t>
                      </a:r>
                      <a:endParaRPr lang="en-US" sz="1600" b="1" dirty="0"/>
                    </a:p>
                  </a:txBody>
                  <a:tcPr marL="121920" marR="121920"/>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Setiap</a:t>
                      </a:r>
                      <a:r>
                        <a:rPr lang="en-US" sz="1600" b="1" dirty="0" smtClean="0"/>
                        <a:t> </a:t>
                      </a:r>
                      <a:r>
                        <a:rPr lang="en-US" sz="1600" b="1" dirty="0" err="1" smtClean="0"/>
                        <a:t>mahasiswa</a:t>
                      </a:r>
                      <a:endParaRPr lang="en-US" sz="1600" b="1" dirty="0" smtClean="0"/>
                    </a:p>
                  </a:txBody>
                  <a:tcPr marL="121920" marR="121920"/>
                </a:tc>
                <a:tc>
                  <a:txBody>
                    <a:bodyPr/>
                    <a:lstStyle/>
                    <a:p>
                      <a:r>
                        <a:rPr lang="en-US" sz="1600" b="1" dirty="0" smtClean="0"/>
                        <a:t>0,5</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bl>
          </a:graphicData>
        </a:graphic>
      </p:graphicFrame>
    </p:spTree>
    <p:extLst>
      <p:ext uri="{BB962C8B-B14F-4D97-AF65-F5344CB8AC3E}">
        <p14:creationId xmlns:p14="http://schemas.microsoft.com/office/powerpoint/2010/main" xmlns="" val="1407879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670656677"/>
              </p:ext>
            </p:extLst>
          </p:nvPr>
        </p:nvGraphicFramePr>
        <p:xfrm>
          <a:off x="203200" y="623774"/>
          <a:ext cx="11785600" cy="6400800"/>
        </p:xfrm>
        <a:graphic>
          <a:graphicData uri="http://schemas.openxmlformats.org/drawingml/2006/table">
            <a:tbl>
              <a:tblPr firstRow="1" bandRow="1">
                <a:tableStyleId>{5C22544A-7EE6-4342-B048-85BDC9FD1C3A}</a:tableStyleId>
              </a:tblPr>
              <a:tblGrid>
                <a:gridCol w="561340"/>
                <a:gridCol w="1269984"/>
                <a:gridCol w="302623"/>
                <a:gridCol w="2641253"/>
                <a:gridCol w="406400"/>
                <a:gridCol w="2946400"/>
                <a:gridCol w="1219200"/>
                <a:gridCol w="914400"/>
                <a:gridCol w="1524000"/>
              </a:tblGrid>
              <a:tr h="370840">
                <a:tc>
                  <a:txBody>
                    <a:bodyPr/>
                    <a:lstStyle/>
                    <a:p>
                      <a:pPr algn="ctr"/>
                      <a:r>
                        <a:rPr lang="en-US" sz="1500" b="1" dirty="0" smtClean="0"/>
                        <a:t>NO</a:t>
                      </a:r>
                      <a:endParaRPr lang="en-US" sz="1500" b="1" dirty="0"/>
                    </a:p>
                  </a:txBody>
                  <a:tcPr marL="121920" marR="121920" anchor="ctr"/>
                </a:tc>
                <a:tc>
                  <a:txBody>
                    <a:bodyPr/>
                    <a:lstStyle/>
                    <a:p>
                      <a:pPr algn="ctr"/>
                      <a:r>
                        <a:rPr lang="en-US" sz="1500" b="1" smtClean="0"/>
                        <a:t>UNSUR</a:t>
                      </a:r>
                      <a:endParaRPr lang="en-US" sz="1500" b="1" dirty="0"/>
                    </a:p>
                  </a:txBody>
                  <a:tcPr marL="121920" marR="121920" anchor="ctr"/>
                </a:tc>
                <a:tc gridSpan="2">
                  <a:txBody>
                    <a:bodyPr/>
                    <a:lstStyle/>
                    <a:p>
                      <a:pPr algn="ctr"/>
                      <a:r>
                        <a:rPr lang="en-US" sz="1500" b="1" smtClean="0"/>
                        <a:t>SUB UNSUR</a:t>
                      </a:r>
                      <a:endParaRPr lang="en-US" sz="1500" b="1" dirty="0"/>
                    </a:p>
                  </a:txBody>
                  <a:tcPr marL="121920" marR="121920" anchor="ctr"/>
                </a:tc>
                <a:tc hMerge="1">
                  <a:txBody>
                    <a:bodyPr/>
                    <a:lstStyle/>
                    <a:p>
                      <a:pPr algn="ctr"/>
                      <a:endParaRPr lang="en-US" sz="1200" dirty="0"/>
                    </a:p>
                  </a:txBody>
                  <a:tcPr/>
                </a:tc>
                <a:tc gridSpan="2">
                  <a:txBody>
                    <a:bodyPr/>
                    <a:lstStyle/>
                    <a:p>
                      <a:pPr algn="ctr"/>
                      <a:r>
                        <a:rPr lang="en-US" sz="1500" b="1" smtClean="0"/>
                        <a:t>KEGIATAN</a:t>
                      </a:r>
                      <a:endParaRPr lang="en-US" sz="1500" b="1" dirty="0"/>
                    </a:p>
                  </a:txBody>
                  <a:tcPr marL="121920" marR="121920" anchor="ctr"/>
                </a:tc>
                <a:tc hMerge="1">
                  <a:txBody>
                    <a:bodyPr/>
                    <a:lstStyle/>
                    <a:p>
                      <a:endParaRPr lang="en-US"/>
                    </a:p>
                  </a:txBody>
                  <a:tcPr/>
                </a:tc>
                <a:tc>
                  <a:txBody>
                    <a:bodyPr/>
                    <a:lstStyle/>
                    <a:p>
                      <a:pPr algn="ctr"/>
                      <a:r>
                        <a:rPr lang="en-US" sz="1500" b="1" smtClean="0"/>
                        <a:t>SATUAN</a:t>
                      </a:r>
                      <a:r>
                        <a:rPr lang="en-US" sz="1500" b="1" baseline="0" smtClean="0"/>
                        <a:t> HASIL</a:t>
                      </a:r>
                      <a:endParaRPr lang="en-US" sz="1500" b="1" dirty="0"/>
                    </a:p>
                  </a:txBody>
                  <a:tcPr marL="121920" marR="121920" anchor="ctr"/>
                </a:tc>
                <a:tc>
                  <a:txBody>
                    <a:bodyPr/>
                    <a:lstStyle/>
                    <a:p>
                      <a:pPr algn="ctr"/>
                      <a:r>
                        <a:rPr lang="en-US" sz="1500" b="1" smtClean="0"/>
                        <a:t>ANGKA KREDIT</a:t>
                      </a:r>
                      <a:endParaRPr lang="en-US" sz="1500" b="1" dirty="0"/>
                    </a:p>
                  </a:txBody>
                  <a:tcPr marL="121920" marR="121920" anchor="ctr"/>
                </a:tc>
                <a:tc>
                  <a:txBody>
                    <a:bodyPr/>
                    <a:lstStyle/>
                    <a:p>
                      <a:pPr algn="ctr"/>
                      <a:r>
                        <a:rPr lang="en-US" sz="1500" b="1" dirty="0" smtClean="0"/>
                        <a:t>PELAKSANAAN KEGIATAN</a:t>
                      </a:r>
                      <a:endParaRPr lang="en-US" sz="1500" b="1" dirty="0"/>
                    </a:p>
                  </a:txBody>
                  <a:tcPr marL="121920" marR="121920" anchor="ctr"/>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F</a:t>
                      </a:r>
                      <a:endParaRPr lang="en-US" sz="1500" b="1" dirty="0"/>
                    </a:p>
                  </a:txBody>
                  <a:tcPr marL="121920" marR="121920"/>
                </a:tc>
                <a:tc>
                  <a:txBody>
                    <a:bodyPr/>
                    <a:lstStyle/>
                    <a:p>
                      <a:r>
                        <a:rPr lang="en-US" sz="1500" b="1" dirty="0" err="1" smtClean="0"/>
                        <a:t>Membina</a:t>
                      </a:r>
                      <a:r>
                        <a:rPr lang="en-US" sz="1500" b="1" dirty="0" smtClean="0"/>
                        <a:t> </a:t>
                      </a:r>
                      <a:r>
                        <a:rPr lang="en-US" sz="1500" b="1" dirty="0" err="1" smtClean="0"/>
                        <a:t>kegiatan</a:t>
                      </a:r>
                      <a:r>
                        <a:rPr lang="en-US" sz="1500" b="1" dirty="0" smtClean="0"/>
                        <a:t> </a:t>
                      </a:r>
                      <a:r>
                        <a:rPr lang="en-US" sz="1500" b="1" dirty="0" err="1" smtClean="0"/>
                        <a:t>mahasiswa</a:t>
                      </a:r>
                      <a:endParaRPr lang="en-US" sz="1500" b="1" dirty="0"/>
                    </a:p>
                  </a:txBody>
                  <a:tcPr marL="121920" marR="121920"/>
                </a:tc>
                <a:tc gridSpan="2">
                  <a:txBody>
                    <a:bodyPr/>
                    <a:lstStyle/>
                    <a:p>
                      <a:r>
                        <a:rPr lang="en-US" sz="1500" b="1" dirty="0" err="1" smtClean="0"/>
                        <a:t>Melakukan</a:t>
                      </a:r>
                      <a:r>
                        <a:rPr lang="en-US" sz="1500" b="1" dirty="0" smtClean="0"/>
                        <a:t> </a:t>
                      </a:r>
                      <a:r>
                        <a:rPr lang="en-US" sz="1500" b="1" dirty="0" err="1" smtClean="0"/>
                        <a:t>pembinaan</a:t>
                      </a:r>
                      <a:r>
                        <a:rPr lang="en-US" sz="1500" b="1" dirty="0" smtClean="0"/>
                        <a:t> </a:t>
                      </a:r>
                      <a:r>
                        <a:rPr lang="en-US" sz="1500" b="1" dirty="0" err="1" smtClean="0"/>
                        <a:t>kegiatan</a:t>
                      </a:r>
                      <a:r>
                        <a:rPr lang="en-US" sz="1500" b="1" dirty="0" smtClean="0"/>
                        <a:t> </a:t>
                      </a:r>
                      <a:r>
                        <a:rPr lang="en-US" sz="1500" b="1" dirty="0" err="1" smtClean="0"/>
                        <a:t>mahasiswa</a:t>
                      </a:r>
                      <a:r>
                        <a:rPr lang="en-US" sz="1500" b="1" dirty="0" smtClean="0"/>
                        <a:t> di </a:t>
                      </a:r>
                      <a:r>
                        <a:rPr lang="en-US" sz="1500" b="1" dirty="0" err="1" smtClean="0"/>
                        <a:t>bidang</a:t>
                      </a:r>
                      <a:r>
                        <a:rPr lang="en-US" sz="1500" b="1" dirty="0" smtClean="0"/>
                        <a:t> </a:t>
                      </a:r>
                      <a:r>
                        <a:rPr lang="en-US" sz="1500" b="1" dirty="0" err="1" smtClean="0"/>
                        <a:t>Akademik</a:t>
                      </a:r>
                      <a:r>
                        <a:rPr lang="en-US" sz="1500" b="1" dirty="0" smtClean="0"/>
                        <a:t> </a:t>
                      </a:r>
                      <a:r>
                        <a:rPr lang="en-US" sz="1500" b="1" dirty="0" err="1" smtClean="0"/>
                        <a:t>dan</a:t>
                      </a:r>
                      <a:r>
                        <a:rPr lang="en-US" sz="1500" b="1" dirty="0" smtClean="0"/>
                        <a:t> </a:t>
                      </a:r>
                      <a:r>
                        <a:rPr lang="en-US" sz="1500" b="1" dirty="0" err="1" smtClean="0"/>
                        <a:t>kemahasiswaan</a:t>
                      </a:r>
                      <a:endParaRPr lang="en-US" sz="1500" b="1" dirty="0"/>
                    </a:p>
                  </a:txBody>
                  <a:tcPr marL="121920" marR="121920"/>
                </a:tc>
                <a:tc hMerge="1">
                  <a:txBody>
                    <a:bodyPr/>
                    <a:lstStyle/>
                    <a:p>
                      <a:endParaRPr lang="en-US" sz="1200" dirty="0"/>
                    </a:p>
                  </a:txBody>
                  <a:tcPr/>
                </a:tc>
                <a:tc>
                  <a:txBody>
                    <a:bodyPr/>
                    <a:lstStyle/>
                    <a:p>
                      <a:r>
                        <a:rPr lang="en-US" sz="1500" b="1" dirty="0" err="1" smtClean="0"/>
                        <a:t>Setiap</a:t>
                      </a:r>
                      <a:r>
                        <a:rPr lang="en-US" sz="1500" b="1" dirty="0" smtClean="0"/>
                        <a:t> semester</a:t>
                      </a:r>
                      <a:endParaRPr lang="en-US" sz="1500" b="1" dirty="0"/>
                    </a:p>
                  </a:txBody>
                  <a:tcPr marL="121920" marR="121920"/>
                </a:tc>
                <a:tc>
                  <a:txBody>
                    <a:bodyPr/>
                    <a:lstStyle/>
                    <a:p>
                      <a:r>
                        <a:rPr lang="en-US" sz="1500" b="1" dirty="0" smtClean="0"/>
                        <a:t>2</a:t>
                      </a:r>
                      <a:endParaRPr lang="en-US" sz="1500" b="1" dirty="0"/>
                    </a:p>
                  </a:txBody>
                  <a:tcPr marL="121920" marR="121920"/>
                </a:tc>
                <a:tc>
                  <a:txBody>
                    <a:bodyPr/>
                    <a:lstStyle/>
                    <a:p>
                      <a:r>
                        <a:rPr lang="en-US" sz="1500" b="1" dirty="0" err="1" smtClean="0"/>
                        <a:t>Semua</a:t>
                      </a:r>
                      <a:r>
                        <a:rPr lang="en-US" sz="1500" b="1" dirty="0" smtClean="0"/>
                        <a:t> </a:t>
                      </a:r>
                      <a:r>
                        <a:rPr lang="en-US" sz="1500" b="1" dirty="0" err="1" smtClean="0"/>
                        <a:t>jenjang</a:t>
                      </a:r>
                      <a:endParaRPr lang="en-US" sz="1500" b="1" dirty="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G</a:t>
                      </a:r>
                      <a:endParaRPr lang="en-US" sz="1500" b="1" dirty="0"/>
                    </a:p>
                  </a:txBody>
                  <a:tcPr marL="121920" marR="121920"/>
                </a:tc>
                <a:tc>
                  <a:txBody>
                    <a:bodyPr/>
                    <a:lstStyle/>
                    <a:p>
                      <a:r>
                        <a:rPr lang="en-US" sz="1500" b="1" dirty="0" err="1" smtClean="0"/>
                        <a:t>Mengembangkan</a:t>
                      </a:r>
                      <a:r>
                        <a:rPr lang="en-US" sz="1500" b="1" baseline="0" dirty="0" smtClean="0"/>
                        <a:t> program </a:t>
                      </a:r>
                      <a:r>
                        <a:rPr lang="en-US" sz="1500" b="1" baseline="0" dirty="0" err="1" smtClean="0"/>
                        <a:t>kuliah</a:t>
                      </a:r>
                      <a:endParaRPr lang="en-US" sz="1500" b="1" dirty="0"/>
                    </a:p>
                  </a:txBody>
                  <a:tcPr marL="121920" marR="121920"/>
                </a:tc>
                <a:tc gridSpan="2">
                  <a:txBody>
                    <a:bodyPr/>
                    <a:lstStyle/>
                    <a:p>
                      <a:r>
                        <a:rPr lang="en-US" sz="1500" b="1" dirty="0" err="1" smtClean="0"/>
                        <a:t>Melakukan</a:t>
                      </a:r>
                      <a:r>
                        <a:rPr lang="en-US" sz="1500" b="1" dirty="0" smtClean="0"/>
                        <a:t> </a:t>
                      </a:r>
                      <a:r>
                        <a:rPr lang="en-US" sz="1500" b="1" dirty="0" err="1" smtClean="0"/>
                        <a:t>kegiatan</a:t>
                      </a:r>
                      <a:r>
                        <a:rPr lang="en-US" sz="1500" b="1" dirty="0" smtClean="0"/>
                        <a:t> </a:t>
                      </a:r>
                      <a:r>
                        <a:rPr lang="en-US" sz="1500" b="1" dirty="0" err="1" smtClean="0"/>
                        <a:t>pengembanganprogram</a:t>
                      </a:r>
                      <a:r>
                        <a:rPr lang="en-US" sz="1500" b="1" dirty="0" smtClean="0"/>
                        <a:t> </a:t>
                      </a:r>
                      <a:r>
                        <a:rPr lang="en-US" sz="1500" b="1" dirty="0" err="1" smtClean="0"/>
                        <a:t>kuliah</a:t>
                      </a:r>
                      <a:endParaRPr lang="en-US" sz="1500" b="1" dirty="0"/>
                    </a:p>
                  </a:txBody>
                  <a:tcPr marL="121920" marR="121920"/>
                </a:tc>
                <a:tc hMerge="1">
                  <a:txBody>
                    <a:bodyPr/>
                    <a:lstStyle/>
                    <a:p>
                      <a:endParaRPr lang="en-US" sz="1200" dirty="0"/>
                    </a:p>
                  </a:txBody>
                  <a:tcPr/>
                </a:tc>
                <a:tc>
                  <a:txBody>
                    <a:bodyPr/>
                    <a:lstStyle/>
                    <a:p>
                      <a:r>
                        <a:rPr lang="en-US" sz="1500" b="1" dirty="0" err="1" smtClean="0"/>
                        <a:t>Setiap</a:t>
                      </a:r>
                      <a:r>
                        <a:rPr lang="en-US" sz="1500" b="1" dirty="0" smtClean="0"/>
                        <a:t> semester</a:t>
                      </a:r>
                      <a:endParaRPr lang="en-US" sz="1500" b="1" dirty="0"/>
                    </a:p>
                  </a:txBody>
                  <a:tcPr marL="121920" marR="121920"/>
                </a:tc>
                <a:tc>
                  <a:txBody>
                    <a:bodyPr/>
                    <a:lstStyle/>
                    <a:p>
                      <a:r>
                        <a:rPr lang="en-US" sz="1500" b="1" dirty="0" smtClean="0"/>
                        <a:t>2</a:t>
                      </a:r>
                      <a:endParaRPr lang="en-US" sz="1500" b="1" dirty="0"/>
                    </a:p>
                  </a:txBody>
                  <a:tcPr marL="121920" marR="121920"/>
                </a:tc>
                <a:tc>
                  <a:txBody>
                    <a:bodyPr/>
                    <a:lstStyle/>
                    <a:p>
                      <a:r>
                        <a:rPr lang="en-US" sz="1500" b="1" dirty="0" err="1" smtClean="0"/>
                        <a:t>Semua</a:t>
                      </a:r>
                      <a:r>
                        <a:rPr lang="en-US" sz="1500" b="1" dirty="0" smtClean="0"/>
                        <a:t> </a:t>
                      </a:r>
                      <a:r>
                        <a:rPr lang="en-US" sz="1500" b="1" dirty="0" err="1" smtClean="0"/>
                        <a:t>jenjang</a:t>
                      </a:r>
                      <a:endParaRPr lang="en-US" sz="1500" b="1" dirty="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H</a:t>
                      </a:r>
                      <a:endParaRPr lang="en-US" sz="1500" b="1" dirty="0"/>
                    </a:p>
                  </a:txBody>
                  <a:tcPr marL="121920" marR="121920"/>
                </a:tc>
                <a:tc>
                  <a:txBody>
                    <a:bodyPr/>
                    <a:lstStyle/>
                    <a:p>
                      <a:r>
                        <a:rPr lang="en-US" sz="1500" b="1" dirty="0" err="1" smtClean="0"/>
                        <a:t>Mengembangkan</a:t>
                      </a:r>
                      <a:r>
                        <a:rPr lang="en-US" sz="1500" b="1" dirty="0" smtClean="0"/>
                        <a:t> </a:t>
                      </a:r>
                      <a:r>
                        <a:rPr lang="en-US" sz="1500" b="1" dirty="0" err="1" smtClean="0"/>
                        <a:t>bahan</a:t>
                      </a:r>
                      <a:r>
                        <a:rPr lang="en-US" sz="1500" b="1" dirty="0" smtClean="0"/>
                        <a:t> </a:t>
                      </a:r>
                      <a:r>
                        <a:rPr lang="en-US" sz="1500" b="1" dirty="0" err="1" smtClean="0"/>
                        <a:t>kuliah</a:t>
                      </a:r>
                      <a:endParaRPr lang="en-US" sz="1500" b="1" dirty="0"/>
                    </a:p>
                  </a:txBody>
                  <a:tcPr marL="121920" marR="121920"/>
                </a:tc>
                <a:tc>
                  <a:txBody>
                    <a:bodyPr/>
                    <a:lstStyle/>
                    <a:p>
                      <a:r>
                        <a:rPr lang="en-US" sz="1500" b="1" dirty="0" smtClean="0"/>
                        <a:t>1.</a:t>
                      </a:r>
                      <a:endParaRPr lang="en-US" sz="1500" b="1" dirty="0"/>
                    </a:p>
                  </a:txBody>
                  <a:tcPr marL="121920" marR="121920"/>
                </a:tc>
                <a:tc>
                  <a:txBody>
                    <a:bodyPr/>
                    <a:lstStyle/>
                    <a:p>
                      <a:r>
                        <a:rPr lang="en-US" sz="1500" b="1" dirty="0" err="1" smtClean="0"/>
                        <a:t>Buku</a:t>
                      </a:r>
                      <a:r>
                        <a:rPr lang="en-US" sz="1500" b="1" dirty="0" smtClean="0"/>
                        <a:t> ajar</a:t>
                      </a:r>
                      <a:endParaRPr lang="en-US" sz="1500" b="1" dirty="0"/>
                    </a:p>
                  </a:txBody>
                  <a:tcPr marL="121920" marR="121920"/>
                </a:tc>
                <a:tc>
                  <a:txBody>
                    <a:bodyPr/>
                    <a:lstStyle/>
                    <a:p>
                      <a:r>
                        <a:rPr lang="en-US" sz="1500" b="1" dirty="0" err="1" smtClean="0"/>
                        <a:t>Setiap</a:t>
                      </a:r>
                      <a:r>
                        <a:rPr lang="en-US" sz="1500" b="1" baseline="0" dirty="0" smtClean="0"/>
                        <a:t> </a:t>
                      </a:r>
                      <a:r>
                        <a:rPr lang="en-US" sz="1500" b="1" baseline="0" dirty="0" err="1" smtClean="0"/>
                        <a:t>buku</a:t>
                      </a:r>
                      <a:endParaRPr lang="en-US" sz="1500" b="1" dirty="0"/>
                    </a:p>
                  </a:txBody>
                  <a:tcPr marL="121920" marR="121920"/>
                </a:tc>
                <a:tc>
                  <a:txBody>
                    <a:bodyPr/>
                    <a:lstStyle/>
                    <a:p>
                      <a:r>
                        <a:rPr lang="en-US" sz="1500" b="1" dirty="0" smtClean="0"/>
                        <a:t>20</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Semua</a:t>
                      </a:r>
                      <a:r>
                        <a:rPr lang="en-US" sz="1500" b="1" dirty="0" smtClean="0"/>
                        <a:t> </a:t>
                      </a:r>
                      <a:r>
                        <a:rPr lang="en-US" sz="1500" b="1" dirty="0" err="1" smtClean="0"/>
                        <a:t>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2.</a:t>
                      </a:r>
                      <a:endParaRPr lang="en-US" sz="1500" b="1" dirty="0"/>
                    </a:p>
                  </a:txBody>
                  <a:tcPr marL="121920" marR="121920"/>
                </a:tc>
                <a:tc>
                  <a:txBody>
                    <a:bodyPr/>
                    <a:lstStyle/>
                    <a:p>
                      <a:r>
                        <a:rPr lang="en-US" sz="1500" b="1" dirty="0" smtClean="0"/>
                        <a:t>Diktat, </a:t>
                      </a:r>
                      <a:r>
                        <a:rPr lang="en-US" sz="1500" b="1" dirty="0" err="1" smtClean="0"/>
                        <a:t>modul</a:t>
                      </a:r>
                      <a:r>
                        <a:rPr lang="en-US" sz="1500" b="1" dirty="0" smtClean="0"/>
                        <a:t>, </a:t>
                      </a:r>
                      <a:r>
                        <a:rPr lang="en-US" sz="1500" b="1" dirty="0" err="1" smtClean="0"/>
                        <a:t>penunjuk</a:t>
                      </a:r>
                      <a:r>
                        <a:rPr lang="en-US" sz="1500" b="1" dirty="0" smtClean="0"/>
                        <a:t> </a:t>
                      </a:r>
                      <a:r>
                        <a:rPr lang="en-US" sz="1500" b="1" dirty="0" err="1" smtClean="0"/>
                        <a:t>praktikum</a:t>
                      </a:r>
                      <a:r>
                        <a:rPr lang="en-US" sz="1500" b="1" dirty="0" smtClean="0"/>
                        <a:t>, model,</a:t>
                      </a:r>
                      <a:r>
                        <a:rPr lang="en-US" sz="1500" b="1" baseline="0" dirty="0" smtClean="0"/>
                        <a:t> </a:t>
                      </a:r>
                      <a:r>
                        <a:rPr lang="en-US" sz="1500" b="1" baseline="0" dirty="0" err="1" smtClean="0"/>
                        <a:t>alat</a:t>
                      </a:r>
                      <a:r>
                        <a:rPr lang="en-US" sz="1500" b="1" baseline="0" dirty="0" smtClean="0"/>
                        <a:t> bantu, audio visual, </a:t>
                      </a:r>
                      <a:r>
                        <a:rPr lang="en-US" sz="1500" b="1" baseline="0" dirty="0" err="1" smtClean="0"/>
                        <a:t>naskah</a:t>
                      </a:r>
                      <a:r>
                        <a:rPr lang="en-US" sz="1500" b="1" baseline="0" dirty="0" smtClean="0"/>
                        <a:t> tutorial</a:t>
                      </a:r>
                      <a:endParaRPr lang="en-US" sz="1500" b="1" dirty="0"/>
                    </a:p>
                  </a:txBody>
                  <a:tcPr marL="121920" marR="121920"/>
                </a:tc>
                <a:tc>
                  <a:txBody>
                    <a:bodyPr/>
                    <a:lstStyle/>
                    <a:p>
                      <a:r>
                        <a:rPr lang="en-US" sz="1500" b="1" dirty="0" err="1" smtClean="0"/>
                        <a:t>Setiap</a:t>
                      </a:r>
                      <a:r>
                        <a:rPr lang="en-US" sz="1500" b="1" dirty="0" smtClean="0"/>
                        <a:t> </a:t>
                      </a:r>
                      <a:r>
                        <a:rPr lang="en-US" sz="1500" b="1" dirty="0" err="1" smtClean="0"/>
                        <a:t>naskah</a:t>
                      </a:r>
                      <a:endParaRPr lang="en-US" sz="1500" b="1" dirty="0"/>
                    </a:p>
                  </a:txBody>
                  <a:tcPr marL="121920" marR="121920"/>
                </a:tc>
                <a:tc>
                  <a:txBody>
                    <a:bodyPr/>
                    <a:lstStyle/>
                    <a:p>
                      <a:r>
                        <a:rPr lang="en-US" sz="1500" b="1" dirty="0" smtClean="0"/>
                        <a:t>5</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Semua</a:t>
                      </a:r>
                      <a:r>
                        <a:rPr lang="en-US" sz="1500" b="1" dirty="0" smtClean="0"/>
                        <a:t> </a:t>
                      </a:r>
                      <a:r>
                        <a:rPr lang="en-US" sz="1500" b="1" dirty="0" err="1" smtClean="0"/>
                        <a:t>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I</a:t>
                      </a:r>
                      <a:endParaRPr lang="en-US" sz="1500" b="1" dirty="0"/>
                    </a:p>
                  </a:txBody>
                  <a:tcPr marL="121920" marR="121920"/>
                </a:tc>
                <a:tc>
                  <a:txBody>
                    <a:bodyPr/>
                    <a:lstStyle/>
                    <a:p>
                      <a:r>
                        <a:rPr lang="en-US" sz="1500" b="1" dirty="0" err="1" smtClean="0"/>
                        <a:t>Menyampaikan</a:t>
                      </a:r>
                      <a:r>
                        <a:rPr lang="en-US" sz="1500" b="1" dirty="0" smtClean="0"/>
                        <a:t> </a:t>
                      </a:r>
                      <a:r>
                        <a:rPr lang="en-US" sz="1500" b="1" dirty="0" err="1" smtClean="0"/>
                        <a:t>orasi</a:t>
                      </a:r>
                      <a:r>
                        <a:rPr lang="en-US" sz="1500" b="1" dirty="0" smtClean="0"/>
                        <a:t> </a:t>
                      </a:r>
                      <a:r>
                        <a:rPr lang="en-US" sz="1500" b="1" dirty="0" err="1" smtClean="0"/>
                        <a:t>ilmiah</a:t>
                      </a:r>
                      <a:endParaRPr lang="en-US" sz="1500" b="1" dirty="0"/>
                    </a:p>
                  </a:txBody>
                  <a:tcPr marL="121920" marR="121920"/>
                </a:tc>
                <a:tc gridSpan="2">
                  <a:txBody>
                    <a:bodyPr/>
                    <a:lstStyle/>
                    <a:p>
                      <a:r>
                        <a:rPr lang="en-US" sz="1500" b="1" dirty="0" err="1" smtClean="0"/>
                        <a:t>Melakukan</a:t>
                      </a:r>
                      <a:r>
                        <a:rPr lang="en-US" sz="1500" b="1" baseline="0" dirty="0" smtClean="0"/>
                        <a:t> </a:t>
                      </a:r>
                      <a:r>
                        <a:rPr lang="en-US" sz="1500" b="1" baseline="0" dirty="0" err="1" smtClean="0"/>
                        <a:t>kegiatan</a:t>
                      </a:r>
                      <a:r>
                        <a:rPr lang="en-US" sz="1500" b="1" baseline="0" dirty="0" smtClean="0"/>
                        <a:t> </a:t>
                      </a:r>
                      <a:r>
                        <a:rPr lang="en-US" sz="1500" b="1" baseline="0" dirty="0" err="1" smtClean="0"/>
                        <a:t>orasi</a:t>
                      </a:r>
                      <a:r>
                        <a:rPr lang="en-US" sz="1500" b="1" baseline="0" dirty="0" smtClean="0"/>
                        <a:t> </a:t>
                      </a:r>
                      <a:r>
                        <a:rPr lang="en-US" sz="1500" b="1" baseline="0" dirty="0" err="1" smtClean="0"/>
                        <a:t>ilmiah</a:t>
                      </a:r>
                      <a:r>
                        <a:rPr lang="en-US" sz="1500" b="1" baseline="0" dirty="0" smtClean="0"/>
                        <a:t> </a:t>
                      </a:r>
                      <a:r>
                        <a:rPr lang="en-US" sz="1500" b="1" baseline="0" dirty="0" err="1" smtClean="0"/>
                        <a:t>pada</a:t>
                      </a:r>
                      <a:r>
                        <a:rPr lang="en-US" sz="1500" b="1" baseline="0" dirty="0" smtClean="0"/>
                        <a:t> </a:t>
                      </a:r>
                      <a:r>
                        <a:rPr lang="en-US" sz="1500" b="1" baseline="0" dirty="0" err="1" smtClean="0"/>
                        <a:t>perguruan</a:t>
                      </a:r>
                      <a:r>
                        <a:rPr lang="en-US" sz="1500" b="1" baseline="0" dirty="0" smtClean="0"/>
                        <a:t> </a:t>
                      </a:r>
                      <a:r>
                        <a:rPr lang="en-US" sz="1500" b="1" baseline="0" dirty="0" err="1" smtClean="0"/>
                        <a:t>tinggi</a:t>
                      </a:r>
                      <a:r>
                        <a:rPr lang="en-US" sz="1500" b="1" baseline="0" dirty="0" smtClean="0"/>
                        <a:t> </a:t>
                      </a:r>
                      <a:r>
                        <a:rPr lang="en-US" sz="1500" b="1" baseline="0" dirty="0" err="1" smtClean="0"/>
                        <a:t>tiap</a:t>
                      </a:r>
                      <a:r>
                        <a:rPr lang="en-US" sz="1500" b="1" baseline="0" dirty="0" smtClean="0"/>
                        <a:t> </a:t>
                      </a:r>
                      <a:r>
                        <a:rPr lang="en-US" sz="1500" b="1" baseline="0" dirty="0" err="1" smtClean="0"/>
                        <a:t>tahun</a:t>
                      </a:r>
                      <a:endParaRPr lang="en-US" sz="1500" b="1" dirty="0"/>
                    </a:p>
                  </a:txBody>
                  <a:tcPr marL="121920" marR="121920"/>
                </a:tc>
                <a:tc hMerge="1">
                  <a:txBody>
                    <a:bodyPr/>
                    <a:lstStyle/>
                    <a:p>
                      <a:endParaRPr lang="en-US" sz="1200" dirty="0"/>
                    </a:p>
                  </a:txBody>
                  <a:tcPr/>
                </a:tc>
                <a:tc>
                  <a:txBody>
                    <a:bodyPr/>
                    <a:lstStyle/>
                    <a:p>
                      <a:r>
                        <a:rPr lang="en-US" sz="1500" b="1" dirty="0" err="1" smtClean="0"/>
                        <a:t>Setiap</a:t>
                      </a:r>
                      <a:r>
                        <a:rPr lang="en-US" sz="1500" b="1" dirty="0" smtClean="0"/>
                        <a:t> </a:t>
                      </a:r>
                      <a:r>
                        <a:rPr lang="en-US" sz="1500" b="1" dirty="0" err="1" smtClean="0"/>
                        <a:t>Orasi</a:t>
                      </a:r>
                      <a:endParaRPr lang="en-US" sz="1500" b="1" dirty="0"/>
                    </a:p>
                  </a:txBody>
                  <a:tcPr marL="121920" marR="121920"/>
                </a:tc>
                <a:tc>
                  <a:txBody>
                    <a:bodyPr/>
                    <a:lstStyle/>
                    <a:p>
                      <a:r>
                        <a:rPr lang="en-US" sz="1500" b="1" dirty="0" smtClean="0"/>
                        <a:t>5</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Semua</a:t>
                      </a:r>
                      <a:r>
                        <a:rPr lang="en-US" sz="1500" b="1" dirty="0" smtClean="0"/>
                        <a:t> </a:t>
                      </a:r>
                      <a:r>
                        <a:rPr lang="en-US" sz="1500" b="1" dirty="0" err="1" smtClean="0"/>
                        <a:t>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J</a:t>
                      </a:r>
                      <a:endParaRPr lang="en-US" sz="1500" b="1" dirty="0"/>
                    </a:p>
                  </a:txBody>
                  <a:tcPr marL="121920" marR="121920"/>
                </a:tc>
                <a:tc>
                  <a:txBody>
                    <a:bodyPr/>
                    <a:lstStyle/>
                    <a:p>
                      <a:r>
                        <a:rPr lang="en-US" sz="1500" b="1" dirty="0" err="1" smtClean="0"/>
                        <a:t>Menduduki</a:t>
                      </a:r>
                      <a:r>
                        <a:rPr lang="en-US" sz="1500" b="1" dirty="0" smtClean="0"/>
                        <a:t> </a:t>
                      </a:r>
                      <a:r>
                        <a:rPr lang="en-US" sz="1500" b="1" dirty="0" err="1" smtClean="0"/>
                        <a:t>jabatan</a:t>
                      </a:r>
                      <a:r>
                        <a:rPr lang="en-US" sz="1500" b="1" baseline="0" dirty="0" smtClean="0"/>
                        <a:t> </a:t>
                      </a:r>
                      <a:r>
                        <a:rPr lang="en-US" sz="1500" b="1" baseline="0" dirty="0" err="1" smtClean="0"/>
                        <a:t>pimpinan</a:t>
                      </a:r>
                      <a:r>
                        <a:rPr lang="en-US" sz="1500" b="1" baseline="0" dirty="0" smtClean="0"/>
                        <a:t> </a:t>
                      </a:r>
                      <a:r>
                        <a:rPr lang="en-US" sz="1500" b="1" baseline="0" dirty="0" err="1" smtClean="0"/>
                        <a:t>perguruan</a:t>
                      </a:r>
                      <a:r>
                        <a:rPr lang="en-US" sz="1500" b="1" baseline="0" dirty="0" smtClean="0"/>
                        <a:t> </a:t>
                      </a:r>
                      <a:r>
                        <a:rPr lang="en-US" sz="1500" b="1" baseline="0" dirty="0" err="1" smtClean="0"/>
                        <a:t>tinggi</a:t>
                      </a:r>
                      <a:endParaRPr lang="en-US" sz="1500" b="1" dirty="0"/>
                    </a:p>
                  </a:txBody>
                  <a:tcPr marL="121920" marR="121920"/>
                </a:tc>
                <a:tc>
                  <a:txBody>
                    <a:bodyPr/>
                    <a:lstStyle/>
                    <a:p>
                      <a:r>
                        <a:rPr lang="en-US" sz="1500" b="1" dirty="0" smtClean="0"/>
                        <a:t>1</a:t>
                      </a:r>
                      <a:endParaRPr lang="en-US" sz="1500" b="1" dirty="0"/>
                    </a:p>
                  </a:txBody>
                  <a:tcPr marL="121920" marR="121920"/>
                </a:tc>
                <a:tc>
                  <a:txBody>
                    <a:bodyPr/>
                    <a:lstStyle/>
                    <a:p>
                      <a:r>
                        <a:rPr lang="en-US" sz="1500" b="1" dirty="0" err="1" smtClean="0"/>
                        <a:t>Rektor</a:t>
                      </a:r>
                      <a:endParaRPr lang="en-US" sz="1500" b="1" dirty="0"/>
                    </a:p>
                  </a:txBody>
                  <a:tcPr marL="121920" marR="121920"/>
                </a:tc>
                <a:tc>
                  <a:txBody>
                    <a:bodyPr/>
                    <a:lstStyle/>
                    <a:p>
                      <a:r>
                        <a:rPr lang="en-US" sz="1500" b="1" dirty="0" err="1" smtClean="0"/>
                        <a:t>Setiap</a:t>
                      </a:r>
                      <a:r>
                        <a:rPr lang="en-US" sz="1500" b="1" dirty="0" smtClean="0"/>
                        <a:t> semester</a:t>
                      </a:r>
                      <a:endParaRPr lang="en-US" sz="1500" b="1" dirty="0"/>
                    </a:p>
                  </a:txBody>
                  <a:tcPr marL="121920" marR="121920"/>
                </a:tc>
                <a:tc>
                  <a:txBody>
                    <a:bodyPr/>
                    <a:lstStyle/>
                    <a:p>
                      <a:r>
                        <a:rPr lang="en-US" sz="1500" b="1" dirty="0" smtClean="0"/>
                        <a:t>6</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Semua</a:t>
                      </a:r>
                      <a:r>
                        <a:rPr lang="en-US" sz="1500" b="1" dirty="0" smtClean="0"/>
                        <a:t> </a:t>
                      </a:r>
                      <a:r>
                        <a:rPr lang="en-US" sz="1500" b="1" dirty="0" err="1" smtClean="0"/>
                        <a:t>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2</a:t>
                      </a:r>
                      <a:endParaRPr lang="en-US" sz="1500" b="1" dirty="0"/>
                    </a:p>
                  </a:txBody>
                  <a:tcPr marL="121920" marR="121920"/>
                </a:tc>
                <a:tc>
                  <a:txBody>
                    <a:bodyPr/>
                    <a:lstStyle/>
                    <a:p>
                      <a:r>
                        <a:rPr lang="en-US" sz="1500" b="1" dirty="0" err="1" smtClean="0"/>
                        <a:t>Pembantu</a:t>
                      </a:r>
                      <a:r>
                        <a:rPr lang="en-US" sz="1500" b="1" dirty="0" smtClean="0"/>
                        <a:t> </a:t>
                      </a:r>
                      <a:r>
                        <a:rPr lang="en-US" sz="1500" b="1" dirty="0" err="1" smtClean="0"/>
                        <a:t>rektor</a:t>
                      </a:r>
                      <a:r>
                        <a:rPr lang="en-US" sz="1500" b="1" dirty="0" smtClean="0"/>
                        <a:t>/</a:t>
                      </a:r>
                      <a:r>
                        <a:rPr lang="en-US" sz="1500" b="1" dirty="0" err="1" smtClean="0"/>
                        <a:t>dekan</a:t>
                      </a:r>
                      <a:r>
                        <a:rPr lang="en-US" sz="1500" b="1" dirty="0" smtClean="0"/>
                        <a:t>/</a:t>
                      </a:r>
                      <a:r>
                        <a:rPr lang="en-US" sz="1500" b="1" dirty="0" err="1" smtClean="0"/>
                        <a:t>direktu</a:t>
                      </a:r>
                      <a:r>
                        <a:rPr lang="en-US" sz="1500" b="1" baseline="0" dirty="0" smtClean="0"/>
                        <a:t> program </a:t>
                      </a:r>
                      <a:r>
                        <a:rPr lang="en-US" sz="1500" b="1" baseline="0" dirty="0" err="1" smtClean="0"/>
                        <a:t>pasca</a:t>
                      </a:r>
                      <a:r>
                        <a:rPr lang="en-US" sz="1500" b="1" baseline="0" dirty="0" smtClean="0"/>
                        <a:t> </a:t>
                      </a:r>
                      <a:r>
                        <a:rPr lang="en-US" sz="1500" b="1" baseline="0" dirty="0" err="1" smtClean="0"/>
                        <a:t>sarjana</a:t>
                      </a:r>
                      <a:endParaRPr lang="en-US" sz="1500" b="1" dirty="0"/>
                    </a:p>
                  </a:txBody>
                  <a:tcPr marL="121920" marR="121920"/>
                </a:tc>
                <a:tc>
                  <a:txBody>
                    <a:bodyPr/>
                    <a:lstStyle/>
                    <a:p>
                      <a:r>
                        <a:rPr lang="en-US" sz="1500" b="1" smtClean="0"/>
                        <a:t>Setiap semester</a:t>
                      </a:r>
                      <a:endParaRPr lang="en-US" sz="1500" b="1" dirty="0"/>
                    </a:p>
                  </a:txBody>
                  <a:tcPr marL="121920" marR="121920"/>
                </a:tc>
                <a:tc>
                  <a:txBody>
                    <a:bodyPr/>
                    <a:lstStyle/>
                    <a:p>
                      <a:r>
                        <a:rPr lang="en-US" sz="1500" b="1" dirty="0" smtClean="0"/>
                        <a:t>5</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smtClean="0"/>
                        <a:t>Semua 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3</a:t>
                      </a:r>
                      <a:endParaRPr lang="en-US" sz="1500" b="1" dirty="0"/>
                    </a:p>
                  </a:txBody>
                  <a:tcPr marL="121920" marR="121920"/>
                </a:tc>
                <a:tc>
                  <a:txBody>
                    <a:bodyPr/>
                    <a:lstStyle/>
                    <a:p>
                      <a:r>
                        <a:rPr lang="en-US" sz="1500" b="1" dirty="0" err="1" smtClean="0"/>
                        <a:t>Ketua</a:t>
                      </a:r>
                      <a:r>
                        <a:rPr lang="en-US" sz="1500" b="1" dirty="0" smtClean="0"/>
                        <a:t> </a:t>
                      </a:r>
                      <a:r>
                        <a:rPr lang="en-US" sz="1500" b="1" dirty="0" err="1" smtClean="0"/>
                        <a:t>sekolah</a:t>
                      </a:r>
                      <a:r>
                        <a:rPr lang="en-US" sz="1500" b="1" dirty="0" smtClean="0"/>
                        <a:t> </a:t>
                      </a:r>
                      <a:r>
                        <a:rPr lang="en-US" sz="1500" b="1" dirty="0" err="1" smtClean="0"/>
                        <a:t>tinggi</a:t>
                      </a:r>
                      <a:r>
                        <a:rPr lang="en-US" sz="1500" b="1" dirty="0" smtClean="0"/>
                        <a:t>/</a:t>
                      </a:r>
                      <a:r>
                        <a:rPr lang="en-US" sz="1500" b="1" dirty="0" err="1" smtClean="0"/>
                        <a:t>pembantu</a:t>
                      </a:r>
                      <a:r>
                        <a:rPr lang="en-US" sz="1500" b="1" dirty="0" smtClean="0"/>
                        <a:t> </a:t>
                      </a:r>
                      <a:r>
                        <a:rPr lang="en-US" sz="1500" b="1" dirty="0" err="1" smtClean="0"/>
                        <a:t>dekan</a:t>
                      </a:r>
                      <a:r>
                        <a:rPr lang="en-US" sz="1500" b="1" dirty="0" smtClean="0"/>
                        <a:t>/</a:t>
                      </a:r>
                      <a:r>
                        <a:rPr lang="en-US" sz="1500" b="1" dirty="0" err="1" smtClean="0"/>
                        <a:t>asisten</a:t>
                      </a:r>
                      <a:r>
                        <a:rPr lang="en-US" sz="1500" b="1" dirty="0" smtClean="0"/>
                        <a:t> </a:t>
                      </a:r>
                      <a:r>
                        <a:rPr lang="en-US" sz="1500" b="1" dirty="0" err="1" smtClean="0"/>
                        <a:t>direktur</a:t>
                      </a:r>
                      <a:r>
                        <a:rPr lang="en-US" sz="1500" b="1" dirty="0" smtClean="0"/>
                        <a:t> program </a:t>
                      </a:r>
                      <a:r>
                        <a:rPr lang="en-US" sz="1500" b="1" dirty="0" err="1" smtClean="0"/>
                        <a:t>pasca</a:t>
                      </a:r>
                      <a:r>
                        <a:rPr lang="en-US" sz="1500" b="1" dirty="0" smtClean="0"/>
                        <a:t> </a:t>
                      </a:r>
                      <a:r>
                        <a:rPr lang="en-US" sz="1500" b="1" dirty="0" err="1" smtClean="0"/>
                        <a:t>sarjana</a:t>
                      </a:r>
                      <a:r>
                        <a:rPr lang="en-US" sz="1500" b="1" dirty="0" smtClean="0"/>
                        <a:t>/</a:t>
                      </a:r>
                      <a:r>
                        <a:rPr lang="en-US" sz="1500" b="1" dirty="0" err="1" smtClean="0"/>
                        <a:t>direktur</a:t>
                      </a:r>
                      <a:r>
                        <a:rPr lang="en-US" sz="1500" b="1" dirty="0" smtClean="0"/>
                        <a:t> </a:t>
                      </a:r>
                      <a:r>
                        <a:rPr lang="en-US" sz="1500" b="1" dirty="0" err="1" smtClean="0"/>
                        <a:t>politeknik</a:t>
                      </a:r>
                      <a:endParaRPr lang="en-US" sz="1500" b="1" dirty="0"/>
                    </a:p>
                  </a:txBody>
                  <a:tcPr marL="121920" marR="121920"/>
                </a:tc>
                <a:tc>
                  <a:txBody>
                    <a:bodyPr/>
                    <a:lstStyle/>
                    <a:p>
                      <a:r>
                        <a:rPr lang="en-US" sz="1500" b="1" smtClean="0"/>
                        <a:t>Setiap semester</a:t>
                      </a:r>
                      <a:endParaRPr lang="en-US" sz="1500" b="1" dirty="0"/>
                    </a:p>
                  </a:txBody>
                  <a:tcPr marL="121920" marR="121920"/>
                </a:tc>
                <a:tc>
                  <a:txBody>
                    <a:bodyPr/>
                    <a:lstStyle/>
                    <a:p>
                      <a:r>
                        <a:rPr lang="en-US" sz="1500" b="1" dirty="0" smtClean="0"/>
                        <a:t>4</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smtClean="0"/>
                        <a:t>Semua jenjang</a:t>
                      </a:r>
                      <a:endParaRPr lang="en-US" sz="1500" b="1" dirty="0" smtClean="0"/>
                    </a:p>
                  </a:txBody>
                  <a:tcPr marL="121920" marR="121920"/>
                </a:tc>
              </a:tr>
              <a:tr h="370840">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endParaRPr lang="en-US" sz="1500" b="1" dirty="0"/>
                    </a:p>
                  </a:txBody>
                  <a:tcPr marL="121920" marR="121920"/>
                </a:tc>
                <a:tc>
                  <a:txBody>
                    <a:bodyPr/>
                    <a:lstStyle/>
                    <a:p>
                      <a:r>
                        <a:rPr lang="en-US" sz="1500" b="1" dirty="0" smtClean="0"/>
                        <a:t>4</a:t>
                      </a:r>
                      <a:endParaRPr lang="en-US" sz="1500" b="1" dirty="0"/>
                    </a:p>
                  </a:txBody>
                  <a:tcPr marL="121920" marR="121920"/>
                </a:tc>
                <a:tc>
                  <a:txBody>
                    <a:bodyPr/>
                    <a:lstStyle/>
                    <a:p>
                      <a:r>
                        <a:rPr lang="en-US" sz="1500" b="1" dirty="0" err="1" smtClean="0"/>
                        <a:t>Pembantu</a:t>
                      </a:r>
                      <a:r>
                        <a:rPr lang="en-US" sz="1500" b="1" dirty="0" smtClean="0"/>
                        <a:t> </a:t>
                      </a:r>
                      <a:r>
                        <a:rPr lang="en-US" sz="1500" b="1" dirty="0" err="1" smtClean="0"/>
                        <a:t>ketua</a:t>
                      </a:r>
                      <a:r>
                        <a:rPr lang="en-US" sz="1500" b="1" dirty="0" smtClean="0"/>
                        <a:t> </a:t>
                      </a:r>
                      <a:r>
                        <a:rPr lang="en-US" sz="1500" b="1" dirty="0" err="1" smtClean="0"/>
                        <a:t>sekolah</a:t>
                      </a:r>
                      <a:r>
                        <a:rPr lang="en-US" sz="1500" b="1" dirty="0" smtClean="0"/>
                        <a:t> </a:t>
                      </a:r>
                      <a:r>
                        <a:rPr lang="en-US" sz="1500" b="1" dirty="0" err="1" smtClean="0"/>
                        <a:t>tinggi</a:t>
                      </a:r>
                      <a:r>
                        <a:rPr lang="en-US" sz="1500" b="1" dirty="0" smtClean="0"/>
                        <a:t>/</a:t>
                      </a:r>
                      <a:r>
                        <a:rPr lang="en-US" sz="1500" b="1" dirty="0" err="1" smtClean="0"/>
                        <a:t>pembantu</a:t>
                      </a:r>
                      <a:r>
                        <a:rPr lang="en-US" sz="1500" b="1" dirty="0" smtClean="0"/>
                        <a:t> </a:t>
                      </a:r>
                      <a:r>
                        <a:rPr lang="en-US" sz="1500" b="1" dirty="0" err="1" smtClean="0"/>
                        <a:t>direktur</a:t>
                      </a:r>
                      <a:r>
                        <a:rPr lang="en-US" sz="1500" b="1" baseline="0" dirty="0" smtClean="0"/>
                        <a:t> </a:t>
                      </a:r>
                      <a:r>
                        <a:rPr lang="en-US" sz="1500" b="1" baseline="0" dirty="0" err="1" smtClean="0"/>
                        <a:t>politeknik</a:t>
                      </a:r>
                      <a:endParaRPr lang="en-US" sz="1500" b="1" dirty="0"/>
                    </a:p>
                  </a:txBody>
                  <a:tcPr marL="121920" marR="121920"/>
                </a:tc>
                <a:tc>
                  <a:txBody>
                    <a:bodyPr/>
                    <a:lstStyle/>
                    <a:p>
                      <a:r>
                        <a:rPr lang="en-US" sz="1500" b="1" dirty="0" err="1" smtClean="0"/>
                        <a:t>Setiap</a:t>
                      </a:r>
                      <a:r>
                        <a:rPr lang="en-US" sz="1500" b="1" dirty="0" smtClean="0"/>
                        <a:t> semester</a:t>
                      </a:r>
                      <a:endParaRPr lang="en-US" sz="1500" b="1" dirty="0"/>
                    </a:p>
                  </a:txBody>
                  <a:tcPr marL="121920" marR="121920"/>
                </a:tc>
                <a:tc>
                  <a:txBody>
                    <a:bodyPr/>
                    <a:lstStyle/>
                    <a:p>
                      <a:r>
                        <a:rPr lang="en-US" sz="1500" b="1" dirty="0" smtClean="0"/>
                        <a:t>4</a:t>
                      </a:r>
                      <a:endParaRPr lang="en-US" sz="15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err="1" smtClean="0"/>
                        <a:t>Semua</a:t>
                      </a:r>
                      <a:r>
                        <a:rPr lang="en-US" sz="1500" b="1" dirty="0" smtClean="0"/>
                        <a:t> </a:t>
                      </a:r>
                      <a:r>
                        <a:rPr lang="en-US" sz="1500" b="1" dirty="0" err="1" smtClean="0"/>
                        <a:t>jenjang</a:t>
                      </a:r>
                      <a:endParaRPr lang="en-US" sz="1500" b="1" dirty="0" smtClean="0"/>
                    </a:p>
                  </a:txBody>
                  <a:tcPr marL="121920" marR="121920"/>
                </a:tc>
              </a:tr>
            </a:tbl>
          </a:graphicData>
        </a:graphic>
      </p:graphicFrame>
      <p:sp>
        <p:nvSpPr>
          <p:cNvPr id="4" name="Slide Number Placeholder 3"/>
          <p:cNvSpPr>
            <a:spLocks noGrp="1"/>
          </p:cNvSpPr>
          <p:nvPr>
            <p:ph type="sldNum" sz="quarter" idx="12"/>
          </p:nvPr>
        </p:nvSpPr>
        <p:spPr/>
        <p:txBody>
          <a:bodyPr/>
          <a:lstStyle/>
          <a:p>
            <a:fld id="{05ACC3A4-23DA-4610-AE00-E9203406DE21}" type="slidenum">
              <a:rPr lang="en-US"/>
              <a:pPr/>
              <a:t>156</a:t>
            </a:fld>
            <a:endParaRPr lang="en-US"/>
          </a:p>
        </p:txBody>
      </p:sp>
      <p:sp>
        <p:nvSpPr>
          <p:cNvPr id="27651" name="Title 1"/>
          <p:cNvSpPr txBox="1">
            <a:spLocks/>
          </p:cNvSpPr>
          <p:nvPr/>
        </p:nvSpPr>
        <p:spPr bwMode="auto">
          <a:xfrm>
            <a:off x="0" y="155576"/>
            <a:ext cx="12293600" cy="468313"/>
          </a:xfrm>
          <a:prstGeom prst="rect">
            <a:avLst/>
          </a:prstGeom>
          <a:noFill/>
          <a:ln w="9525">
            <a:noFill/>
            <a:miter lim="800000"/>
            <a:headEnd/>
            <a:tailEnd/>
          </a:ln>
        </p:spPr>
        <p:txBody>
          <a:bodyPr anchor="ctr"/>
          <a:lstStyle/>
          <a:p>
            <a:pPr algn="ctr" eaLnBrk="1" hangingPunct="1"/>
            <a:r>
              <a:rPr lang="id-ID" altLang="en-US" sz="2800" b="1" dirty="0" smtClean="0">
                <a:latin typeface="Lucida Sans Unicode" pitchFamily="34" charset="0"/>
              </a:rPr>
              <a:t>Kegiatan </a:t>
            </a:r>
            <a:r>
              <a:rPr lang="id-ID" altLang="en-US" sz="2800" b="1" dirty="0">
                <a:latin typeface="Lucida Sans Unicode" pitchFamily="34" charset="0"/>
              </a:rPr>
              <a:t>Pendidikan</a:t>
            </a:r>
            <a:endParaRPr lang="en-US" altLang="en-US" sz="2800" b="1" dirty="0">
              <a:latin typeface="Lucida Sans Unicode" pitchFamily="34" charset="0"/>
            </a:endParaRPr>
          </a:p>
        </p:txBody>
      </p:sp>
    </p:spTree>
    <p:extLst>
      <p:ext uri="{BB962C8B-B14F-4D97-AF65-F5344CB8AC3E}">
        <p14:creationId xmlns:p14="http://schemas.microsoft.com/office/powerpoint/2010/main" xmlns="" val="109652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623891368"/>
              </p:ext>
            </p:extLst>
          </p:nvPr>
        </p:nvGraphicFramePr>
        <p:xfrm>
          <a:off x="203200" y="608008"/>
          <a:ext cx="11785600" cy="6248400"/>
        </p:xfrm>
        <a:graphic>
          <a:graphicData uri="http://schemas.openxmlformats.org/drawingml/2006/table">
            <a:tbl>
              <a:tblPr firstRow="1" bandRow="1">
                <a:tableStyleId>{5C22544A-7EE6-4342-B048-85BDC9FD1C3A}</a:tableStyleId>
              </a:tblPr>
              <a:tblGrid>
                <a:gridCol w="561340"/>
                <a:gridCol w="1269984"/>
                <a:gridCol w="302623"/>
                <a:gridCol w="2641253"/>
                <a:gridCol w="406400"/>
                <a:gridCol w="2946400"/>
                <a:gridCol w="1219200"/>
                <a:gridCol w="914400"/>
                <a:gridCol w="1524000"/>
              </a:tblGrid>
              <a:tr h="370840">
                <a:tc>
                  <a:txBody>
                    <a:bodyPr/>
                    <a:lstStyle/>
                    <a:p>
                      <a:pPr algn="ctr"/>
                      <a:r>
                        <a:rPr lang="en-US" sz="1600" b="1" dirty="0" smtClean="0"/>
                        <a:t>NO</a:t>
                      </a:r>
                      <a:endParaRPr lang="en-US" sz="1600" b="1" dirty="0"/>
                    </a:p>
                  </a:txBody>
                  <a:tcPr marL="121920" marR="121920" anchor="ctr"/>
                </a:tc>
                <a:tc>
                  <a:txBody>
                    <a:bodyPr/>
                    <a:lstStyle/>
                    <a:p>
                      <a:pPr algn="ctr"/>
                      <a:r>
                        <a:rPr lang="en-US" sz="1600" b="1" dirty="0" smtClean="0"/>
                        <a:t>UNSUR</a:t>
                      </a:r>
                      <a:endParaRPr lang="en-US" sz="1600" b="1" dirty="0"/>
                    </a:p>
                  </a:txBody>
                  <a:tcPr marL="121920" marR="121920" anchor="ctr"/>
                </a:tc>
                <a:tc gridSpan="2">
                  <a:txBody>
                    <a:bodyPr/>
                    <a:lstStyle/>
                    <a:p>
                      <a:pPr algn="ctr"/>
                      <a:r>
                        <a:rPr lang="en-US" sz="1600" b="1" dirty="0" smtClean="0"/>
                        <a:t>SUB UNSUR</a:t>
                      </a:r>
                      <a:endParaRPr lang="en-US" sz="1600" b="1" dirty="0"/>
                    </a:p>
                  </a:txBody>
                  <a:tcPr marL="121920" marR="121920" anchor="ctr"/>
                </a:tc>
                <a:tc hMerge="1">
                  <a:txBody>
                    <a:bodyPr/>
                    <a:lstStyle/>
                    <a:p>
                      <a:pPr algn="ctr"/>
                      <a:endParaRPr lang="en-US" sz="1200" dirty="0"/>
                    </a:p>
                  </a:txBody>
                  <a:tcPr/>
                </a:tc>
                <a:tc gridSpan="2">
                  <a:txBody>
                    <a:bodyPr/>
                    <a:lstStyle/>
                    <a:p>
                      <a:pPr algn="ctr"/>
                      <a:r>
                        <a:rPr lang="en-US" sz="1600" b="1" dirty="0" smtClean="0"/>
                        <a:t>KEGIATAN</a:t>
                      </a:r>
                      <a:endParaRPr lang="en-US" sz="1600" b="1" dirty="0"/>
                    </a:p>
                  </a:txBody>
                  <a:tcPr marL="121920" marR="121920" anchor="ctr"/>
                </a:tc>
                <a:tc hMerge="1">
                  <a:txBody>
                    <a:bodyPr/>
                    <a:lstStyle/>
                    <a:p>
                      <a:endParaRPr lang="en-US"/>
                    </a:p>
                  </a:txBody>
                  <a:tcPr/>
                </a:tc>
                <a:tc>
                  <a:txBody>
                    <a:bodyPr/>
                    <a:lstStyle/>
                    <a:p>
                      <a:pPr algn="ctr"/>
                      <a:r>
                        <a:rPr lang="en-US" sz="1600" b="1" dirty="0" smtClean="0"/>
                        <a:t>SATUAN</a:t>
                      </a:r>
                      <a:r>
                        <a:rPr lang="en-US" sz="1600" b="1" baseline="0" dirty="0" smtClean="0"/>
                        <a:t> HASIL</a:t>
                      </a:r>
                      <a:endParaRPr lang="en-US" sz="1600" b="1" dirty="0"/>
                    </a:p>
                  </a:txBody>
                  <a:tcPr marL="121920" marR="121920" anchor="ctr"/>
                </a:tc>
                <a:tc>
                  <a:txBody>
                    <a:bodyPr/>
                    <a:lstStyle/>
                    <a:p>
                      <a:pPr algn="ctr"/>
                      <a:r>
                        <a:rPr lang="en-US" sz="1600" b="1" dirty="0" smtClean="0"/>
                        <a:t>ANGKA KREDIT</a:t>
                      </a:r>
                      <a:endParaRPr lang="en-US" sz="1600" b="1" dirty="0"/>
                    </a:p>
                  </a:txBody>
                  <a:tcPr marL="121920" marR="121920" anchor="ctr"/>
                </a:tc>
                <a:tc>
                  <a:txBody>
                    <a:bodyPr/>
                    <a:lstStyle/>
                    <a:p>
                      <a:pPr algn="ctr"/>
                      <a:r>
                        <a:rPr lang="en-US" sz="1600" b="1" dirty="0" smtClean="0"/>
                        <a:t>PELAKSANAAN KEGIATAN</a:t>
                      </a:r>
                      <a:endParaRPr lang="en-US" sz="1600" b="1" dirty="0"/>
                    </a:p>
                  </a:txBody>
                  <a:tcPr marL="121920" marR="121920" anchor="ctr"/>
                </a:tc>
              </a:tr>
              <a:tr h="370840">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a:p>
                  </a:txBody>
                  <a:tcPr marL="121920" marR="121920"/>
                </a:tc>
                <a:tc>
                  <a:txBody>
                    <a:bodyPr/>
                    <a:lstStyle/>
                    <a:p>
                      <a:r>
                        <a:rPr lang="en-US" sz="1600" b="1" dirty="0" smtClean="0"/>
                        <a:t>5</a:t>
                      </a:r>
                      <a:endParaRPr lang="en-US" sz="1600" b="1" dirty="0"/>
                    </a:p>
                  </a:txBody>
                  <a:tcPr marL="121920" marR="121920"/>
                </a:tc>
                <a:tc>
                  <a:txBody>
                    <a:bodyPr/>
                    <a:lstStyle/>
                    <a:p>
                      <a:r>
                        <a:rPr lang="en-US" sz="1600" b="1" dirty="0" err="1" smtClean="0"/>
                        <a:t>Direktur</a:t>
                      </a:r>
                      <a:r>
                        <a:rPr lang="en-US" sz="1600" b="1" dirty="0" smtClean="0"/>
                        <a:t> </a:t>
                      </a:r>
                      <a:r>
                        <a:rPr lang="en-US" sz="1600" b="1" dirty="0" err="1" smtClean="0"/>
                        <a:t>akademi</a:t>
                      </a:r>
                      <a:endParaRPr lang="en-US" sz="1600" b="1" dirty="0"/>
                    </a:p>
                  </a:txBody>
                  <a:tcPr marL="121920" marR="121920"/>
                </a:tc>
                <a:tc>
                  <a:txBody>
                    <a:bodyPr/>
                    <a:lstStyle/>
                    <a:p>
                      <a:r>
                        <a:rPr lang="en-US" sz="1600" b="1" smtClean="0"/>
                        <a:t>Setiap semester</a:t>
                      </a:r>
                      <a:endParaRPr lang="en-US" sz="1600" b="1" dirty="0"/>
                    </a:p>
                  </a:txBody>
                  <a:tcPr marL="121920" marR="121920"/>
                </a:tc>
                <a:tc>
                  <a:txBody>
                    <a:bodyPr/>
                    <a:lstStyle/>
                    <a:p>
                      <a:r>
                        <a:rPr lang="en-US" sz="1600" b="1" dirty="0" smtClean="0"/>
                        <a:t>4</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a:p>
                  </a:txBody>
                  <a:tcPr marL="121920" marR="121920"/>
                </a:tc>
                <a:tc>
                  <a:txBody>
                    <a:bodyPr/>
                    <a:lstStyle/>
                    <a:p>
                      <a:endParaRPr lang="en-US" sz="1600" b="1" dirty="0"/>
                    </a:p>
                  </a:txBody>
                  <a:tcPr marL="121920" marR="121920"/>
                </a:tc>
                <a:tc>
                  <a:txBody>
                    <a:bodyPr/>
                    <a:lstStyle/>
                    <a:p>
                      <a:endParaRPr lang="en-US" sz="1600" b="1"/>
                    </a:p>
                  </a:txBody>
                  <a:tcPr marL="121920" marR="121920"/>
                </a:tc>
                <a:tc>
                  <a:txBody>
                    <a:bodyPr/>
                    <a:lstStyle/>
                    <a:p>
                      <a:endParaRPr lang="en-US" sz="1600" b="1" dirty="0"/>
                    </a:p>
                  </a:txBody>
                  <a:tcPr marL="121920" marR="121920"/>
                </a:tc>
                <a:tc>
                  <a:txBody>
                    <a:bodyPr/>
                    <a:lstStyle/>
                    <a:p>
                      <a:r>
                        <a:rPr lang="en-US" sz="1600" b="1" dirty="0" smtClean="0"/>
                        <a:t>6</a:t>
                      </a:r>
                      <a:endParaRPr lang="en-US" sz="1600" b="1" dirty="0"/>
                    </a:p>
                  </a:txBody>
                  <a:tcPr marL="121920" marR="121920"/>
                </a:tc>
                <a:tc>
                  <a:txBody>
                    <a:bodyPr/>
                    <a:lstStyle/>
                    <a:p>
                      <a:r>
                        <a:rPr lang="en-US" sz="1600" b="1" dirty="0" err="1" smtClean="0"/>
                        <a:t>Pembantu</a:t>
                      </a:r>
                      <a:r>
                        <a:rPr lang="en-US" sz="1600" b="1" dirty="0" smtClean="0"/>
                        <a:t> </a:t>
                      </a:r>
                      <a:r>
                        <a:rPr lang="en-US" sz="1600" b="1" dirty="0" err="1" smtClean="0"/>
                        <a:t>direktur</a:t>
                      </a:r>
                      <a:r>
                        <a:rPr lang="en-US" sz="1600" b="1" dirty="0" smtClean="0"/>
                        <a:t> </a:t>
                      </a:r>
                      <a:r>
                        <a:rPr lang="en-US" sz="1600" b="1" dirty="0" err="1" smtClean="0"/>
                        <a:t>akademi</a:t>
                      </a:r>
                      <a:r>
                        <a:rPr lang="en-US" sz="1600" b="1" dirty="0" smtClean="0"/>
                        <a:t>/</a:t>
                      </a:r>
                      <a:r>
                        <a:rPr lang="en-US" sz="1600" b="1" dirty="0" err="1" smtClean="0"/>
                        <a:t>ketua</a:t>
                      </a:r>
                      <a:r>
                        <a:rPr lang="en-US" sz="1600" b="1" dirty="0" smtClean="0"/>
                        <a:t> </a:t>
                      </a:r>
                      <a:r>
                        <a:rPr lang="en-US" sz="1600" b="1" dirty="0" err="1" smtClean="0"/>
                        <a:t>jurusan</a:t>
                      </a:r>
                      <a:r>
                        <a:rPr lang="en-US" sz="1600" b="1" dirty="0" smtClean="0"/>
                        <a:t>/</a:t>
                      </a:r>
                      <a:r>
                        <a:rPr lang="en-US" sz="1600" b="1" dirty="0" err="1" smtClean="0"/>
                        <a:t>bagian</a:t>
                      </a:r>
                      <a:r>
                        <a:rPr lang="en-US" sz="1600" b="1" dirty="0" smtClean="0"/>
                        <a:t> </a:t>
                      </a:r>
                      <a:r>
                        <a:rPr lang="en-US" sz="1600" b="1" dirty="0" err="1" smtClean="0"/>
                        <a:t>pada</a:t>
                      </a:r>
                      <a:r>
                        <a:rPr lang="en-US" sz="1600" b="1" dirty="0" smtClean="0"/>
                        <a:t> </a:t>
                      </a:r>
                      <a:r>
                        <a:rPr lang="en-US" sz="1600" b="1" dirty="0" err="1" smtClean="0"/>
                        <a:t>universitas</a:t>
                      </a:r>
                      <a:r>
                        <a:rPr lang="en-US" sz="1600" b="1" dirty="0" smtClean="0"/>
                        <a:t>/</a:t>
                      </a:r>
                      <a:r>
                        <a:rPr lang="en-US" sz="1600" b="1" dirty="0" err="1" smtClean="0"/>
                        <a:t>insitut</a:t>
                      </a:r>
                      <a:r>
                        <a:rPr lang="en-US" sz="1600" b="1" dirty="0" smtClean="0"/>
                        <a:t>/</a:t>
                      </a:r>
                      <a:r>
                        <a:rPr lang="en-US" sz="1600" b="1" dirty="0" err="1" smtClean="0"/>
                        <a:t>sekolah</a:t>
                      </a:r>
                      <a:r>
                        <a:rPr lang="en-US" sz="1600" b="1" dirty="0" smtClean="0"/>
                        <a:t> </a:t>
                      </a:r>
                      <a:r>
                        <a:rPr lang="en-US" sz="1600" b="1" dirty="0" err="1" smtClean="0"/>
                        <a:t>tinggi</a:t>
                      </a:r>
                      <a:endParaRPr lang="en-US" sz="1600" b="1" dirty="0"/>
                    </a:p>
                  </a:txBody>
                  <a:tcPr marL="121920" marR="121920"/>
                </a:tc>
                <a:tc>
                  <a:txBody>
                    <a:bodyPr/>
                    <a:lstStyle/>
                    <a:p>
                      <a:r>
                        <a:rPr lang="en-US" sz="1600" b="1" smtClean="0"/>
                        <a:t>Setiap semester</a:t>
                      </a:r>
                      <a:endParaRPr lang="en-US" sz="1600" b="1" dirty="0"/>
                    </a:p>
                  </a:txBody>
                  <a:tcPr marL="121920" marR="121920"/>
                </a:tc>
                <a:tc>
                  <a:txBody>
                    <a:bodyPr/>
                    <a:lstStyle/>
                    <a:p>
                      <a:r>
                        <a:rPr lang="en-US" sz="1600" b="1" dirty="0" smtClean="0"/>
                        <a:t>3</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a:p>
                  </a:txBody>
                  <a:tcPr marL="121920" marR="121920"/>
                </a:tc>
                <a:tc>
                  <a:txBody>
                    <a:bodyPr/>
                    <a:lstStyle/>
                    <a:p>
                      <a:r>
                        <a:rPr lang="en-US" sz="1600" b="1" dirty="0" smtClean="0"/>
                        <a:t>7</a:t>
                      </a:r>
                      <a:endParaRPr lang="en-US" sz="1600" b="1" dirty="0"/>
                    </a:p>
                  </a:txBody>
                  <a:tcPr marL="121920" marR="121920"/>
                </a:tc>
                <a:tc>
                  <a:txBody>
                    <a:bodyPr/>
                    <a:lstStyle/>
                    <a:p>
                      <a:r>
                        <a:rPr lang="en-US" sz="1600" b="1" dirty="0" err="1" smtClean="0"/>
                        <a:t>Ketua</a:t>
                      </a:r>
                      <a:r>
                        <a:rPr lang="en-US" sz="1600" b="1" dirty="0" smtClean="0"/>
                        <a:t> </a:t>
                      </a:r>
                      <a:r>
                        <a:rPr lang="en-US" sz="1600" b="1" dirty="0" err="1" smtClean="0"/>
                        <a:t>jurusan</a:t>
                      </a:r>
                      <a:r>
                        <a:rPr lang="en-US" sz="1600" b="1" dirty="0" smtClean="0"/>
                        <a:t> </a:t>
                      </a:r>
                      <a:r>
                        <a:rPr lang="en-US" sz="1600" b="1" dirty="0" err="1" smtClean="0"/>
                        <a:t>pada</a:t>
                      </a:r>
                      <a:r>
                        <a:rPr lang="en-US" sz="1600" b="1" dirty="0" smtClean="0"/>
                        <a:t> </a:t>
                      </a:r>
                      <a:r>
                        <a:rPr lang="en-US" sz="1600" b="1" dirty="0" err="1" smtClean="0"/>
                        <a:t>politeknik</a:t>
                      </a:r>
                      <a:r>
                        <a:rPr lang="en-US" sz="1600" b="1" dirty="0" smtClean="0"/>
                        <a:t> /</a:t>
                      </a:r>
                      <a:r>
                        <a:rPr lang="en-US" sz="1600" b="1" dirty="0" err="1" smtClean="0"/>
                        <a:t>akademi</a:t>
                      </a:r>
                      <a:r>
                        <a:rPr lang="en-US" sz="1600" b="1" dirty="0" smtClean="0"/>
                        <a:t>/</a:t>
                      </a:r>
                      <a:r>
                        <a:rPr lang="en-US" sz="1600" b="1" dirty="0" err="1" smtClean="0"/>
                        <a:t>sekretaris</a:t>
                      </a:r>
                      <a:r>
                        <a:rPr lang="en-US" sz="1600" b="1" baseline="0" dirty="0" smtClean="0"/>
                        <a:t> </a:t>
                      </a:r>
                      <a:r>
                        <a:rPr lang="en-US" sz="1600" b="1" baseline="0" dirty="0" err="1" smtClean="0"/>
                        <a:t>jurusan</a:t>
                      </a:r>
                      <a:r>
                        <a:rPr lang="en-US" sz="1600" b="1" baseline="0" dirty="0" smtClean="0"/>
                        <a:t>/</a:t>
                      </a:r>
                      <a:r>
                        <a:rPr lang="en-US" sz="1600" b="1" baseline="0" dirty="0" err="1" smtClean="0"/>
                        <a:t>bagian</a:t>
                      </a:r>
                      <a:r>
                        <a:rPr lang="en-US" sz="1600" b="1" baseline="0" dirty="0" smtClean="0"/>
                        <a:t> </a:t>
                      </a:r>
                      <a:r>
                        <a:rPr lang="en-US" sz="1600" b="1" baseline="0" dirty="0" err="1" smtClean="0"/>
                        <a:t>pada</a:t>
                      </a:r>
                      <a:r>
                        <a:rPr lang="en-US" sz="1600" b="1" baseline="0" dirty="0" smtClean="0"/>
                        <a:t> </a:t>
                      </a:r>
                      <a:r>
                        <a:rPr lang="en-US" sz="1600" b="1" baseline="0" dirty="0" err="1" smtClean="0"/>
                        <a:t>universitas</a:t>
                      </a:r>
                      <a:r>
                        <a:rPr lang="en-US" sz="1600" b="1" baseline="0" dirty="0" smtClean="0"/>
                        <a:t>/</a:t>
                      </a:r>
                      <a:r>
                        <a:rPr lang="en-US" sz="1600" b="1" baseline="0" dirty="0" err="1" smtClean="0"/>
                        <a:t>institut</a:t>
                      </a:r>
                      <a:r>
                        <a:rPr lang="en-US" sz="1600" b="1" baseline="0" dirty="0" smtClean="0"/>
                        <a:t>/</a:t>
                      </a:r>
                      <a:r>
                        <a:rPr lang="en-US" sz="1600" b="1" baseline="0" dirty="0" err="1" smtClean="0"/>
                        <a:t>sekolah</a:t>
                      </a:r>
                      <a:r>
                        <a:rPr lang="en-US" sz="1600" b="1" baseline="0" dirty="0" smtClean="0"/>
                        <a:t> </a:t>
                      </a:r>
                      <a:r>
                        <a:rPr lang="en-US" sz="1600" b="1" baseline="0" dirty="0" err="1" smtClean="0"/>
                        <a:t>tinggi</a:t>
                      </a:r>
                      <a:endParaRPr lang="en-US" sz="1600" b="1" dirty="0"/>
                    </a:p>
                  </a:txBody>
                  <a:tcPr marL="121920" marR="121920"/>
                </a:tc>
                <a:tc>
                  <a:txBody>
                    <a:bodyPr/>
                    <a:lstStyle/>
                    <a:p>
                      <a:r>
                        <a:rPr lang="en-US" sz="1600" b="1" smtClean="0"/>
                        <a:t>Setiap semester</a:t>
                      </a:r>
                      <a:endParaRPr lang="en-US" sz="1600" b="1" dirty="0"/>
                    </a:p>
                  </a:txBody>
                  <a:tcPr marL="121920" marR="121920"/>
                </a:tc>
                <a:tc>
                  <a:txBody>
                    <a:bodyPr/>
                    <a:lstStyle/>
                    <a:p>
                      <a:r>
                        <a:rPr lang="en-US" sz="1600" b="1" dirty="0" smtClean="0"/>
                        <a:t>3</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a:p>
                  </a:txBody>
                  <a:tcPr marL="121920" marR="121920"/>
                </a:tc>
                <a:tc>
                  <a:txBody>
                    <a:bodyPr/>
                    <a:lstStyle/>
                    <a:p>
                      <a:endParaRPr lang="en-US" sz="1600" b="1" dirty="0"/>
                    </a:p>
                  </a:txBody>
                  <a:tcPr marL="121920" marR="121920"/>
                </a:tc>
                <a:tc>
                  <a:txBody>
                    <a:bodyPr/>
                    <a:lstStyle/>
                    <a:p>
                      <a:r>
                        <a:rPr lang="en-US" sz="1600" b="1" dirty="0" smtClean="0"/>
                        <a:t>8</a:t>
                      </a:r>
                      <a:endParaRPr lang="en-US" sz="1600" b="1" dirty="0"/>
                    </a:p>
                  </a:txBody>
                  <a:tcPr marL="121920" marR="121920"/>
                </a:tc>
                <a:tc>
                  <a:txBody>
                    <a:bodyPr/>
                    <a:lstStyle/>
                    <a:p>
                      <a:r>
                        <a:rPr lang="en-US" sz="1600" b="1" dirty="0" err="1" smtClean="0"/>
                        <a:t>Sekretari</a:t>
                      </a:r>
                      <a:r>
                        <a:rPr lang="en-US" sz="1600" b="1" dirty="0" smtClean="0"/>
                        <a:t> </a:t>
                      </a:r>
                      <a:r>
                        <a:rPr lang="en-US" sz="1600" b="1" dirty="0" err="1" smtClean="0"/>
                        <a:t>jurusan</a:t>
                      </a:r>
                      <a:r>
                        <a:rPr lang="en-US" sz="1600" b="1" dirty="0" smtClean="0"/>
                        <a:t> </a:t>
                      </a:r>
                      <a:r>
                        <a:rPr lang="en-US" sz="1600" b="1" dirty="0" err="1" smtClean="0"/>
                        <a:t>pada</a:t>
                      </a:r>
                      <a:r>
                        <a:rPr lang="en-US" sz="1600" b="1" dirty="0" smtClean="0"/>
                        <a:t> </a:t>
                      </a:r>
                      <a:r>
                        <a:rPr lang="en-US" sz="1600" b="1" dirty="0" err="1" smtClean="0"/>
                        <a:t>politeknik</a:t>
                      </a:r>
                      <a:r>
                        <a:rPr lang="en-US" sz="1600" b="1" dirty="0" smtClean="0"/>
                        <a:t>/</a:t>
                      </a:r>
                      <a:r>
                        <a:rPr lang="en-US" sz="1600" b="1" dirty="0" err="1" smtClean="0"/>
                        <a:t>akademi</a:t>
                      </a:r>
                      <a:r>
                        <a:rPr lang="en-US" sz="1600" b="1" dirty="0" smtClean="0"/>
                        <a:t> </a:t>
                      </a:r>
                      <a:r>
                        <a:rPr lang="en-US" sz="1600" b="1" dirty="0" err="1" smtClean="0"/>
                        <a:t>dan</a:t>
                      </a:r>
                      <a:r>
                        <a:rPr lang="en-US" sz="1600" b="1" dirty="0" smtClean="0"/>
                        <a:t> </a:t>
                      </a:r>
                      <a:r>
                        <a:rPr lang="en-US" sz="1600" b="1" dirty="0" err="1" smtClean="0"/>
                        <a:t>kepala</a:t>
                      </a:r>
                      <a:r>
                        <a:rPr lang="en-US" sz="1600" b="1" dirty="0" smtClean="0"/>
                        <a:t> </a:t>
                      </a:r>
                      <a:r>
                        <a:rPr lang="en-US" sz="1600" b="1" dirty="0" err="1" smtClean="0"/>
                        <a:t>laboratorium</a:t>
                      </a:r>
                      <a:r>
                        <a:rPr lang="en-US" sz="1600" b="1" baseline="0" dirty="0" smtClean="0"/>
                        <a:t> </a:t>
                      </a:r>
                      <a:r>
                        <a:rPr lang="en-US" sz="1600" b="1" baseline="0" dirty="0" err="1" smtClean="0"/>
                        <a:t>universitas</a:t>
                      </a:r>
                      <a:r>
                        <a:rPr lang="en-US" sz="1600" b="1" baseline="0" dirty="0" smtClean="0"/>
                        <a:t>/</a:t>
                      </a:r>
                      <a:r>
                        <a:rPr lang="en-US" sz="1600" b="1" baseline="0" dirty="0" err="1" smtClean="0"/>
                        <a:t>institut</a:t>
                      </a:r>
                      <a:r>
                        <a:rPr lang="en-US" sz="1600" b="1" baseline="0" dirty="0" smtClean="0"/>
                        <a:t>/</a:t>
                      </a:r>
                      <a:r>
                        <a:rPr lang="en-US" sz="1600" b="1" baseline="0" dirty="0" err="1" smtClean="0"/>
                        <a:t>sekolah</a:t>
                      </a:r>
                      <a:r>
                        <a:rPr lang="en-US" sz="1600" b="1" baseline="0" dirty="0" smtClean="0"/>
                        <a:t> </a:t>
                      </a:r>
                      <a:r>
                        <a:rPr lang="en-US" sz="1600" b="1" baseline="0" dirty="0" err="1" smtClean="0"/>
                        <a:t>tinggi</a:t>
                      </a:r>
                      <a:r>
                        <a:rPr lang="en-US" sz="1600" b="1" baseline="0" dirty="0" smtClean="0"/>
                        <a:t>/</a:t>
                      </a:r>
                      <a:r>
                        <a:rPr lang="en-US" sz="1600" b="1" baseline="0" dirty="0" err="1" smtClean="0"/>
                        <a:t>politeknik</a:t>
                      </a:r>
                      <a:r>
                        <a:rPr lang="en-US" sz="1600" b="1" baseline="0" dirty="0" smtClean="0"/>
                        <a:t>/</a:t>
                      </a:r>
                      <a:r>
                        <a:rPr lang="en-US" sz="1600" b="1" baseline="0" dirty="0" err="1" smtClean="0"/>
                        <a:t>akademi</a:t>
                      </a:r>
                      <a:endParaRPr lang="en-US" sz="1600" b="1" dirty="0"/>
                    </a:p>
                  </a:txBody>
                  <a:tcPr marL="121920" marR="121920"/>
                </a:tc>
                <a:tc>
                  <a:txBody>
                    <a:bodyPr/>
                    <a:lstStyle/>
                    <a:p>
                      <a:r>
                        <a:rPr lang="en-US" sz="1600" b="1" dirty="0" err="1" smtClean="0"/>
                        <a:t>Setiap</a:t>
                      </a:r>
                      <a:r>
                        <a:rPr lang="en-US" sz="1600" b="1" dirty="0" smtClean="0"/>
                        <a:t> semester</a:t>
                      </a:r>
                      <a:endParaRPr lang="en-US" sz="1600" b="1" dirty="0"/>
                    </a:p>
                  </a:txBody>
                  <a:tcPr marL="121920" marR="121920"/>
                </a:tc>
                <a:tc>
                  <a:txBody>
                    <a:bodyPr/>
                    <a:lstStyle/>
                    <a:p>
                      <a:r>
                        <a:rPr lang="en-US" sz="1600" b="1" dirty="0" smtClean="0"/>
                        <a:t>3</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rowSpan="2">
                  <a:txBody>
                    <a:bodyPr/>
                    <a:lstStyle/>
                    <a:p>
                      <a:r>
                        <a:rPr lang="en-US" sz="1600" b="1" dirty="0" smtClean="0"/>
                        <a:t>K</a:t>
                      </a:r>
                      <a:endParaRPr lang="en-US" sz="1600" b="1" dirty="0"/>
                    </a:p>
                  </a:txBody>
                  <a:tcPr marL="121920" marR="121920"/>
                </a:tc>
                <a:tc rowSpan="2">
                  <a:txBody>
                    <a:bodyPr/>
                    <a:lstStyle/>
                    <a:p>
                      <a:r>
                        <a:rPr lang="en-US" sz="1600" b="1" dirty="0" err="1" smtClean="0"/>
                        <a:t>Membimbing</a:t>
                      </a:r>
                      <a:r>
                        <a:rPr lang="en-US" sz="1600" b="1" dirty="0" smtClean="0"/>
                        <a:t> </a:t>
                      </a:r>
                      <a:r>
                        <a:rPr lang="en-US" sz="1600" b="1" dirty="0" err="1" smtClean="0"/>
                        <a:t>akademik</a:t>
                      </a:r>
                      <a:r>
                        <a:rPr lang="en-US" sz="1600" b="1" baseline="0" dirty="0" smtClean="0"/>
                        <a:t> </a:t>
                      </a:r>
                      <a:r>
                        <a:rPr lang="en-US" sz="1600" b="1" baseline="0" dirty="0" err="1" smtClean="0"/>
                        <a:t>dosen</a:t>
                      </a:r>
                      <a:r>
                        <a:rPr lang="en-US" sz="1600" b="1" baseline="0" dirty="0" smtClean="0"/>
                        <a:t> yang </a:t>
                      </a:r>
                      <a:r>
                        <a:rPr lang="en-US" sz="1600" b="1" baseline="0" dirty="0" err="1" smtClean="0"/>
                        <a:t>lebih</a:t>
                      </a:r>
                      <a:r>
                        <a:rPr lang="en-US" sz="1600" b="1" baseline="0" dirty="0" smtClean="0"/>
                        <a:t> </a:t>
                      </a:r>
                      <a:r>
                        <a:rPr lang="en-US" sz="1600" b="1" baseline="0" dirty="0" err="1" smtClean="0"/>
                        <a:t>rendah</a:t>
                      </a:r>
                      <a:r>
                        <a:rPr lang="en-US" sz="1600" b="1" baseline="0" dirty="0" smtClean="0"/>
                        <a:t> </a:t>
                      </a:r>
                      <a:r>
                        <a:rPr lang="en-US" sz="1600" b="1" baseline="0" dirty="0" err="1" smtClean="0"/>
                        <a:t>jabatannya</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r>
                        <a:rPr lang="en-US" sz="1600" b="1" dirty="0" err="1" smtClean="0"/>
                        <a:t>Pembimbing</a:t>
                      </a:r>
                      <a:r>
                        <a:rPr lang="en-US" sz="1600" b="1" dirty="0" smtClean="0"/>
                        <a:t> </a:t>
                      </a:r>
                      <a:r>
                        <a:rPr lang="en-US" sz="1600" b="1" dirty="0" err="1" smtClean="0"/>
                        <a:t>pencangkokan</a:t>
                      </a:r>
                      <a:endParaRPr lang="en-US" sz="1600" b="1" dirty="0"/>
                    </a:p>
                  </a:txBody>
                  <a:tcPr marL="121920" marR="121920"/>
                </a:tc>
                <a:tc>
                  <a:txBody>
                    <a:bodyPr/>
                    <a:lstStyle/>
                    <a:p>
                      <a:r>
                        <a:rPr lang="en-US" sz="1600" b="1" smtClean="0"/>
                        <a:t>Setiap semester</a:t>
                      </a:r>
                      <a:endParaRPr lang="en-US" sz="1600" b="1" dirty="0"/>
                    </a:p>
                  </a:txBody>
                  <a:tcPr marL="121920" marR="121920"/>
                </a:tc>
                <a:tc>
                  <a:txBody>
                    <a:bodyPr/>
                    <a:lstStyle/>
                    <a:p>
                      <a:r>
                        <a:rPr lang="en-US" sz="1600" b="1" dirty="0" smtClean="0"/>
                        <a:t>2</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2</a:t>
                      </a:r>
                      <a:endParaRPr lang="en-US" sz="1600" b="1" dirty="0"/>
                    </a:p>
                  </a:txBody>
                  <a:tcPr marL="121920" marR="121920"/>
                </a:tc>
                <a:tc>
                  <a:txBody>
                    <a:bodyPr/>
                    <a:lstStyle/>
                    <a:p>
                      <a:r>
                        <a:rPr lang="en-US" sz="1600" b="1" dirty="0" err="1" smtClean="0"/>
                        <a:t>Reguler</a:t>
                      </a:r>
                      <a:endParaRPr lang="en-US" sz="1600" b="1" dirty="0"/>
                    </a:p>
                  </a:txBody>
                  <a:tcPr marL="121920" marR="121920"/>
                </a:tc>
                <a:tc>
                  <a:txBody>
                    <a:bodyPr/>
                    <a:lstStyle/>
                    <a:p>
                      <a:r>
                        <a:rPr lang="en-US" sz="1600" b="1" dirty="0" err="1" smtClean="0"/>
                        <a:t>Setiap</a:t>
                      </a:r>
                      <a:r>
                        <a:rPr lang="en-US" sz="1600" b="1" dirty="0" smtClean="0"/>
                        <a:t> semester</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bl>
          </a:graphicData>
        </a:graphic>
      </p:graphicFrame>
      <p:sp>
        <p:nvSpPr>
          <p:cNvPr id="4" name="Slide Number Placeholder 3"/>
          <p:cNvSpPr>
            <a:spLocks noGrp="1"/>
          </p:cNvSpPr>
          <p:nvPr>
            <p:ph type="sldNum" sz="quarter" idx="12"/>
          </p:nvPr>
        </p:nvSpPr>
        <p:spPr/>
        <p:txBody>
          <a:bodyPr/>
          <a:lstStyle/>
          <a:p>
            <a:fld id="{05ACC3A4-23DA-4610-AE00-E9203406DE21}" type="slidenum">
              <a:rPr lang="en-US"/>
              <a:pPr/>
              <a:t>157</a:t>
            </a:fld>
            <a:endParaRPr lang="en-US"/>
          </a:p>
        </p:txBody>
      </p:sp>
      <p:sp>
        <p:nvSpPr>
          <p:cNvPr id="27651" name="Title 1"/>
          <p:cNvSpPr txBox="1">
            <a:spLocks/>
          </p:cNvSpPr>
          <p:nvPr/>
        </p:nvSpPr>
        <p:spPr bwMode="auto">
          <a:xfrm>
            <a:off x="0" y="155576"/>
            <a:ext cx="12293600" cy="468313"/>
          </a:xfrm>
          <a:prstGeom prst="rect">
            <a:avLst/>
          </a:prstGeom>
          <a:noFill/>
          <a:ln w="9525">
            <a:noFill/>
            <a:miter lim="800000"/>
            <a:headEnd/>
            <a:tailEnd/>
          </a:ln>
        </p:spPr>
        <p:txBody>
          <a:bodyPr anchor="ctr"/>
          <a:lstStyle/>
          <a:p>
            <a:pPr algn="ctr" eaLnBrk="1" hangingPunct="1"/>
            <a:r>
              <a:rPr lang="id-ID" altLang="en-US" sz="2800" b="1" dirty="0" smtClean="0">
                <a:latin typeface="Lucida Sans Unicode" pitchFamily="34" charset="0"/>
              </a:rPr>
              <a:t>Kegiatan </a:t>
            </a:r>
            <a:r>
              <a:rPr lang="id-ID" altLang="en-US" sz="2800" b="1" dirty="0">
                <a:latin typeface="Lucida Sans Unicode" pitchFamily="34" charset="0"/>
              </a:rPr>
              <a:t>Pendidikan</a:t>
            </a:r>
            <a:endParaRPr lang="en-US" altLang="en-US" sz="2800" b="1" dirty="0">
              <a:latin typeface="Lucida Sans Unicode" pitchFamily="34" charset="0"/>
            </a:endParaRPr>
          </a:p>
        </p:txBody>
      </p:sp>
    </p:spTree>
    <p:extLst>
      <p:ext uri="{BB962C8B-B14F-4D97-AF65-F5344CB8AC3E}">
        <p14:creationId xmlns:p14="http://schemas.microsoft.com/office/powerpoint/2010/main" xmlns="" val="667950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347424129"/>
              </p:ext>
            </p:extLst>
          </p:nvPr>
        </p:nvGraphicFramePr>
        <p:xfrm>
          <a:off x="203200" y="702604"/>
          <a:ext cx="11785600" cy="5791200"/>
        </p:xfrm>
        <a:graphic>
          <a:graphicData uri="http://schemas.openxmlformats.org/drawingml/2006/table">
            <a:tbl>
              <a:tblPr firstRow="1" bandRow="1">
                <a:tableStyleId>{5C22544A-7EE6-4342-B048-85BDC9FD1C3A}</a:tableStyleId>
              </a:tblPr>
              <a:tblGrid>
                <a:gridCol w="561340"/>
                <a:gridCol w="1269984"/>
                <a:gridCol w="302623"/>
                <a:gridCol w="2641253"/>
                <a:gridCol w="406400"/>
                <a:gridCol w="2946400"/>
                <a:gridCol w="1219200"/>
                <a:gridCol w="914400"/>
                <a:gridCol w="1524000"/>
              </a:tblGrid>
              <a:tr h="370840">
                <a:tc>
                  <a:txBody>
                    <a:bodyPr/>
                    <a:lstStyle/>
                    <a:p>
                      <a:pPr algn="ctr"/>
                      <a:r>
                        <a:rPr lang="en-US" sz="1600" b="1" dirty="0" smtClean="0"/>
                        <a:t>NO</a:t>
                      </a:r>
                      <a:endParaRPr lang="en-US" sz="1600" b="1" dirty="0"/>
                    </a:p>
                  </a:txBody>
                  <a:tcPr marL="121920" marR="121920" anchor="ctr"/>
                </a:tc>
                <a:tc>
                  <a:txBody>
                    <a:bodyPr/>
                    <a:lstStyle/>
                    <a:p>
                      <a:pPr algn="ctr"/>
                      <a:r>
                        <a:rPr lang="en-US" sz="1600" b="1" dirty="0" smtClean="0"/>
                        <a:t>UNSUR</a:t>
                      </a:r>
                      <a:endParaRPr lang="en-US" sz="1600" b="1" dirty="0"/>
                    </a:p>
                  </a:txBody>
                  <a:tcPr marL="121920" marR="121920" anchor="ctr"/>
                </a:tc>
                <a:tc gridSpan="2">
                  <a:txBody>
                    <a:bodyPr/>
                    <a:lstStyle/>
                    <a:p>
                      <a:pPr algn="ctr"/>
                      <a:r>
                        <a:rPr lang="en-US" sz="1600" b="1" dirty="0" smtClean="0"/>
                        <a:t>SUB UNSUR</a:t>
                      </a:r>
                      <a:endParaRPr lang="en-US" sz="1600" b="1" dirty="0"/>
                    </a:p>
                  </a:txBody>
                  <a:tcPr marL="121920" marR="121920" anchor="ctr"/>
                </a:tc>
                <a:tc hMerge="1">
                  <a:txBody>
                    <a:bodyPr/>
                    <a:lstStyle/>
                    <a:p>
                      <a:pPr algn="ctr"/>
                      <a:endParaRPr lang="en-US" sz="1200" dirty="0"/>
                    </a:p>
                  </a:txBody>
                  <a:tcPr/>
                </a:tc>
                <a:tc gridSpan="2">
                  <a:txBody>
                    <a:bodyPr/>
                    <a:lstStyle/>
                    <a:p>
                      <a:pPr algn="ctr"/>
                      <a:r>
                        <a:rPr lang="en-US" sz="1600" b="1" dirty="0" smtClean="0"/>
                        <a:t>KEGIATAN</a:t>
                      </a:r>
                      <a:endParaRPr lang="en-US" sz="1600" b="1" dirty="0"/>
                    </a:p>
                  </a:txBody>
                  <a:tcPr marL="121920" marR="121920" anchor="ctr"/>
                </a:tc>
                <a:tc hMerge="1">
                  <a:txBody>
                    <a:bodyPr/>
                    <a:lstStyle/>
                    <a:p>
                      <a:endParaRPr lang="en-US"/>
                    </a:p>
                  </a:txBody>
                  <a:tcPr/>
                </a:tc>
                <a:tc>
                  <a:txBody>
                    <a:bodyPr/>
                    <a:lstStyle/>
                    <a:p>
                      <a:pPr algn="ctr"/>
                      <a:r>
                        <a:rPr lang="en-US" sz="1600" b="1" dirty="0" smtClean="0"/>
                        <a:t>SATUAN</a:t>
                      </a:r>
                      <a:r>
                        <a:rPr lang="en-US" sz="1600" b="1" baseline="0" dirty="0" smtClean="0"/>
                        <a:t> HASIL</a:t>
                      </a:r>
                      <a:endParaRPr lang="en-US" sz="1600" b="1" dirty="0"/>
                    </a:p>
                  </a:txBody>
                  <a:tcPr marL="121920" marR="121920" anchor="ctr"/>
                </a:tc>
                <a:tc>
                  <a:txBody>
                    <a:bodyPr/>
                    <a:lstStyle/>
                    <a:p>
                      <a:pPr algn="ctr"/>
                      <a:r>
                        <a:rPr lang="en-US" sz="1600" b="1" dirty="0" smtClean="0"/>
                        <a:t>ANGKA KREDIT</a:t>
                      </a:r>
                      <a:endParaRPr lang="en-US" sz="1600" b="1" dirty="0"/>
                    </a:p>
                  </a:txBody>
                  <a:tcPr marL="121920" marR="121920" anchor="ctr"/>
                </a:tc>
                <a:tc>
                  <a:txBody>
                    <a:bodyPr/>
                    <a:lstStyle/>
                    <a:p>
                      <a:pPr algn="ctr"/>
                      <a:r>
                        <a:rPr lang="en-US" sz="1600" b="1" dirty="0" smtClean="0"/>
                        <a:t>PELAKSANAAN KEGIATAN</a:t>
                      </a:r>
                      <a:endParaRPr lang="en-US" sz="1600" b="1" dirty="0"/>
                    </a:p>
                  </a:txBody>
                  <a:tcPr marL="121920" marR="121920" anchor="ctr"/>
                </a:tc>
              </a:tr>
              <a:tr h="370840">
                <a:tc>
                  <a:txBody>
                    <a:bodyPr/>
                    <a:lstStyle/>
                    <a:p>
                      <a:endParaRPr lang="en-US" sz="1600" b="1" dirty="0"/>
                    </a:p>
                  </a:txBody>
                  <a:tcPr marL="121920" marR="121920"/>
                </a:tc>
                <a:tc>
                  <a:txBody>
                    <a:bodyPr/>
                    <a:lstStyle/>
                    <a:p>
                      <a:endParaRPr lang="en-US" sz="1600" b="1" dirty="0"/>
                    </a:p>
                  </a:txBody>
                  <a:tcPr marL="121920" marR="121920"/>
                </a:tc>
                <a:tc rowSpan="2">
                  <a:txBody>
                    <a:bodyPr/>
                    <a:lstStyle/>
                    <a:p>
                      <a:r>
                        <a:rPr lang="en-US" sz="1600" b="1" dirty="0" smtClean="0"/>
                        <a:t>L</a:t>
                      </a:r>
                      <a:endParaRPr lang="en-US" sz="1600" b="1" dirty="0"/>
                    </a:p>
                  </a:txBody>
                  <a:tcPr marL="121920" marR="121920"/>
                </a:tc>
                <a:tc rowSpan="2">
                  <a:txBody>
                    <a:bodyPr/>
                    <a:lstStyle/>
                    <a:p>
                      <a:r>
                        <a:rPr lang="en-US" sz="1600" b="1" dirty="0" err="1" smtClean="0"/>
                        <a:t>Melaksanakan</a:t>
                      </a:r>
                      <a:r>
                        <a:rPr lang="en-US" sz="1600" b="1" baseline="0" dirty="0" smtClean="0"/>
                        <a:t> </a:t>
                      </a:r>
                      <a:r>
                        <a:rPr lang="en-US" sz="1600" b="1" baseline="0" dirty="0" err="1" smtClean="0"/>
                        <a:t>kegiatan</a:t>
                      </a:r>
                      <a:r>
                        <a:rPr lang="en-US" sz="1600" b="1" baseline="0" dirty="0" smtClean="0"/>
                        <a:t> </a:t>
                      </a:r>
                      <a:r>
                        <a:rPr lang="en-US" sz="1600" b="1" baseline="0" dirty="0" err="1" smtClean="0"/>
                        <a:t>Detasering</a:t>
                      </a:r>
                      <a:r>
                        <a:rPr lang="en-US" sz="1600" b="1" baseline="0" dirty="0" smtClean="0"/>
                        <a:t> </a:t>
                      </a:r>
                      <a:r>
                        <a:rPr lang="en-US" sz="1600" b="1" baseline="0" dirty="0" err="1" smtClean="0"/>
                        <a:t>dan</a:t>
                      </a:r>
                      <a:r>
                        <a:rPr lang="en-US" sz="1600" b="1" baseline="0" dirty="0" smtClean="0"/>
                        <a:t> </a:t>
                      </a:r>
                      <a:r>
                        <a:rPr lang="en-US" sz="1600" b="1" baseline="0" dirty="0" err="1" smtClean="0"/>
                        <a:t>pencangkokan</a:t>
                      </a:r>
                      <a:r>
                        <a:rPr lang="en-US" sz="1600" b="1" baseline="0" dirty="0" smtClean="0"/>
                        <a:t> </a:t>
                      </a:r>
                      <a:r>
                        <a:rPr lang="en-US" sz="1600" b="1" baseline="0" dirty="0" err="1" smtClean="0"/>
                        <a:t>akademik</a:t>
                      </a:r>
                      <a:r>
                        <a:rPr lang="en-US" sz="1600" b="1" baseline="0" dirty="0" smtClean="0"/>
                        <a:t> </a:t>
                      </a:r>
                      <a:r>
                        <a:rPr lang="en-US" sz="1600" b="1" baseline="0" dirty="0" err="1" smtClean="0"/>
                        <a:t>dosen</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r>
                        <a:rPr lang="en-US" sz="1600" b="1" dirty="0" err="1" smtClean="0"/>
                        <a:t>Detasering</a:t>
                      </a:r>
                      <a:endParaRPr lang="en-US" sz="1600" b="1" dirty="0"/>
                    </a:p>
                  </a:txBody>
                  <a:tcPr marL="121920" marR="121920"/>
                </a:tc>
                <a:tc>
                  <a:txBody>
                    <a:bodyPr/>
                    <a:lstStyle/>
                    <a:p>
                      <a:r>
                        <a:rPr lang="en-US" sz="1600" b="1" dirty="0" err="1" smtClean="0"/>
                        <a:t>Setiap</a:t>
                      </a:r>
                      <a:r>
                        <a:rPr lang="en-US" sz="1600" b="1" dirty="0" smtClean="0"/>
                        <a:t> semester</a:t>
                      </a:r>
                      <a:endParaRPr lang="en-US" sz="1600" b="1" dirty="0"/>
                    </a:p>
                  </a:txBody>
                  <a:tcPr marL="121920" marR="121920"/>
                </a:tc>
                <a:tc>
                  <a:txBody>
                    <a:bodyPr/>
                    <a:lstStyle/>
                    <a:p>
                      <a:r>
                        <a:rPr lang="en-US" sz="1600" b="1" dirty="0" smtClean="0"/>
                        <a:t>5</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5920">
                <a:tc>
                  <a:txBody>
                    <a:bodyPr/>
                    <a:lstStyle/>
                    <a:p>
                      <a:endParaRPr lang="en-US" sz="1600" b="1"/>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2.</a:t>
                      </a:r>
                      <a:endParaRPr lang="en-US" sz="1600" b="1" dirty="0"/>
                    </a:p>
                  </a:txBody>
                  <a:tcPr marL="121920" marR="121920"/>
                </a:tc>
                <a:tc>
                  <a:txBody>
                    <a:bodyPr/>
                    <a:lstStyle/>
                    <a:p>
                      <a:r>
                        <a:rPr lang="en-US" sz="1600" b="1" dirty="0" err="1" smtClean="0"/>
                        <a:t>Pencangkokan</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Setiap</a:t>
                      </a:r>
                      <a:r>
                        <a:rPr lang="en-US" sz="1600" b="1" dirty="0" smtClean="0"/>
                        <a:t> semester</a:t>
                      </a:r>
                    </a:p>
                  </a:txBody>
                  <a:tcPr marL="121920" marR="121920"/>
                </a:tc>
                <a:tc>
                  <a:txBody>
                    <a:bodyPr/>
                    <a:lstStyle/>
                    <a:p>
                      <a:r>
                        <a:rPr lang="en-US" sz="1600" b="1" dirty="0" smtClean="0"/>
                        <a:t>4</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rowSpan="7">
                  <a:txBody>
                    <a:bodyPr/>
                    <a:lstStyle/>
                    <a:p>
                      <a:r>
                        <a:rPr lang="en-US" sz="1600" b="1" dirty="0" smtClean="0"/>
                        <a:t>M</a:t>
                      </a:r>
                      <a:endParaRPr lang="en-US" sz="1600" b="1" dirty="0"/>
                    </a:p>
                  </a:txBody>
                  <a:tcPr marL="121920" marR="121920"/>
                </a:tc>
                <a:tc rowSpan="7">
                  <a:txBody>
                    <a:bodyPr/>
                    <a:lstStyle/>
                    <a:p>
                      <a:r>
                        <a:rPr lang="en-US" sz="1600" b="1" dirty="0" err="1" smtClean="0"/>
                        <a:t>Melakukan</a:t>
                      </a:r>
                      <a:r>
                        <a:rPr lang="en-US" sz="1600" b="1" dirty="0" smtClean="0"/>
                        <a:t> </a:t>
                      </a:r>
                      <a:r>
                        <a:rPr lang="en-US" sz="1600" b="1" dirty="0" err="1" smtClean="0"/>
                        <a:t>kegiatan</a:t>
                      </a:r>
                      <a:r>
                        <a:rPr lang="en-US" sz="1600" b="1" dirty="0" smtClean="0"/>
                        <a:t> </a:t>
                      </a:r>
                      <a:r>
                        <a:rPr lang="en-US" sz="1600" b="1" dirty="0" err="1" smtClean="0"/>
                        <a:t>pengembangan</a:t>
                      </a:r>
                      <a:r>
                        <a:rPr lang="en-US" sz="1600" b="1" baseline="0" dirty="0" smtClean="0"/>
                        <a:t> </a:t>
                      </a:r>
                      <a:r>
                        <a:rPr lang="en-US" sz="1600" b="1" baseline="0" dirty="0" err="1" smtClean="0"/>
                        <a:t>diri</a:t>
                      </a:r>
                      <a:r>
                        <a:rPr lang="en-US" sz="1600" b="1" baseline="0" dirty="0" smtClean="0"/>
                        <a:t> </a:t>
                      </a:r>
                      <a:r>
                        <a:rPr lang="en-US" sz="1600" b="1" baseline="0" dirty="0" err="1" smtClean="0"/>
                        <a:t>untuk</a:t>
                      </a:r>
                      <a:r>
                        <a:rPr lang="en-US" sz="1600" b="1" baseline="0" dirty="0" smtClean="0"/>
                        <a:t> </a:t>
                      </a:r>
                      <a:r>
                        <a:rPr lang="en-US" sz="1600" b="1" baseline="0" dirty="0" err="1" smtClean="0"/>
                        <a:t>meningkatkan</a:t>
                      </a:r>
                      <a:r>
                        <a:rPr lang="en-US" sz="1600" b="1" baseline="0" dirty="0" smtClean="0"/>
                        <a:t> </a:t>
                      </a:r>
                      <a:r>
                        <a:rPr lang="en-US" sz="1600" b="1" baseline="0" dirty="0" err="1" smtClean="0"/>
                        <a:t>kompetensi</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r>
                        <a:rPr lang="en-US" sz="1600" b="1" dirty="0" err="1" smtClean="0"/>
                        <a:t>Lamanyan</a:t>
                      </a:r>
                      <a:r>
                        <a:rPr lang="en-US" sz="1600" b="1" dirty="0" smtClean="0"/>
                        <a:t> </a:t>
                      </a:r>
                      <a:r>
                        <a:rPr lang="en-US" sz="1600" b="1" dirty="0" err="1" smtClean="0"/>
                        <a:t>lebih</a:t>
                      </a:r>
                      <a:r>
                        <a:rPr lang="en-US" sz="1600" b="1" dirty="0" smtClean="0"/>
                        <a:t> </a:t>
                      </a:r>
                      <a:r>
                        <a:rPr lang="en-US" sz="1600" b="1" dirty="0" err="1" smtClean="0"/>
                        <a:t>dari</a:t>
                      </a:r>
                      <a:r>
                        <a:rPr lang="en-US" sz="1600" b="1" dirty="0" smtClean="0"/>
                        <a:t> 960 jam</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sertifikat</a:t>
                      </a:r>
                      <a:endParaRPr lang="en-US" sz="1600" b="1" dirty="0"/>
                    </a:p>
                  </a:txBody>
                  <a:tcPr marL="121920" marR="121920"/>
                </a:tc>
                <a:tc>
                  <a:txBody>
                    <a:bodyPr/>
                    <a:lstStyle/>
                    <a:p>
                      <a:r>
                        <a:rPr lang="en-US" sz="1600" b="1" dirty="0" smtClean="0"/>
                        <a:t>15</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2.</a:t>
                      </a:r>
                      <a:endParaRPr lang="en-US" sz="1600" b="1" dirty="0"/>
                    </a:p>
                  </a:txBody>
                  <a:tcPr marL="121920" marR="121920"/>
                </a:tc>
                <a:tc>
                  <a:txBody>
                    <a:bodyPr/>
                    <a:lstStyle/>
                    <a:p>
                      <a:r>
                        <a:rPr lang="en-US" sz="1600" b="1" dirty="0" err="1" smtClean="0"/>
                        <a:t>Lamanya</a:t>
                      </a:r>
                      <a:r>
                        <a:rPr lang="en-US" sz="1600" b="1" dirty="0" smtClean="0"/>
                        <a:t> 641-960 jam</a:t>
                      </a:r>
                      <a:endParaRPr lang="en-US" sz="1600" b="1" dirty="0"/>
                    </a:p>
                  </a:txBody>
                  <a:tcPr marL="121920" marR="121920"/>
                </a:tc>
                <a:tc>
                  <a:txBody>
                    <a:bodyPr/>
                    <a:lstStyle/>
                    <a:p>
                      <a:r>
                        <a:rPr lang="en-US" sz="1600" b="1" smtClean="0"/>
                        <a:t>Setiap sertifikat</a:t>
                      </a:r>
                      <a:endParaRPr lang="en-US" sz="1600" b="1" dirty="0"/>
                    </a:p>
                  </a:txBody>
                  <a:tcPr marL="121920" marR="121920"/>
                </a:tc>
                <a:tc>
                  <a:txBody>
                    <a:bodyPr/>
                    <a:lstStyle/>
                    <a:p>
                      <a:r>
                        <a:rPr lang="en-US" sz="1600" b="1" dirty="0" smtClean="0"/>
                        <a:t>9</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3.</a:t>
                      </a:r>
                      <a:endParaRPr lang="en-US" sz="1600" b="1" dirty="0"/>
                    </a:p>
                  </a:txBody>
                  <a:tcPr marL="121920" marR="121920"/>
                </a:tc>
                <a:tc>
                  <a:txBody>
                    <a:bodyPr/>
                    <a:lstStyle/>
                    <a:p>
                      <a:r>
                        <a:rPr lang="en-US" sz="1600" b="1" dirty="0" err="1" smtClean="0"/>
                        <a:t>Lamanya</a:t>
                      </a:r>
                      <a:r>
                        <a:rPr lang="en-US" sz="1600" b="1" baseline="0" dirty="0" smtClean="0"/>
                        <a:t> 481-640 jam</a:t>
                      </a:r>
                      <a:endParaRPr lang="en-US" sz="1600" b="1" dirty="0"/>
                    </a:p>
                  </a:txBody>
                  <a:tcPr marL="121920" marR="121920"/>
                </a:tc>
                <a:tc>
                  <a:txBody>
                    <a:bodyPr/>
                    <a:lstStyle/>
                    <a:p>
                      <a:r>
                        <a:rPr lang="en-US" sz="1600" b="1" smtClean="0"/>
                        <a:t>Setiap sertifikat</a:t>
                      </a:r>
                      <a:endParaRPr lang="en-US" sz="1600" b="1" dirty="0"/>
                    </a:p>
                  </a:txBody>
                  <a:tcPr marL="121920" marR="121920"/>
                </a:tc>
                <a:tc>
                  <a:txBody>
                    <a:bodyPr/>
                    <a:lstStyle/>
                    <a:p>
                      <a:r>
                        <a:rPr lang="en-US" sz="1600" b="1" dirty="0" smtClean="0"/>
                        <a:t>6</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4.</a:t>
                      </a:r>
                      <a:endParaRPr lang="en-US" sz="1600" b="1" dirty="0"/>
                    </a:p>
                  </a:txBody>
                  <a:tcPr marL="121920" marR="121920"/>
                </a:tc>
                <a:tc>
                  <a:txBody>
                    <a:bodyPr/>
                    <a:lstStyle/>
                    <a:p>
                      <a:r>
                        <a:rPr lang="en-US" sz="1600" b="1" dirty="0" err="1" smtClean="0"/>
                        <a:t>Lamanya</a:t>
                      </a:r>
                      <a:r>
                        <a:rPr lang="en-US" sz="1600" b="1" dirty="0" smtClean="0"/>
                        <a:t> 161-480 jam</a:t>
                      </a:r>
                      <a:endParaRPr lang="en-US" sz="1600" b="1" dirty="0"/>
                    </a:p>
                  </a:txBody>
                  <a:tcPr marL="121920" marR="121920"/>
                </a:tc>
                <a:tc>
                  <a:txBody>
                    <a:bodyPr/>
                    <a:lstStyle/>
                    <a:p>
                      <a:r>
                        <a:rPr lang="en-US" sz="1600" b="1" smtClean="0"/>
                        <a:t>Setiap sertifikat</a:t>
                      </a:r>
                      <a:endParaRPr lang="en-US" sz="1600" b="1" dirty="0"/>
                    </a:p>
                  </a:txBody>
                  <a:tcPr marL="121920" marR="121920"/>
                </a:tc>
                <a:tc>
                  <a:txBody>
                    <a:bodyPr/>
                    <a:lstStyle/>
                    <a:p>
                      <a:r>
                        <a:rPr lang="en-US" sz="1600" b="1" dirty="0" smtClean="0"/>
                        <a:t>3</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5.</a:t>
                      </a:r>
                      <a:endParaRPr lang="en-US" sz="1600" b="1" dirty="0"/>
                    </a:p>
                  </a:txBody>
                  <a:tcPr marL="121920" marR="121920"/>
                </a:tc>
                <a:tc>
                  <a:txBody>
                    <a:bodyPr/>
                    <a:lstStyle/>
                    <a:p>
                      <a:r>
                        <a:rPr lang="en-US" sz="1600" b="1" dirty="0" err="1" smtClean="0"/>
                        <a:t>Lamanya</a:t>
                      </a:r>
                      <a:r>
                        <a:rPr lang="en-US" sz="1600" b="1" dirty="0" smtClean="0"/>
                        <a:t> 81-160 jam</a:t>
                      </a:r>
                      <a:endParaRPr lang="en-US" sz="1600" b="1" dirty="0"/>
                    </a:p>
                  </a:txBody>
                  <a:tcPr marL="121920" marR="121920"/>
                </a:tc>
                <a:tc>
                  <a:txBody>
                    <a:bodyPr/>
                    <a:lstStyle/>
                    <a:p>
                      <a:r>
                        <a:rPr lang="en-US" sz="1600" b="1" smtClean="0"/>
                        <a:t>Setiap sertifikat</a:t>
                      </a:r>
                      <a:endParaRPr lang="en-US" sz="1600" b="1" dirty="0"/>
                    </a:p>
                  </a:txBody>
                  <a:tcPr marL="121920" marR="121920"/>
                </a:tc>
                <a:tc>
                  <a:txBody>
                    <a:bodyPr/>
                    <a:lstStyle/>
                    <a:p>
                      <a:r>
                        <a:rPr lang="en-US" sz="1600" b="1" dirty="0" smtClean="0"/>
                        <a:t>2</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6.</a:t>
                      </a:r>
                      <a:endParaRPr lang="en-US" sz="1600" b="1" dirty="0"/>
                    </a:p>
                  </a:txBody>
                  <a:tcPr marL="121920" marR="121920"/>
                </a:tc>
                <a:tc>
                  <a:txBody>
                    <a:bodyPr/>
                    <a:lstStyle/>
                    <a:p>
                      <a:r>
                        <a:rPr lang="en-US" sz="1600" b="1" dirty="0" err="1" smtClean="0"/>
                        <a:t>Lamanya</a:t>
                      </a:r>
                      <a:r>
                        <a:rPr lang="en-US" sz="1600" b="1" dirty="0" smtClean="0"/>
                        <a:t> 31-80 jam</a:t>
                      </a:r>
                      <a:endParaRPr lang="en-US" sz="1600" b="1" dirty="0"/>
                    </a:p>
                  </a:txBody>
                  <a:tcPr marL="121920" marR="121920"/>
                </a:tc>
                <a:tc>
                  <a:txBody>
                    <a:bodyPr/>
                    <a:lstStyle/>
                    <a:p>
                      <a:r>
                        <a:rPr lang="en-US" sz="1600" b="1" smtClean="0"/>
                        <a:t>Setiap sertifikat</a:t>
                      </a:r>
                      <a:endParaRPr lang="en-US" sz="1600" b="1" dirty="0"/>
                    </a:p>
                  </a:txBody>
                  <a:tcPr marL="121920" marR="121920"/>
                </a:tc>
                <a:tc>
                  <a:txBody>
                    <a:bodyPr/>
                    <a:lstStyle/>
                    <a:p>
                      <a:r>
                        <a:rPr lang="en-US" sz="1600" b="1" dirty="0" smtClean="0"/>
                        <a:t>1</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Semua jenjang</a:t>
                      </a:r>
                      <a:endParaRPr lang="en-US" sz="1600" b="1" dirty="0" smtClean="0"/>
                    </a:p>
                  </a:txBody>
                  <a:tcPr marL="121920" marR="121920"/>
                </a:tc>
              </a:tr>
              <a:tr h="375920">
                <a:tc>
                  <a:txBody>
                    <a:bodyPr/>
                    <a:lstStyle/>
                    <a:p>
                      <a:endParaRPr lang="en-US" sz="1600" b="1" dirty="0"/>
                    </a:p>
                  </a:txBody>
                  <a:tcPr marL="121920" marR="121920"/>
                </a:tc>
                <a:tc>
                  <a:txBody>
                    <a:bodyPr/>
                    <a:lstStyle/>
                    <a:p>
                      <a:endParaRPr lang="en-US" sz="1600" b="1" dirty="0"/>
                    </a:p>
                  </a:txBody>
                  <a:tcPr marL="121920" marR="121920"/>
                </a:tc>
                <a:tc vMerge="1">
                  <a:txBody>
                    <a:bodyPr/>
                    <a:lstStyle/>
                    <a:p>
                      <a:endParaRPr lang="en-US" sz="1200" dirty="0"/>
                    </a:p>
                  </a:txBody>
                  <a:tcPr/>
                </a:tc>
                <a:tc vMerge="1">
                  <a:txBody>
                    <a:bodyPr/>
                    <a:lstStyle/>
                    <a:p>
                      <a:endParaRPr lang="en-US" sz="1200" dirty="0"/>
                    </a:p>
                  </a:txBody>
                  <a:tcPr/>
                </a:tc>
                <a:tc>
                  <a:txBody>
                    <a:bodyPr/>
                    <a:lstStyle/>
                    <a:p>
                      <a:r>
                        <a:rPr lang="en-US" sz="1600" b="1" dirty="0" smtClean="0"/>
                        <a:t>7.</a:t>
                      </a:r>
                      <a:endParaRPr lang="en-US" sz="1600" b="1" dirty="0"/>
                    </a:p>
                  </a:txBody>
                  <a:tcPr marL="121920" marR="121920"/>
                </a:tc>
                <a:tc>
                  <a:txBody>
                    <a:bodyPr/>
                    <a:lstStyle/>
                    <a:p>
                      <a:r>
                        <a:rPr lang="en-US" sz="1600" b="1" dirty="0" err="1" smtClean="0"/>
                        <a:t>Lamanya</a:t>
                      </a:r>
                      <a:r>
                        <a:rPr lang="en-US" sz="1600" b="1" dirty="0" smtClean="0"/>
                        <a:t> 10-30 jam</a:t>
                      </a:r>
                      <a:endParaRPr lang="en-US" sz="1600" b="1" dirty="0"/>
                    </a:p>
                  </a:txBody>
                  <a:tcPr marL="121920" marR="121920"/>
                </a:tc>
                <a:tc>
                  <a:txBody>
                    <a:bodyPr/>
                    <a:lstStyle/>
                    <a:p>
                      <a:r>
                        <a:rPr lang="en-US" sz="1600" b="1" dirty="0" err="1" smtClean="0"/>
                        <a:t>Setiap</a:t>
                      </a:r>
                      <a:r>
                        <a:rPr lang="en-US" sz="1600" b="1" dirty="0" smtClean="0"/>
                        <a:t> </a:t>
                      </a:r>
                      <a:r>
                        <a:rPr lang="en-US" sz="1600" b="1" dirty="0" err="1" smtClean="0"/>
                        <a:t>sertifikat</a:t>
                      </a:r>
                      <a:endParaRPr lang="en-US" sz="1600" b="1" dirty="0"/>
                    </a:p>
                  </a:txBody>
                  <a:tcPr marL="121920" marR="121920"/>
                </a:tc>
                <a:tc>
                  <a:txBody>
                    <a:bodyPr/>
                    <a:lstStyle/>
                    <a:p>
                      <a:r>
                        <a:rPr lang="en-US" sz="1600" b="1" dirty="0" smtClean="0"/>
                        <a:t>0,5</a:t>
                      </a:r>
                      <a:endParaRPr lang="en-US" sz="16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Semua</a:t>
                      </a:r>
                      <a:r>
                        <a:rPr lang="en-US" sz="1600" b="1" dirty="0" smtClean="0"/>
                        <a:t> </a:t>
                      </a:r>
                      <a:r>
                        <a:rPr lang="en-US" sz="1600" b="1" dirty="0" err="1" smtClean="0"/>
                        <a:t>jenjang</a:t>
                      </a:r>
                      <a:endParaRPr lang="en-US" sz="1600" b="1" dirty="0" smtClean="0"/>
                    </a:p>
                  </a:txBody>
                  <a:tcPr marL="121920" marR="121920"/>
                </a:tc>
              </a:tr>
            </a:tbl>
          </a:graphicData>
        </a:graphic>
      </p:graphicFrame>
      <p:sp>
        <p:nvSpPr>
          <p:cNvPr id="4" name="Slide Number Placeholder 3"/>
          <p:cNvSpPr>
            <a:spLocks noGrp="1"/>
          </p:cNvSpPr>
          <p:nvPr>
            <p:ph type="sldNum" sz="quarter" idx="12"/>
          </p:nvPr>
        </p:nvSpPr>
        <p:spPr/>
        <p:txBody>
          <a:bodyPr/>
          <a:lstStyle/>
          <a:p>
            <a:fld id="{05ACC3A4-23DA-4610-AE00-E9203406DE21}" type="slidenum">
              <a:rPr lang="en-US"/>
              <a:pPr/>
              <a:t>158</a:t>
            </a:fld>
            <a:endParaRPr lang="en-US"/>
          </a:p>
        </p:txBody>
      </p:sp>
      <p:sp>
        <p:nvSpPr>
          <p:cNvPr id="27651" name="Title 1"/>
          <p:cNvSpPr txBox="1">
            <a:spLocks/>
          </p:cNvSpPr>
          <p:nvPr/>
        </p:nvSpPr>
        <p:spPr bwMode="auto">
          <a:xfrm>
            <a:off x="0" y="155576"/>
            <a:ext cx="12293600" cy="468313"/>
          </a:xfrm>
          <a:prstGeom prst="rect">
            <a:avLst/>
          </a:prstGeom>
          <a:noFill/>
          <a:ln w="9525">
            <a:noFill/>
            <a:miter lim="800000"/>
            <a:headEnd/>
            <a:tailEnd/>
          </a:ln>
        </p:spPr>
        <p:txBody>
          <a:bodyPr anchor="ctr"/>
          <a:lstStyle/>
          <a:p>
            <a:pPr algn="ctr" eaLnBrk="1" hangingPunct="1"/>
            <a:r>
              <a:rPr lang="id-ID" altLang="en-US" sz="2800" b="1" dirty="0" smtClean="0">
                <a:latin typeface="Lucida Sans Unicode" pitchFamily="34" charset="0"/>
              </a:rPr>
              <a:t>Kegiatan </a:t>
            </a:r>
            <a:r>
              <a:rPr lang="id-ID" altLang="en-US" sz="2800" b="1" dirty="0">
                <a:latin typeface="Lucida Sans Unicode" pitchFamily="34" charset="0"/>
              </a:rPr>
              <a:t>Pendidikan</a:t>
            </a:r>
            <a:endParaRPr lang="en-US" altLang="en-US" sz="2800" b="1" dirty="0">
              <a:latin typeface="Lucida Sans Unicode" pitchFamily="34" charset="0"/>
            </a:endParaRPr>
          </a:p>
        </p:txBody>
      </p:sp>
    </p:spTree>
    <p:extLst>
      <p:ext uri="{BB962C8B-B14F-4D97-AF65-F5344CB8AC3E}">
        <p14:creationId xmlns:p14="http://schemas.microsoft.com/office/powerpoint/2010/main" xmlns="" val="1338164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DBA82E99-13C2-4BF4-8A71-F913DF927228}" type="slidenum">
              <a:rPr lang="en-US"/>
              <a:pPr/>
              <a:t>16</a:t>
            </a:fld>
            <a:endParaRPr lang="en-US"/>
          </a:p>
        </p:txBody>
      </p:sp>
      <p:sp>
        <p:nvSpPr>
          <p:cNvPr id="6" name="Rectangle 5"/>
          <p:cNvSpPr/>
          <p:nvPr/>
        </p:nvSpPr>
        <p:spPr>
          <a:xfrm>
            <a:off x="758633" y="119204"/>
            <a:ext cx="1076665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rPr>
              <a:t>LAMPIRAN II. JUMLAH ANGKA KREDIT KUMULATIF PALING RENDAH  </a:t>
            </a:r>
          </a:p>
          <a:p>
            <a:pPr algn="ctr" eaLnBrk="1" fontAlgn="auto" hangingPunct="1">
              <a:spcBef>
                <a:spcPts val="0"/>
              </a:spcBef>
              <a:spcAft>
                <a:spcPts val="0"/>
              </a:spcAft>
              <a:defRPr/>
            </a:pPr>
            <a:r>
              <a:rPr lang="en-US" sz="2400" b="1" dirty="0">
                <a:solidFill>
                  <a:srgbClr val="FF0000"/>
                </a:solidFill>
              </a:rPr>
              <a:t>DOSEN PENDIDIKAN  MAGISTER  </a:t>
            </a:r>
            <a:r>
              <a:rPr lang="en-US" sz="2400" b="1" dirty="0" err="1">
                <a:solidFill>
                  <a:srgbClr val="FF0000"/>
                </a:solidFill>
              </a:rPr>
              <a:t>atau</a:t>
            </a:r>
            <a:r>
              <a:rPr lang="en-US" sz="2400" b="1" dirty="0">
                <a:solidFill>
                  <a:srgbClr val="FF0000"/>
                </a:solidFill>
              </a:rPr>
              <a:t> YANG SEDERAJAT</a:t>
            </a:r>
          </a:p>
        </p:txBody>
      </p:sp>
      <p:sp>
        <p:nvSpPr>
          <p:cNvPr id="8" name="Rectangle 7"/>
          <p:cNvSpPr/>
          <p:nvPr/>
        </p:nvSpPr>
        <p:spPr>
          <a:xfrm>
            <a:off x="0" y="5943600"/>
            <a:ext cx="1219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Table 6"/>
          <p:cNvGraphicFramePr>
            <a:graphicFrameLocks noGrp="1"/>
          </p:cNvGraphicFramePr>
          <p:nvPr/>
        </p:nvGraphicFramePr>
        <p:xfrm>
          <a:off x="268759" y="1030824"/>
          <a:ext cx="11582404" cy="5882802"/>
        </p:xfrm>
        <a:graphic>
          <a:graphicData uri="http://schemas.openxmlformats.org/drawingml/2006/table">
            <a:tbl>
              <a:tblPr firstRow="1" bandRow="1">
                <a:tableStyleId>{5C22544A-7EE6-4342-B048-85BDC9FD1C3A}</a:tableStyleId>
              </a:tblPr>
              <a:tblGrid>
                <a:gridCol w="787160"/>
                <a:gridCol w="3683239"/>
                <a:gridCol w="1117600"/>
                <a:gridCol w="1051269"/>
                <a:gridCol w="1007368"/>
                <a:gridCol w="1012055"/>
                <a:gridCol w="1012055"/>
                <a:gridCol w="1012055"/>
                <a:gridCol w="899603"/>
              </a:tblGrid>
              <a:tr h="518192">
                <a:tc rowSpan="3">
                  <a:txBody>
                    <a:bodyPr/>
                    <a:lstStyle/>
                    <a:p>
                      <a:pPr algn="ctr"/>
                      <a:r>
                        <a:rPr lang="en-US" sz="1800" b="1" dirty="0" smtClean="0">
                          <a:solidFill>
                            <a:schemeClr val="bg1"/>
                          </a:solidFill>
                        </a:rPr>
                        <a:t>NO</a:t>
                      </a:r>
                      <a:endParaRPr lang="en-US" sz="1800" b="1" dirty="0">
                        <a:solidFill>
                          <a:schemeClr val="bg1"/>
                        </a:solidFill>
                      </a:endParaRPr>
                    </a:p>
                  </a:txBody>
                  <a:tcPr marL="121920" marR="121920" marT="45723" marB="45723" anchor="ctr">
                    <a:solidFill>
                      <a:srgbClr val="002060"/>
                    </a:solidFill>
                  </a:tcPr>
                </a:tc>
                <a:tc rowSpan="3">
                  <a:txBody>
                    <a:bodyPr/>
                    <a:lstStyle/>
                    <a:p>
                      <a:pPr algn="ctr"/>
                      <a:r>
                        <a:rPr lang="en-US" sz="1800" b="1" dirty="0" smtClean="0">
                          <a:solidFill>
                            <a:schemeClr val="bg1"/>
                          </a:solidFill>
                        </a:rPr>
                        <a:t>U N S U R</a:t>
                      </a:r>
                      <a:endParaRPr lang="en-US" sz="1800" b="1" dirty="0">
                        <a:solidFill>
                          <a:schemeClr val="bg1"/>
                        </a:solidFill>
                      </a:endParaRPr>
                    </a:p>
                  </a:txBody>
                  <a:tcPr marL="121920" marR="121920" marT="45723" marB="45723" anchor="ctr">
                    <a:solidFill>
                      <a:srgbClr val="002060"/>
                    </a:solidFill>
                  </a:tcPr>
                </a:tc>
                <a:tc rowSpan="3">
                  <a:txBody>
                    <a:bodyPr/>
                    <a:lstStyle/>
                    <a:p>
                      <a:pPr marL="0" indent="0" algn="ctr"/>
                      <a:r>
                        <a:rPr lang="en-US" sz="1800" b="1" dirty="0" smtClean="0">
                          <a:solidFill>
                            <a:schemeClr val="bg1"/>
                          </a:solidFill>
                        </a:rPr>
                        <a:t>PERSENTASE</a:t>
                      </a:r>
                      <a:endParaRPr lang="en-US" sz="1800" b="1" dirty="0">
                        <a:solidFill>
                          <a:schemeClr val="bg1"/>
                        </a:solidFill>
                      </a:endParaRPr>
                    </a:p>
                  </a:txBody>
                  <a:tcPr marL="121920" marR="121920" marT="45723" marB="45723" anchor="ctr">
                    <a:solidFill>
                      <a:srgbClr val="002060"/>
                    </a:solidFill>
                  </a:tcPr>
                </a:tc>
                <a:tc gridSpan="6">
                  <a:txBody>
                    <a:bodyPr/>
                    <a:lstStyle/>
                    <a:p>
                      <a:pPr algn="ctr"/>
                      <a:r>
                        <a:rPr lang="en-US" sz="1800" b="1" dirty="0" smtClean="0">
                          <a:solidFill>
                            <a:schemeClr val="bg1"/>
                          </a:solidFill>
                        </a:rPr>
                        <a:t>JENJANG JABATAN/GOL. RUANG DAN ANGKA KREDIT</a:t>
                      </a:r>
                    </a:p>
                    <a:p>
                      <a:pPr algn="ctr"/>
                      <a:r>
                        <a:rPr lang="en-US" sz="1800" b="1" dirty="0" smtClean="0">
                          <a:solidFill>
                            <a:schemeClr val="bg1"/>
                          </a:solidFill>
                        </a:rPr>
                        <a:t>JABATAN</a:t>
                      </a:r>
                      <a:r>
                        <a:rPr lang="en-US" sz="1800" b="1" baseline="0" dirty="0" smtClean="0">
                          <a:solidFill>
                            <a:schemeClr val="bg1"/>
                          </a:solidFill>
                        </a:rPr>
                        <a:t> AKADEMIK DOSEN</a:t>
                      </a:r>
                      <a:endParaRPr lang="en-US" sz="1800" b="1" dirty="0">
                        <a:solidFill>
                          <a:schemeClr val="bg1"/>
                        </a:solidFill>
                      </a:endParaRPr>
                    </a:p>
                  </a:txBody>
                  <a:tcPr marL="121920" marR="121920" marT="45723" marB="45723" anchor="ctr">
                    <a:solidFill>
                      <a:srgbClr val="00206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1819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800" b="1" dirty="0" err="1" smtClean="0">
                          <a:solidFill>
                            <a:schemeClr val="bg1"/>
                          </a:solidFill>
                        </a:rPr>
                        <a:t>Asisten</a:t>
                      </a:r>
                      <a:r>
                        <a:rPr lang="en-US" sz="1800" b="1" dirty="0" smtClean="0">
                          <a:solidFill>
                            <a:schemeClr val="bg1"/>
                          </a:solidFill>
                        </a:rPr>
                        <a:t> </a:t>
                      </a:r>
                      <a:r>
                        <a:rPr lang="en-US" sz="1800" b="1" dirty="0" err="1" smtClean="0">
                          <a:solidFill>
                            <a:schemeClr val="bg1"/>
                          </a:solidFill>
                        </a:rPr>
                        <a:t>Ahli</a:t>
                      </a:r>
                      <a:endParaRPr lang="en-US" sz="1800" b="1" dirty="0">
                        <a:solidFill>
                          <a:schemeClr val="bg1"/>
                        </a:solidFill>
                      </a:endParaRPr>
                    </a:p>
                  </a:txBody>
                  <a:tcPr marL="121920" marR="121920" marT="45723" marB="45723" anchor="ctr">
                    <a:solidFill>
                      <a:srgbClr val="002060"/>
                    </a:solidFill>
                  </a:tcPr>
                </a:tc>
                <a:tc gridSpan="2">
                  <a:txBody>
                    <a:bodyPr/>
                    <a:lstStyle/>
                    <a:p>
                      <a:pPr algn="ctr"/>
                      <a:r>
                        <a:rPr lang="en-US" sz="1800" b="1" dirty="0" err="1" smtClean="0">
                          <a:solidFill>
                            <a:schemeClr val="bg1"/>
                          </a:solidFill>
                        </a:rPr>
                        <a:t>Lektor</a:t>
                      </a:r>
                      <a:r>
                        <a:rPr lang="en-US" sz="1800" b="1" baseline="0" dirty="0" smtClean="0">
                          <a:solidFill>
                            <a:schemeClr val="bg1"/>
                          </a:solidFill>
                        </a:rPr>
                        <a:t> </a:t>
                      </a:r>
                      <a:endParaRPr lang="en-US" sz="1800" b="1" dirty="0">
                        <a:solidFill>
                          <a:schemeClr val="bg1"/>
                        </a:solidFill>
                      </a:endParaRPr>
                    </a:p>
                  </a:txBody>
                  <a:tcPr marL="121920" marR="121920" marT="45723" marB="45723" anchor="ctr">
                    <a:solidFill>
                      <a:srgbClr val="002060"/>
                    </a:solidFill>
                  </a:tcPr>
                </a:tc>
                <a:tc hMerge="1">
                  <a:txBody>
                    <a:bodyPr/>
                    <a:lstStyle/>
                    <a:p>
                      <a:endParaRPr lang="en-US" dirty="0"/>
                    </a:p>
                  </a:txBody>
                  <a:tcPr/>
                </a:tc>
                <a:tc gridSpan="3">
                  <a:txBody>
                    <a:bodyPr/>
                    <a:lstStyle/>
                    <a:p>
                      <a:pPr algn="ctr"/>
                      <a:r>
                        <a:rPr lang="en-US" sz="1800" b="1" dirty="0" err="1" smtClean="0">
                          <a:solidFill>
                            <a:schemeClr val="bg1"/>
                          </a:solidFill>
                        </a:rPr>
                        <a:t>Lektor</a:t>
                      </a:r>
                      <a:r>
                        <a:rPr lang="en-US" sz="1800" b="1" dirty="0" smtClean="0">
                          <a:solidFill>
                            <a:schemeClr val="bg1"/>
                          </a:solidFill>
                        </a:rPr>
                        <a:t> </a:t>
                      </a:r>
                      <a:r>
                        <a:rPr lang="en-US" sz="1800" b="1" dirty="0" err="1" smtClean="0">
                          <a:solidFill>
                            <a:schemeClr val="bg1"/>
                          </a:solidFill>
                        </a:rPr>
                        <a:t>Kepala</a:t>
                      </a:r>
                      <a:endParaRPr lang="en-US" sz="1800" b="1" dirty="0">
                        <a:solidFill>
                          <a:schemeClr val="bg1"/>
                        </a:solidFill>
                      </a:endParaRPr>
                    </a:p>
                  </a:txBody>
                  <a:tcPr marL="121920" marR="121920" marT="45723" marB="45723" anchor="ctr">
                    <a:solidFill>
                      <a:srgbClr val="002060"/>
                    </a:solidFill>
                  </a:tcPr>
                </a:tc>
                <a:tc hMerge="1">
                  <a:txBody>
                    <a:bodyPr/>
                    <a:lstStyle/>
                    <a:p>
                      <a:endParaRPr lang="en-US" dirty="0"/>
                    </a:p>
                  </a:txBody>
                  <a:tcPr/>
                </a:tc>
                <a:tc hMerge="1">
                  <a:txBody>
                    <a:bodyPr/>
                    <a:lstStyle/>
                    <a:p>
                      <a:endParaRPr lang="en-US" dirty="0"/>
                    </a:p>
                  </a:txBody>
                  <a:tcPr/>
                </a:tc>
              </a:tr>
              <a:tr h="370863">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800" b="1" dirty="0" smtClean="0">
                          <a:solidFill>
                            <a:schemeClr val="bg1"/>
                          </a:solidFill>
                        </a:rPr>
                        <a:t>III/b</a:t>
                      </a:r>
                      <a:endParaRPr lang="en-US" sz="1800" b="1" dirty="0">
                        <a:solidFill>
                          <a:schemeClr val="bg1"/>
                        </a:solidFill>
                      </a:endParaRPr>
                    </a:p>
                  </a:txBody>
                  <a:tcPr marL="121920" marR="121920" marT="45723" marB="45723" anchor="ctr">
                    <a:solidFill>
                      <a:srgbClr val="002060"/>
                    </a:solidFill>
                  </a:tcPr>
                </a:tc>
                <a:tc>
                  <a:txBody>
                    <a:bodyPr/>
                    <a:lstStyle/>
                    <a:p>
                      <a:pPr algn="ctr"/>
                      <a:r>
                        <a:rPr lang="en-US" sz="1800" b="1" dirty="0" smtClean="0">
                          <a:solidFill>
                            <a:schemeClr val="bg1"/>
                          </a:solidFill>
                        </a:rPr>
                        <a:t>III/c</a:t>
                      </a:r>
                      <a:endParaRPr lang="en-US" sz="1800" b="1" dirty="0">
                        <a:solidFill>
                          <a:schemeClr val="bg1"/>
                        </a:solidFill>
                      </a:endParaRPr>
                    </a:p>
                  </a:txBody>
                  <a:tcPr marL="121920" marR="121920" marT="45723" marB="45723" anchor="ctr">
                    <a:solidFill>
                      <a:srgbClr val="002060"/>
                    </a:solidFill>
                  </a:tcPr>
                </a:tc>
                <a:tc>
                  <a:txBody>
                    <a:bodyPr/>
                    <a:lstStyle/>
                    <a:p>
                      <a:pPr algn="ctr"/>
                      <a:r>
                        <a:rPr lang="en-US" sz="1800" b="1" dirty="0" smtClean="0">
                          <a:solidFill>
                            <a:schemeClr val="bg1"/>
                          </a:solidFill>
                        </a:rPr>
                        <a:t>III/d</a:t>
                      </a:r>
                      <a:endParaRPr lang="en-US" sz="1800" b="1" dirty="0">
                        <a:solidFill>
                          <a:schemeClr val="bg1"/>
                        </a:solidFill>
                      </a:endParaRPr>
                    </a:p>
                  </a:txBody>
                  <a:tcPr marL="121920" marR="121920" marT="45723" marB="45723" anchor="ctr">
                    <a:solidFill>
                      <a:srgbClr val="002060"/>
                    </a:solidFill>
                  </a:tcPr>
                </a:tc>
                <a:tc>
                  <a:txBody>
                    <a:bodyPr/>
                    <a:lstStyle/>
                    <a:p>
                      <a:pPr algn="ctr"/>
                      <a:r>
                        <a:rPr lang="en-US" sz="1800" b="1" dirty="0" smtClean="0">
                          <a:solidFill>
                            <a:schemeClr val="bg1"/>
                          </a:solidFill>
                        </a:rPr>
                        <a:t>IV/a</a:t>
                      </a:r>
                      <a:endParaRPr lang="en-US" sz="1800" b="1" dirty="0">
                        <a:solidFill>
                          <a:schemeClr val="bg1"/>
                        </a:solidFill>
                      </a:endParaRPr>
                    </a:p>
                  </a:txBody>
                  <a:tcPr marL="121920" marR="121920" marT="45723" marB="45723" anchor="ctr">
                    <a:solidFill>
                      <a:srgbClr val="002060"/>
                    </a:solidFill>
                  </a:tcPr>
                </a:tc>
                <a:tc>
                  <a:txBody>
                    <a:bodyPr/>
                    <a:lstStyle/>
                    <a:p>
                      <a:pPr algn="ctr"/>
                      <a:r>
                        <a:rPr lang="en-US" sz="1800" b="1" dirty="0" smtClean="0">
                          <a:solidFill>
                            <a:schemeClr val="bg1"/>
                          </a:solidFill>
                        </a:rPr>
                        <a:t>IV/b</a:t>
                      </a:r>
                      <a:endParaRPr lang="en-US" sz="1800" b="1" dirty="0">
                        <a:solidFill>
                          <a:schemeClr val="bg1"/>
                        </a:solidFill>
                      </a:endParaRPr>
                    </a:p>
                  </a:txBody>
                  <a:tcPr marL="121920" marR="121920" marT="45723" marB="45723" anchor="ctr">
                    <a:solidFill>
                      <a:srgbClr val="002060"/>
                    </a:solidFill>
                  </a:tcPr>
                </a:tc>
                <a:tc>
                  <a:txBody>
                    <a:bodyPr/>
                    <a:lstStyle/>
                    <a:p>
                      <a:pPr algn="ctr"/>
                      <a:r>
                        <a:rPr lang="en-US" sz="1800" b="1" dirty="0" smtClean="0">
                          <a:solidFill>
                            <a:schemeClr val="bg1"/>
                          </a:solidFill>
                        </a:rPr>
                        <a:t>IV/c</a:t>
                      </a:r>
                      <a:endParaRPr lang="en-US" sz="1800" b="1" dirty="0">
                        <a:solidFill>
                          <a:schemeClr val="bg1"/>
                        </a:solidFill>
                      </a:endParaRPr>
                    </a:p>
                  </a:txBody>
                  <a:tcPr marL="121920" marR="121920" marT="45723" marB="45723" anchor="ctr">
                    <a:solidFill>
                      <a:srgbClr val="002060"/>
                    </a:solidFill>
                  </a:tcPr>
                </a:tc>
              </a:tr>
              <a:tr h="370863">
                <a:tc>
                  <a:txBody>
                    <a:bodyPr/>
                    <a:lstStyle/>
                    <a:p>
                      <a:r>
                        <a:rPr lang="en-US" sz="1800" b="1" dirty="0" smtClean="0"/>
                        <a:t>1</a:t>
                      </a:r>
                      <a:endParaRPr lang="en-US" sz="1800" b="1" dirty="0"/>
                    </a:p>
                  </a:txBody>
                  <a:tcPr marL="121920" marR="121920" marT="45723" marB="45723"/>
                </a:tc>
                <a:tc gridSpan="8">
                  <a:txBody>
                    <a:bodyPr/>
                    <a:lstStyle/>
                    <a:p>
                      <a:r>
                        <a:rPr lang="en-US" sz="1800" b="1" dirty="0" smtClean="0"/>
                        <a:t>UNSUR UTAMA</a:t>
                      </a:r>
                      <a:endParaRPr lang="en-US" sz="1800" b="1" dirty="0"/>
                    </a:p>
                  </a:txBody>
                  <a:tcPr marL="121920" marR="121920" marT="45723" marB="45723"/>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63">
                <a:tc>
                  <a:txBody>
                    <a:bodyPr/>
                    <a:lstStyle/>
                    <a:p>
                      <a:endParaRPr lang="en-US" sz="1800" b="1" dirty="0"/>
                    </a:p>
                  </a:txBody>
                  <a:tcPr marL="121920" marR="121920" marT="45723" marB="45723"/>
                </a:tc>
                <a:tc>
                  <a:txBody>
                    <a:bodyPr/>
                    <a:lstStyle/>
                    <a:p>
                      <a:pPr marL="342900" indent="-342900">
                        <a:buAutoNum type="alphaUcPeriod"/>
                      </a:pPr>
                      <a:r>
                        <a:rPr lang="en-US" sz="1800" b="1" baseline="0" dirty="0" err="1" smtClean="0"/>
                        <a:t>Pendidikan</a:t>
                      </a:r>
                      <a:endParaRPr lang="en-US" sz="1800" b="1" dirty="0"/>
                    </a:p>
                  </a:txBody>
                  <a:tcPr marL="121920" marR="121920" marT="45723" marB="45723"/>
                </a:tc>
                <a:tc>
                  <a:txBody>
                    <a:bodyPr/>
                    <a:lstStyle/>
                    <a:p>
                      <a:endParaRPr lang="en-US" sz="1800" b="1" dirty="0"/>
                    </a:p>
                  </a:txBody>
                  <a:tcPr marL="121920" marR="121920" marT="45723" marB="45723"/>
                </a:tc>
                <a:tc>
                  <a:txBody>
                    <a:bodyPr/>
                    <a:lstStyle/>
                    <a:p>
                      <a:endParaRPr lang="en-US" sz="1800" b="1" dirty="0"/>
                    </a:p>
                  </a:txBody>
                  <a:tcPr marL="121920" marR="121920" marT="45723" marB="45723"/>
                </a:tc>
                <a:tc>
                  <a:txBody>
                    <a:bodyPr/>
                    <a:lstStyle/>
                    <a:p>
                      <a:endParaRPr lang="en-US" sz="1800" b="1" dirty="0"/>
                    </a:p>
                  </a:txBody>
                  <a:tcPr marL="121920" marR="121920" marT="45723" marB="45723"/>
                </a:tc>
                <a:tc>
                  <a:txBody>
                    <a:bodyPr/>
                    <a:lstStyle/>
                    <a:p>
                      <a:endParaRPr lang="en-US" sz="1800" b="1" dirty="0"/>
                    </a:p>
                  </a:txBody>
                  <a:tcPr marL="121920" marR="121920" marT="45723" marB="45723"/>
                </a:tc>
                <a:tc>
                  <a:txBody>
                    <a:bodyPr/>
                    <a:lstStyle/>
                    <a:p>
                      <a:endParaRPr lang="en-US" sz="1800" b="1" dirty="0"/>
                    </a:p>
                  </a:txBody>
                  <a:tcPr marL="121920" marR="121920" marT="45723" marB="45723"/>
                </a:tc>
                <a:tc>
                  <a:txBody>
                    <a:bodyPr/>
                    <a:lstStyle/>
                    <a:p>
                      <a:endParaRPr lang="en-US" sz="1800" b="1"/>
                    </a:p>
                  </a:txBody>
                  <a:tcPr marL="121920" marR="121920" marT="45723" marB="45723"/>
                </a:tc>
                <a:tc>
                  <a:txBody>
                    <a:bodyPr/>
                    <a:lstStyle/>
                    <a:p>
                      <a:endParaRPr lang="en-US" sz="1800" b="1"/>
                    </a:p>
                  </a:txBody>
                  <a:tcPr marL="121920" marR="121920" marT="45723" marB="45723"/>
                </a:tc>
              </a:tr>
              <a:tr h="370863">
                <a:tc>
                  <a:txBody>
                    <a:bodyPr/>
                    <a:lstStyle/>
                    <a:p>
                      <a:endParaRPr lang="en-US" sz="1800" b="1"/>
                    </a:p>
                  </a:txBody>
                  <a:tcPr marL="121920" marR="121920" marT="45723" marB="45723"/>
                </a:tc>
                <a:tc>
                  <a:txBody>
                    <a:bodyPr/>
                    <a:lstStyle/>
                    <a:p>
                      <a:r>
                        <a:rPr lang="en-US" sz="1800" b="1" dirty="0" smtClean="0"/>
                        <a:t>       </a:t>
                      </a:r>
                      <a:r>
                        <a:rPr lang="en-US" sz="1800" b="1" dirty="0" err="1" smtClean="0"/>
                        <a:t>Pendidikan</a:t>
                      </a:r>
                      <a:r>
                        <a:rPr lang="en-US" sz="1800" b="1" baseline="0" dirty="0" smtClean="0"/>
                        <a:t> </a:t>
                      </a:r>
                      <a:r>
                        <a:rPr lang="en-US" sz="1800" b="1" baseline="0" dirty="0" err="1" smtClean="0"/>
                        <a:t>Sekolah</a:t>
                      </a:r>
                      <a:endParaRPr lang="en-US" sz="1800" b="1" dirty="0"/>
                    </a:p>
                  </a:txBody>
                  <a:tcPr marL="121920" marR="121920" marT="45723" marB="45723"/>
                </a:tc>
                <a:tc>
                  <a:txBody>
                    <a:bodyPr/>
                    <a:lstStyle/>
                    <a:p>
                      <a:pPr algn="ct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r>
              <a:tr h="1310721">
                <a:tc>
                  <a:txBody>
                    <a:bodyPr/>
                    <a:lstStyle/>
                    <a:p>
                      <a:endParaRPr lang="en-US" sz="1800" b="1"/>
                    </a:p>
                  </a:txBody>
                  <a:tcPr marL="121920" marR="121920" marT="45723" marB="45723"/>
                </a:tc>
                <a:tc>
                  <a:txBody>
                    <a:bodyPr/>
                    <a:lstStyle/>
                    <a:p>
                      <a:pPr marL="342900" indent="-342900">
                        <a:buAutoNum type="alphaUcPeriod" startAt="2"/>
                      </a:pPr>
                      <a:r>
                        <a:rPr lang="en-US" sz="1800" b="1" dirty="0" err="1" smtClean="0"/>
                        <a:t>Pelaksanaan</a:t>
                      </a:r>
                      <a:r>
                        <a:rPr lang="en-US" sz="1800" b="1" baseline="0" dirty="0" smtClean="0"/>
                        <a:t> </a:t>
                      </a:r>
                      <a:r>
                        <a:rPr lang="en-US" sz="1800" b="1" baseline="0" dirty="0" err="1" smtClean="0"/>
                        <a:t>Pendidikan</a:t>
                      </a:r>
                      <a:r>
                        <a:rPr lang="id-ID" sz="1800" b="1" baseline="0" dirty="0" smtClean="0"/>
                        <a:t> (TERMASUK PENGEMBANGAN DIRI)</a:t>
                      </a:r>
                      <a:endParaRPr lang="en-US" sz="1800" b="1" baseline="0" dirty="0" smtClean="0"/>
                    </a:p>
                    <a:p>
                      <a:pPr marL="342900" indent="-342900">
                        <a:buAutoNum type="alphaUcPeriod" startAt="2"/>
                      </a:pPr>
                      <a:r>
                        <a:rPr lang="en-US" sz="1800" b="1" baseline="0" dirty="0" err="1" smtClean="0"/>
                        <a:t>Pelaksanaan</a:t>
                      </a:r>
                      <a:r>
                        <a:rPr lang="en-US" sz="1800" b="1" baseline="0" dirty="0" smtClean="0"/>
                        <a:t> </a:t>
                      </a:r>
                      <a:r>
                        <a:rPr lang="en-US" sz="1800" b="1" baseline="0" dirty="0" err="1" smtClean="0"/>
                        <a:t>Penelitian</a:t>
                      </a:r>
                      <a:endParaRPr lang="en-US" sz="1800" b="1" baseline="0" dirty="0" smtClean="0"/>
                    </a:p>
                    <a:p>
                      <a:pPr marL="342900" indent="-342900">
                        <a:buAutoNum type="alphaUcPeriod" startAt="2"/>
                      </a:pPr>
                      <a:r>
                        <a:rPr lang="en-US" sz="1800" b="1" baseline="0" dirty="0" err="1" smtClean="0"/>
                        <a:t>Pelaksanaan</a:t>
                      </a:r>
                      <a:r>
                        <a:rPr lang="en-US" sz="1800" b="1" baseline="0" dirty="0" smtClean="0"/>
                        <a:t> </a:t>
                      </a:r>
                      <a:r>
                        <a:rPr lang="en-US" sz="1800" b="1" baseline="0" dirty="0" err="1" smtClean="0"/>
                        <a:t>Pengabdian</a:t>
                      </a:r>
                      <a:r>
                        <a:rPr lang="en-US" sz="1800" b="1" baseline="0" dirty="0" smtClean="0"/>
                        <a:t> </a:t>
                      </a:r>
                      <a:r>
                        <a:rPr lang="en-US" sz="1800" b="1" baseline="0" dirty="0" err="1" smtClean="0"/>
                        <a:t>pada</a:t>
                      </a:r>
                      <a:r>
                        <a:rPr lang="en-US" sz="1800" b="1" baseline="0" dirty="0" smtClean="0"/>
                        <a:t> </a:t>
                      </a:r>
                      <a:r>
                        <a:rPr lang="en-US" sz="1800" b="1" baseline="0" dirty="0" err="1" smtClean="0"/>
                        <a:t>Masyarakat</a:t>
                      </a:r>
                      <a:endParaRPr lang="en-US" sz="1800" b="1" baseline="0" dirty="0" smtClean="0"/>
                    </a:p>
                  </a:txBody>
                  <a:tcPr marL="121920" marR="121920" marT="45723" marB="45723"/>
                </a:tc>
                <a:tc>
                  <a:txBody>
                    <a:bodyPr/>
                    <a:lstStyle/>
                    <a:p>
                      <a:pPr algn="ctr"/>
                      <a:r>
                        <a:rPr lang="en-US" sz="1800" b="1" dirty="0" smtClean="0"/>
                        <a:t>≥ 90%</a:t>
                      </a:r>
                      <a:endParaRPr lang="en-US" sz="1800" b="1" dirty="0"/>
                    </a:p>
                  </a:txBody>
                  <a:tcPr marL="121920" marR="121920" marT="45723" marB="45723" anchor="ctr"/>
                </a:tc>
                <a:tc>
                  <a:txBody>
                    <a:bodyPr/>
                    <a:lstStyle/>
                    <a:p>
                      <a:pPr algn="ctr"/>
                      <a:r>
                        <a:rPr lang="en-US" sz="1800" b="1" dirty="0" smtClean="0"/>
                        <a:t>-</a:t>
                      </a:r>
                      <a:endParaRPr lang="en-US" sz="1800" b="1" dirty="0"/>
                    </a:p>
                  </a:txBody>
                  <a:tcPr marL="121920" marR="121920" marT="45723" marB="45723" anchor="ctr"/>
                </a:tc>
                <a:tc>
                  <a:txBody>
                    <a:bodyPr/>
                    <a:lstStyle/>
                    <a:p>
                      <a:pPr algn="ctr"/>
                      <a:r>
                        <a:rPr lang="en-US" sz="1800" b="1" dirty="0" smtClean="0"/>
                        <a:t>45</a:t>
                      </a:r>
                      <a:endParaRPr lang="en-US" sz="1800" b="1" dirty="0"/>
                    </a:p>
                  </a:txBody>
                  <a:tcPr marL="121920" marR="121920" marT="45723" marB="45723" anchor="ctr"/>
                </a:tc>
                <a:tc>
                  <a:txBody>
                    <a:bodyPr/>
                    <a:lstStyle/>
                    <a:p>
                      <a:pPr algn="ctr"/>
                      <a:r>
                        <a:rPr lang="en-US" sz="1800" b="1" dirty="0" smtClean="0"/>
                        <a:t>135</a:t>
                      </a:r>
                      <a:endParaRPr lang="en-US" sz="1800" b="1" dirty="0"/>
                    </a:p>
                  </a:txBody>
                  <a:tcPr marL="121920" marR="121920" marT="45723" marB="45723" anchor="ctr"/>
                </a:tc>
                <a:tc>
                  <a:txBody>
                    <a:bodyPr/>
                    <a:lstStyle/>
                    <a:p>
                      <a:pPr algn="ctr"/>
                      <a:r>
                        <a:rPr lang="en-US" sz="1800" b="1" dirty="0" smtClean="0"/>
                        <a:t>225</a:t>
                      </a:r>
                      <a:endParaRPr lang="en-US" sz="1800" b="1" dirty="0"/>
                    </a:p>
                  </a:txBody>
                  <a:tcPr marL="121920" marR="121920" marT="45723" marB="45723" anchor="ctr"/>
                </a:tc>
                <a:tc>
                  <a:txBody>
                    <a:bodyPr/>
                    <a:lstStyle/>
                    <a:p>
                      <a:pPr algn="ctr"/>
                      <a:r>
                        <a:rPr lang="en-US" sz="1800" b="1" dirty="0" smtClean="0"/>
                        <a:t>360</a:t>
                      </a:r>
                      <a:endParaRPr lang="en-US" sz="1800" b="1" dirty="0"/>
                    </a:p>
                  </a:txBody>
                  <a:tcPr marL="121920" marR="121920" marT="45723" marB="45723" anchor="ctr"/>
                </a:tc>
                <a:tc>
                  <a:txBody>
                    <a:bodyPr/>
                    <a:lstStyle/>
                    <a:p>
                      <a:pPr algn="ctr"/>
                      <a:r>
                        <a:rPr lang="en-US" sz="1800" b="1" dirty="0" smtClean="0"/>
                        <a:t>495</a:t>
                      </a:r>
                      <a:endParaRPr lang="en-US" sz="1800" b="1" dirty="0"/>
                    </a:p>
                  </a:txBody>
                  <a:tcPr marL="121920" marR="121920" marT="45723" marB="45723" anchor="ctr"/>
                </a:tc>
              </a:tr>
              <a:tr h="370863">
                <a:tc>
                  <a:txBody>
                    <a:bodyPr/>
                    <a:lstStyle/>
                    <a:p>
                      <a:r>
                        <a:rPr lang="en-US" sz="1800" b="1" dirty="0" smtClean="0"/>
                        <a:t>2</a:t>
                      </a:r>
                      <a:endParaRPr lang="en-US" sz="1800" b="1" dirty="0"/>
                    </a:p>
                  </a:txBody>
                  <a:tcPr marL="121920" marR="121920" marT="45723" marB="45723"/>
                </a:tc>
                <a:tc gridSpan="8">
                  <a:txBody>
                    <a:bodyPr/>
                    <a:lstStyle/>
                    <a:p>
                      <a:pPr algn="l"/>
                      <a:r>
                        <a:rPr lang="en-US" sz="1800" b="1" dirty="0" smtClean="0"/>
                        <a:t>UNSUR PENUNJANG</a:t>
                      </a:r>
                      <a:endParaRPr lang="en-US" sz="1800" b="1" dirty="0"/>
                    </a:p>
                  </a:txBody>
                  <a:tcPr marL="121920" marR="121920" marT="45723" marB="4572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79156">
                <a:tc>
                  <a:txBody>
                    <a:bodyPr/>
                    <a:lstStyle/>
                    <a:p>
                      <a:endParaRPr lang="en-US" sz="1800" b="1"/>
                    </a:p>
                  </a:txBody>
                  <a:tcPr marL="121920" marR="121920" marT="45723" marB="45723"/>
                </a:tc>
                <a:tc>
                  <a:txBody>
                    <a:bodyPr/>
                    <a:lstStyle/>
                    <a:p>
                      <a:r>
                        <a:rPr lang="en-US" sz="1800" b="1" dirty="0" err="1" smtClean="0"/>
                        <a:t>Penunjang</a:t>
                      </a:r>
                      <a:r>
                        <a:rPr lang="en-US" sz="1800" b="1" dirty="0" smtClean="0"/>
                        <a:t> </a:t>
                      </a:r>
                      <a:r>
                        <a:rPr lang="en-US" sz="1800" b="1" dirty="0" err="1" smtClean="0"/>
                        <a:t>Kegiatan</a:t>
                      </a:r>
                      <a:r>
                        <a:rPr lang="en-US" sz="1800" b="1" dirty="0" smtClean="0"/>
                        <a:t> </a:t>
                      </a:r>
                      <a:r>
                        <a:rPr lang="en-US" sz="1800" b="1" dirty="0" err="1" smtClean="0"/>
                        <a:t>Akademik</a:t>
                      </a:r>
                      <a:r>
                        <a:rPr lang="en-US" sz="1800" b="1" dirty="0" smtClean="0"/>
                        <a:t> </a:t>
                      </a:r>
                      <a:r>
                        <a:rPr lang="en-US" sz="1800" b="1" dirty="0" err="1" smtClean="0"/>
                        <a:t>Dosen</a:t>
                      </a:r>
                      <a:endParaRPr lang="en-US" sz="1800" b="1" dirty="0"/>
                    </a:p>
                  </a:txBody>
                  <a:tcPr marL="121920" marR="121920" marT="45723" marB="45723"/>
                </a:tc>
                <a:tc>
                  <a:txBody>
                    <a:bodyPr/>
                    <a:lstStyle/>
                    <a:p>
                      <a:pPr algn="ctr"/>
                      <a:r>
                        <a:rPr lang="en-US" sz="1800" b="1" dirty="0" smtClean="0"/>
                        <a:t>≤ 10%</a:t>
                      </a:r>
                      <a:endParaRPr lang="en-US" sz="1800" b="1" dirty="0"/>
                    </a:p>
                  </a:txBody>
                  <a:tcPr marL="121920" marR="121920" marT="45723" marB="45723" anchor="ctr"/>
                </a:tc>
                <a:tc>
                  <a:txBody>
                    <a:bodyPr/>
                    <a:lstStyle/>
                    <a:p>
                      <a:pPr algn="ctr"/>
                      <a:r>
                        <a:rPr lang="en-US" sz="1800" b="1" dirty="0" smtClean="0"/>
                        <a:t>-</a:t>
                      </a:r>
                      <a:endParaRPr lang="en-US" sz="1800" b="1" dirty="0"/>
                    </a:p>
                  </a:txBody>
                  <a:tcPr marL="121920" marR="121920" marT="45723" marB="45723" anchor="ctr"/>
                </a:tc>
                <a:tc>
                  <a:txBody>
                    <a:bodyPr/>
                    <a:lstStyle/>
                    <a:p>
                      <a:pPr algn="ctr"/>
                      <a:r>
                        <a:rPr lang="en-US" sz="1800" b="1" dirty="0" smtClean="0"/>
                        <a:t>5</a:t>
                      </a:r>
                      <a:endParaRPr lang="en-US" sz="1800" b="1" dirty="0"/>
                    </a:p>
                  </a:txBody>
                  <a:tcPr marL="121920" marR="121920" marT="45723" marB="45723" anchor="ctr"/>
                </a:tc>
                <a:tc>
                  <a:txBody>
                    <a:bodyPr/>
                    <a:lstStyle/>
                    <a:p>
                      <a:pPr algn="ctr"/>
                      <a:r>
                        <a:rPr lang="en-US" sz="1800" b="1" dirty="0" smtClean="0"/>
                        <a:t>15</a:t>
                      </a:r>
                      <a:endParaRPr lang="en-US" sz="1800" b="1" dirty="0"/>
                    </a:p>
                  </a:txBody>
                  <a:tcPr marL="121920" marR="121920" marT="45723" marB="45723" anchor="ctr"/>
                </a:tc>
                <a:tc>
                  <a:txBody>
                    <a:bodyPr/>
                    <a:lstStyle/>
                    <a:p>
                      <a:pPr algn="ctr"/>
                      <a:r>
                        <a:rPr lang="en-US" sz="1800" b="1" dirty="0" smtClean="0"/>
                        <a:t>25</a:t>
                      </a:r>
                      <a:endParaRPr lang="en-US" sz="1800" b="1" dirty="0"/>
                    </a:p>
                  </a:txBody>
                  <a:tcPr marL="121920" marR="121920" marT="45723" marB="45723" anchor="ctr"/>
                </a:tc>
                <a:tc>
                  <a:txBody>
                    <a:bodyPr/>
                    <a:lstStyle/>
                    <a:p>
                      <a:pPr algn="ctr"/>
                      <a:r>
                        <a:rPr lang="en-US" sz="1800" b="1" dirty="0" smtClean="0"/>
                        <a:t>40</a:t>
                      </a:r>
                      <a:endParaRPr lang="en-US" sz="1800" b="1" dirty="0"/>
                    </a:p>
                  </a:txBody>
                  <a:tcPr marL="121920" marR="121920" marT="45723" marB="45723" anchor="ctr"/>
                </a:tc>
                <a:tc>
                  <a:txBody>
                    <a:bodyPr/>
                    <a:lstStyle/>
                    <a:p>
                      <a:pPr algn="ctr"/>
                      <a:r>
                        <a:rPr lang="en-US" sz="1800" b="1" dirty="0" smtClean="0"/>
                        <a:t>55</a:t>
                      </a:r>
                      <a:endParaRPr lang="en-US" sz="1800" b="1" dirty="0"/>
                    </a:p>
                  </a:txBody>
                  <a:tcPr marL="121920" marR="121920" marT="45723" marB="45723" anchor="ctr"/>
                </a:tc>
              </a:tr>
              <a:tr h="370863">
                <a:tc>
                  <a:txBody>
                    <a:bodyPr/>
                    <a:lstStyle/>
                    <a:p>
                      <a:endParaRPr lang="en-US" sz="1800" b="1" dirty="0"/>
                    </a:p>
                  </a:txBody>
                  <a:tcPr marL="121920" marR="121920" marT="45723" marB="45723"/>
                </a:tc>
                <a:tc>
                  <a:txBody>
                    <a:bodyPr/>
                    <a:lstStyle/>
                    <a:p>
                      <a:pPr algn="ctr"/>
                      <a:r>
                        <a:rPr lang="en-US" sz="1800" b="1" dirty="0" smtClean="0"/>
                        <a:t>JUMLAH</a:t>
                      </a:r>
                      <a:endParaRPr lang="en-US" sz="1800" b="1" dirty="0"/>
                    </a:p>
                  </a:txBody>
                  <a:tcPr marL="121920" marR="121920" marT="45723" marB="45723" anchor="ctr"/>
                </a:tc>
                <a:tc>
                  <a:txBody>
                    <a:bodyPr/>
                    <a:lstStyle/>
                    <a:p>
                      <a:pPr algn="ctr"/>
                      <a:endParaRPr lang="en-US" sz="1800" b="1" dirty="0"/>
                    </a:p>
                  </a:txBody>
                  <a:tcPr marL="121920" marR="121920" marT="45723" marB="45723" anchor="ctr"/>
                </a:tc>
                <a:tc>
                  <a:txBody>
                    <a:bodyPr/>
                    <a:lstStyle/>
                    <a:p>
                      <a:pPr algn="ctr"/>
                      <a:r>
                        <a:rPr lang="en-US" sz="1800" b="1" dirty="0" smtClean="0"/>
                        <a:t>150</a:t>
                      </a:r>
                      <a:endParaRPr lang="en-US" sz="1800" b="1" dirty="0"/>
                    </a:p>
                  </a:txBody>
                  <a:tcPr marL="121920" marR="121920" marT="45723" marB="45723" anchor="ctr"/>
                </a:tc>
                <a:tc>
                  <a:txBody>
                    <a:bodyPr/>
                    <a:lstStyle/>
                    <a:p>
                      <a:pPr algn="ctr"/>
                      <a:r>
                        <a:rPr lang="en-US" sz="1800" b="1" dirty="0" smtClean="0"/>
                        <a:t>200</a:t>
                      </a:r>
                      <a:endParaRPr lang="en-US" sz="1800" b="1" dirty="0"/>
                    </a:p>
                  </a:txBody>
                  <a:tcPr marL="121920" marR="121920" marT="45723" marB="45723" anchor="ctr"/>
                </a:tc>
                <a:tc>
                  <a:txBody>
                    <a:bodyPr/>
                    <a:lstStyle/>
                    <a:p>
                      <a:pPr algn="ctr"/>
                      <a:r>
                        <a:rPr lang="en-US" sz="1800" b="1" dirty="0" smtClean="0"/>
                        <a:t>300</a:t>
                      </a:r>
                      <a:endParaRPr lang="en-US" sz="1800" b="1" dirty="0"/>
                    </a:p>
                  </a:txBody>
                  <a:tcPr marL="121920" marR="121920" marT="45723" marB="45723" anchor="ctr"/>
                </a:tc>
                <a:tc>
                  <a:txBody>
                    <a:bodyPr/>
                    <a:lstStyle/>
                    <a:p>
                      <a:pPr algn="ctr"/>
                      <a:r>
                        <a:rPr lang="en-US" sz="1800" b="1" dirty="0" smtClean="0"/>
                        <a:t>400</a:t>
                      </a:r>
                      <a:endParaRPr lang="en-US" sz="1800" b="1" dirty="0"/>
                    </a:p>
                  </a:txBody>
                  <a:tcPr marL="121920" marR="121920" marT="45723" marB="45723" anchor="ctr"/>
                </a:tc>
                <a:tc>
                  <a:txBody>
                    <a:bodyPr/>
                    <a:lstStyle/>
                    <a:p>
                      <a:pPr algn="ctr"/>
                      <a:r>
                        <a:rPr lang="en-US" sz="1800" b="1" dirty="0" smtClean="0"/>
                        <a:t>550</a:t>
                      </a:r>
                      <a:endParaRPr lang="en-US" sz="1800" b="1" dirty="0"/>
                    </a:p>
                  </a:txBody>
                  <a:tcPr marL="121920" marR="121920" marT="45723" marB="45723" anchor="ctr"/>
                </a:tc>
                <a:tc>
                  <a:txBody>
                    <a:bodyPr/>
                    <a:lstStyle/>
                    <a:p>
                      <a:pPr algn="ctr"/>
                      <a:r>
                        <a:rPr lang="en-US" sz="1800" b="1" dirty="0" smtClean="0"/>
                        <a:t>700</a:t>
                      </a:r>
                      <a:endParaRPr lang="en-US" sz="1800" b="1" dirty="0"/>
                    </a:p>
                  </a:txBody>
                  <a:tcPr marL="121920" marR="121920" marT="45723" marB="45723" anchor="ctr"/>
                </a:tc>
              </a:tr>
            </a:tbl>
          </a:graphicData>
        </a:graphic>
      </p:graphicFrame>
    </p:spTree>
    <p:extLst>
      <p:ext uri="{BB962C8B-B14F-4D97-AF65-F5344CB8AC3E}">
        <p14:creationId xmlns="" xmlns:p14="http://schemas.microsoft.com/office/powerpoint/2010/main" val="15704519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D76F1938-5111-4E4F-91CD-28A76488B832}" type="slidenum">
              <a:rPr lang="en-US"/>
              <a:pPr/>
              <a:t>17</a:t>
            </a:fld>
            <a:endParaRPr lang="en-US"/>
          </a:p>
        </p:txBody>
      </p:sp>
      <p:sp>
        <p:nvSpPr>
          <p:cNvPr id="6" name="Rectangle 5"/>
          <p:cNvSpPr/>
          <p:nvPr/>
        </p:nvSpPr>
        <p:spPr>
          <a:xfrm>
            <a:off x="0" y="65496"/>
            <a:ext cx="12192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rPr>
              <a:t>LAMPIRAN III. JUMLAH ANGKA KREDIT KUMULATIF PALING RENDAH  </a:t>
            </a:r>
          </a:p>
          <a:p>
            <a:pPr algn="ctr" eaLnBrk="1" fontAlgn="auto" hangingPunct="1">
              <a:spcBef>
                <a:spcPts val="0"/>
              </a:spcBef>
              <a:spcAft>
                <a:spcPts val="0"/>
              </a:spcAft>
              <a:defRPr/>
            </a:pPr>
            <a:r>
              <a:rPr lang="en-US" sz="2400" b="1" dirty="0">
                <a:solidFill>
                  <a:srgbClr val="FF0000"/>
                </a:solidFill>
              </a:rPr>
              <a:t>DOSEN PENDIDIKAN </a:t>
            </a:r>
            <a:r>
              <a:rPr lang="en-US" sz="2400" b="1" u="sng" dirty="0">
                <a:solidFill>
                  <a:srgbClr val="FF0000"/>
                </a:solidFill>
              </a:rPr>
              <a:t>DOKTOR </a:t>
            </a:r>
            <a:r>
              <a:rPr lang="en-US" sz="2400" b="1" u="sng" dirty="0" err="1">
                <a:solidFill>
                  <a:srgbClr val="FF0000"/>
                </a:solidFill>
              </a:rPr>
              <a:t>atau</a:t>
            </a:r>
            <a:r>
              <a:rPr lang="en-US" sz="2400" b="1" u="sng" dirty="0">
                <a:solidFill>
                  <a:srgbClr val="FF0000"/>
                </a:solidFill>
              </a:rPr>
              <a:t> YANG SEDERAJAT</a:t>
            </a:r>
            <a:r>
              <a:rPr lang="en-US" sz="2400" b="1" dirty="0">
                <a:solidFill>
                  <a:srgbClr val="FF0000"/>
                </a:solidFill>
              </a:rPr>
              <a:t> </a:t>
            </a:r>
          </a:p>
        </p:txBody>
      </p:sp>
      <p:sp>
        <p:nvSpPr>
          <p:cNvPr id="9" name="Rectangle 8"/>
          <p:cNvSpPr/>
          <p:nvPr/>
        </p:nvSpPr>
        <p:spPr>
          <a:xfrm>
            <a:off x="0" y="5822950"/>
            <a:ext cx="1219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p:cNvGraphicFramePr>
            <a:graphicFrameLocks noGrp="1"/>
          </p:cNvGraphicFramePr>
          <p:nvPr/>
        </p:nvGraphicFramePr>
        <p:xfrm>
          <a:off x="277286" y="1066118"/>
          <a:ext cx="11637433" cy="5613400"/>
        </p:xfrm>
        <a:graphic>
          <a:graphicData uri="http://schemas.openxmlformats.org/drawingml/2006/table">
            <a:tbl>
              <a:tblPr firstRow="1" bandRow="1">
                <a:tableStyleId>{5C22544A-7EE6-4342-B048-85BDC9FD1C3A}</a:tableStyleId>
              </a:tblPr>
              <a:tblGrid>
                <a:gridCol w="723855"/>
                <a:gridCol w="3619271"/>
                <a:gridCol w="1137485"/>
                <a:gridCol w="968527"/>
                <a:gridCol w="812751"/>
                <a:gridCol w="914343"/>
                <a:gridCol w="921357"/>
                <a:gridCol w="781911"/>
                <a:gridCol w="930672"/>
                <a:gridCol w="827261"/>
              </a:tblGrid>
              <a:tr h="370840">
                <a:tc rowSpan="3">
                  <a:txBody>
                    <a:bodyPr/>
                    <a:lstStyle/>
                    <a:p>
                      <a:pPr algn="ctr"/>
                      <a:r>
                        <a:rPr lang="en-US" sz="1800" b="1" dirty="0" smtClean="0">
                          <a:solidFill>
                            <a:schemeClr val="bg1"/>
                          </a:solidFill>
                        </a:rPr>
                        <a:t>NO</a:t>
                      </a:r>
                      <a:endParaRPr lang="en-US" sz="1800" b="1" dirty="0">
                        <a:solidFill>
                          <a:schemeClr val="bg1"/>
                        </a:solidFill>
                      </a:endParaRPr>
                    </a:p>
                  </a:txBody>
                  <a:tcPr marL="121912" marR="121912" anchor="ctr">
                    <a:solidFill>
                      <a:srgbClr val="002060"/>
                    </a:solidFill>
                  </a:tcPr>
                </a:tc>
                <a:tc rowSpan="3">
                  <a:txBody>
                    <a:bodyPr/>
                    <a:lstStyle/>
                    <a:p>
                      <a:pPr algn="ctr"/>
                      <a:r>
                        <a:rPr lang="en-US" sz="1800" b="1" dirty="0" smtClean="0">
                          <a:solidFill>
                            <a:schemeClr val="bg1"/>
                          </a:solidFill>
                        </a:rPr>
                        <a:t>U N S U R</a:t>
                      </a:r>
                      <a:endParaRPr lang="en-US" sz="1800" b="1" dirty="0">
                        <a:solidFill>
                          <a:schemeClr val="bg1"/>
                        </a:solidFill>
                      </a:endParaRPr>
                    </a:p>
                  </a:txBody>
                  <a:tcPr marL="121912" marR="121912" anchor="ctr">
                    <a:solidFill>
                      <a:srgbClr val="002060"/>
                    </a:solidFill>
                  </a:tcPr>
                </a:tc>
                <a:tc rowSpan="3">
                  <a:txBody>
                    <a:bodyPr/>
                    <a:lstStyle/>
                    <a:p>
                      <a:pPr marL="0" indent="0" algn="ctr"/>
                      <a:r>
                        <a:rPr lang="en-US" sz="1800" b="1" dirty="0" smtClean="0">
                          <a:solidFill>
                            <a:schemeClr val="bg1"/>
                          </a:solidFill>
                        </a:rPr>
                        <a:t>PERSENTASE</a:t>
                      </a:r>
                      <a:endParaRPr lang="en-US" sz="1800" b="1" dirty="0">
                        <a:solidFill>
                          <a:schemeClr val="bg1"/>
                        </a:solidFill>
                      </a:endParaRPr>
                    </a:p>
                  </a:txBody>
                  <a:tcPr marL="121912" marR="121912" anchor="ctr">
                    <a:solidFill>
                      <a:srgbClr val="002060"/>
                    </a:solidFill>
                  </a:tcPr>
                </a:tc>
                <a:tc gridSpan="7">
                  <a:txBody>
                    <a:bodyPr/>
                    <a:lstStyle/>
                    <a:p>
                      <a:pPr algn="ctr"/>
                      <a:r>
                        <a:rPr lang="en-US" sz="1800" b="1" dirty="0" smtClean="0">
                          <a:solidFill>
                            <a:schemeClr val="bg1"/>
                          </a:solidFill>
                        </a:rPr>
                        <a:t>JENJANG JABATAN/GOL. RUANG DAN ANGKA KREDIT</a:t>
                      </a:r>
                    </a:p>
                    <a:p>
                      <a:pPr algn="ctr"/>
                      <a:r>
                        <a:rPr lang="en-US" sz="1800" b="1" dirty="0" smtClean="0">
                          <a:solidFill>
                            <a:schemeClr val="bg1"/>
                          </a:solidFill>
                        </a:rPr>
                        <a:t>JABATAN FUNGSIONAL</a:t>
                      </a:r>
                      <a:r>
                        <a:rPr lang="en-US" sz="1800" b="1" baseline="0" dirty="0" smtClean="0">
                          <a:solidFill>
                            <a:schemeClr val="bg1"/>
                          </a:solidFill>
                        </a:rPr>
                        <a:t> AKADEMIK DOSEN</a:t>
                      </a:r>
                      <a:endParaRPr lang="en-US" sz="1800" b="1" dirty="0" smtClean="0">
                        <a:solidFill>
                          <a:schemeClr val="bg1"/>
                        </a:solidFill>
                      </a:endParaRPr>
                    </a:p>
                  </a:txBody>
                  <a:tcPr marL="121912" marR="121912"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vMerge="1">
                  <a:txBody>
                    <a:bodyPr/>
                    <a:lstStyle/>
                    <a:p>
                      <a:endParaRPr lang="en-US"/>
                    </a:p>
                  </a:txBody>
                  <a:tcPr/>
                </a:tc>
                <a:tc gridSpan="2">
                  <a:txBody>
                    <a:bodyPr/>
                    <a:lstStyle/>
                    <a:p>
                      <a:pPr algn="ctr"/>
                      <a:r>
                        <a:rPr lang="en-US" sz="1800" b="1" dirty="0" err="1" smtClean="0">
                          <a:solidFill>
                            <a:schemeClr val="bg1"/>
                          </a:solidFill>
                        </a:rPr>
                        <a:t>Lektor</a:t>
                      </a:r>
                      <a:endParaRPr lang="en-US" sz="1800" b="1" dirty="0">
                        <a:solidFill>
                          <a:schemeClr val="bg1"/>
                        </a:solidFill>
                      </a:endParaRPr>
                    </a:p>
                  </a:txBody>
                  <a:tcPr marL="121912" marR="121912" anchor="ctr">
                    <a:solidFill>
                      <a:srgbClr val="002060"/>
                    </a:solidFill>
                  </a:tcPr>
                </a:tc>
                <a:tc hMerge="1">
                  <a:txBody>
                    <a:bodyPr/>
                    <a:lstStyle/>
                    <a:p>
                      <a:endParaRPr lang="en-US"/>
                    </a:p>
                  </a:txBody>
                  <a:tcPr/>
                </a:tc>
                <a:tc gridSpan="3">
                  <a:txBody>
                    <a:bodyPr/>
                    <a:lstStyle/>
                    <a:p>
                      <a:pPr algn="ctr"/>
                      <a:r>
                        <a:rPr lang="en-US" sz="1800" b="1" dirty="0" err="1" smtClean="0">
                          <a:solidFill>
                            <a:schemeClr val="bg1"/>
                          </a:solidFill>
                        </a:rPr>
                        <a:t>Lektor</a:t>
                      </a:r>
                      <a:r>
                        <a:rPr lang="en-US" sz="1800" b="1" dirty="0" smtClean="0">
                          <a:solidFill>
                            <a:schemeClr val="bg1"/>
                          </a:solidFill>
                        </a:rPr>
                        <a:t> </a:t>
                      </a:r>
                      <a:r>
                        <a:rPr lang="en-US" sz="1800" b="1" dirty="0" err="1" smtClean="0">
                          <a:solidFill>
                            <a:schemeClr val="bg1"/>
                          </a:solidFill>
                        </a:rPr>
                        <a:t>Kepala</a:t>
                      </a:r>
                      <a:endParaRPr lang="en-US" sz="1800" b="1" dirty="0">
                        <a:solidFill>
                          <a:schemeClr val="bg1"/>
                        </a:solidFill>
                      </a:endParaRPr>
                    </a:p>
                  </a:txBody>
                  <a:tcPr marL="121912" marR="121912" anchor="ctr">
                    <a:solidFill>
                      <a:srgbClr val="002060"/>
                    </a:solidFill>
                  </a:tcPr>
                </a:tc>
                <a:tc hMerge="1">
                  <a:txBody>
                    <a:bodyPr/>
                    <a:lstStyle/>
                    <a:p>
                      <a:endParaRPr lang="en-US"/>
                    </a:p>
                  </a:txBody>
                  <a:tcPr/>
                </a:tc>
                <a:tc hMerge="1">
                  <a:txBody>
                    <a:bodyPr/>
                    <a:lstStyle/>
                    <a:p>
                      <a:endParaRPr lang="en-US"/>
                    </a:p>
                  </a:txBody>
                  <a:tcPr/>
                </a:tc>
                <a:tc gridSpan="2">
                  <a:txBody>
                    <a:bodyPr/>
                    <a:lstStyle/>
                    <a:p>
                      <a:pPr algn="ctr"/>
                      <a:r>
                        <a:rPr lang="en-US" sz="1800" b="1" dirty="0" err="1" smtClean="0">
                          <a:solidFill>
                            <a:schemeClr val="bg1"/>
                          </a:solidFill>
                        </a:rPr>
                        <a:t>Profesor</a:t>
                      </a:r>
                      <a:endParaRPr lang="en-US" sz="1800" b="1" dirty="0">
                        <a:solidFill>
                          <a:schemeClr val="bg1"/>
                        </a:solidFill>
                      </a:endParaRPr>
                    </a:p>
                  </a:txBody>
                  <a:tcPr marL="121912" marR="121912" anchor="ctr">
                    <a:solidFill>
                      <a:srgbClr val="002060"/>
                    </a:solidFill>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vMerge="1">
                  <a:txBody>
                    <a:bodyPr/>
                    <a:lstStyle/>
                    <a:p>
                      <a:endParaRPr lang="en-US"/>
                    </a:p>
                  </a:txBody>
                  <a:tcPr/>
                </a:tc>
                <a:tc>
                  <a:txBody>
                    <a:bodyPr/>
                    <a:lstStyle/>
                    <a:p>
                      <a:pPr algn="ctr"/>
                      <a:r>
                        <a:rPr lang="en-US" sz="1800" b="1" dirty="0" smtClean="0">
                          <a:solidFill>
                            <a:schemeClr val="bg1"/>
                          </a:solidFill>
                        </a:rPr>
                        <a:t>III/c</a:t>
                      </a:r>
                      <a:endParaRPr lang="en-US" sz="1800" b="1" dirty="0">
                        <a:solidFill>
                          <a:schemeClr val="bg1"/>
                        </a:solidFill>
                      </a:endParaRPr>
                    </a:p>
                  </a:txBody>
                  <a:tcPr marL="121912" marR="121912" anchor="ctr">
                    <a:solidFill>
                      <a:srgbClr val="002060"/>
                    </a:solidFill>
                  </a:tcPr>
                </a:tc>
                <a:tc>
                  <a:txBody>
                    <a:bodyPr/>
                    <a:lstStyle/>
                    <a:p>
                      <a:pPr algn="ctr"/>
                      <a:r>
                        <a:rPr lang="en-US" sz="1800" b="1" dirty="0" smtClean="0">
                          <a:solidFill>
                            <a:schemeClr val="bg1"/>
                          </a:solidFill>
                        </a:rPr>
                        <a:t>III/d</a:t>
                      </a:r>
                      <a:endParaRPr lang="en-US" sz="1800" b="1" dirty="0">
                        <a:solidFill>
                          <a:schemeClr val="bg1"/>
                        </a:solidFill>
                      </a:endParaRPr>
                    </a:p>
                  </a:txBody>
                  <a:tcPr marL="121912" marR="121912" anchor="ctr">
                    <a:solidFill>
                      <a:srgbClr val="002060"/>
                    </a:solidFill>
                  </a:tcPr>
                </a:tc>
                <a:tc>
                  <a:txBody>
                    <a:bodyPr/>
                    <a:lstStyle/>
                    <a:p>
                      <a:pPr algn="ctr"/>
                      <a:r>
                        <a:rPr lang="en-US" sz="1800" b="1" dirty="0" smtClean="0">
                          <a:solidFill>
                            <a:schemeClr val="bg1"/>
                          </a:solidFill>
                        </a:rPr>
                        <a:t>IV/a</a:t>
                      </a:r>
                      <a:endParaRPr lang="en-US" sz="1800" b="1" dirty="0">
                        <a:solidFill>
                          <a:schemeClr val="bg1"/>
                        </a:solidFill>
                      </a:endParaRPr>
                    </a:p>
                  </a:txBody>
                  <a:tcPr marL="121912" marR="121912" anchor="ctr">
                    <a:solidFill>
                      <a:srgbClr val="002060"/>
                    </a:solidFill>
                  </a:tcPr>
                </a:tc>
                <a:tc>
                  <a:txBody>
                    <a:bodyPr/>
                    <a:lstStyle/>
                    <a:p>
                      <a:pPr algn="ctr"/>
                      <a:r>
                        <a:rPr lang="en-US" sz="1800" b="1" dirty="0" smtClean="0">
                          <a:solidFill>
                            <a:schemeClr val="bg1"/>
                          </a:solidFill>
                        </a:rPr>
                        <a:t>IV/b</a:t>
                      </a:r>
                      <a:endParaRPr lang="en-US" sz="1800" b="1" dirty="0">
                        <a:solidFill>
                          <a:schemeClr val="bg1"/>
                        </a:solidFill>
                      </a:endParaRPr>
                    </a:p>
                  </a:txBody>
                  <a:tcPr marL="121912" marR="121912" anchor="ctr">
                    <a:solidFill>
                      <a:srgbClr val="002060"/>
                    </a:solidFill>
                  </a:tcPr>
                </a:tc>
                <a:tc>
                  <a:txBody>
                    <a:bodyPr/>
                    <a:lstStyle/>
                    <a:p>
                      <a:pPr algn="ctr"/>
                      <a:r>
                        <a:rPr lang="en-US" sz="1800" b="1" dirty="0" smtClean="0">
                          <a:solidFill>
                            <a:schemeClr val="bg1"/>
                          </a:solidFill>
                        </a:rPr>
                        <a:t>IV/c</a:t>
                      </a:r>
                      <a:endParaRPr lang="en-US" sz="1800" b="1" dirty="0">
                        <a:solidFill>
                          <a:schemeClr val="bg1"/>
                        </a:solidFill>
                      </a:endParaRPr>
                    </a:p>
                  </a:txBody>
                  <a:tcPr marL="121912" marR="121912" anchor="ctr">
                    <a:solidFill>
                      <a:srgbClr val="002060"/>
                    </a:solidFill>
                  </a:tcPr>
                </a:tc>
                <a:tc>
                  <a:txBody>
                    <a:bodyPr/>
                    <a:lstStyle/>
                    <a:p>
                      <a:pPr algn="ctr"/>
                      <a:r>
                        <a:rPr lang="en-US" sz="1800" b="1" dirty="0" smtClean="0">
                          <a:solidFill>
                            <a:schemeClr val="bg1"/>
                          </a:solidFill>
                        </a:rPr>
                        <a:t>IV/d</a:t>
                      </a:r>
                      <a:endParaRPr lang="en-US" sz="1800" b="1" dirty="0">
                        <a:solidFill>
                          <a:schemeClr val="bg1"/>
                        </a:solidFill>
                      </a:endParaRPr>
                    </a:p>
                  </a:txBody>
                  <a:tcPr marL="121912" marR="121912" anchor="ctr">
                    <a:solidFill>
                      <a:srgbClr val="002060"/>
                    </a:solidFill>
                  </a:tcPr>
                </a:tc>
                <a:tc>
                  <a:txBody>
                    <a:bodyPr/>
                    <a:lstStyle/>
                    <a:p>
                      <a:pPr algn="ctr"/>
                      <a:r>
                        <a:rPr lang="en-US" sz="1800" b="1" dirty="0" smtClean="0">
                          <a:solidFill>
                            <a:schemeClr val="bg1"/>
                          </a:solidFill>
                        </a:rPr>
                        <a:t>IV/e</a:t>
                      </a:r>
                      <a:endParaRPr lang="en-US" sz="1800" b="1" dirty="0">
                        <a:solidFill>
                          <a:schemeClr val="bg1"/>
                        </a:solidFill>
                      </a:endParaRPr>
                    </a:p>
                  </a:txBody>
                  <a:tcPr marL="121912" marR="121912" anchor="ctr">
                    <a:solidFill>
                      <a:srgbClr val="002060"/>
                    </a:solidFill>
                  </a:tcPr>
                </a:tc>
              </a:tr>
              <a:tr h="370840">
                <a:tc>
                  <a:txBody>
                    <a:bodyPr/>
                    <a:lstStyle/>
                    <a:p>
                      <a:r>
                        <a:rPr lang="en-US" sz="1800" b="1" dirty="0" smtClean="0"/>
                        <a:t>1</a:t>
                      </a:r>
                      <a:endParaRPr lang="en-US" sz="1800" b="1" dirty="0"/>
                    </a:p>
                  </a:txBody>
                  <a:tcPr marL="121912" marR="121912"/>
                </a:tc>
                <a:tc>
                  <a:txBody>
                    <a:bodyPr/>
                    <a:lstStyle/>
                    <a:p>
                      <a:r>
                        <a:rPr lang="en-US" sz="1800" b="1" dirty="0" smtClean="0"/>
                        <a:t>UNSUR UTAMA</a:t>
                      </a:r>
                      <a:endParaRPr lang="en-US" sz="1800" b="1" dirty="0"/>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r>
              <a:tr h="370840">
                <a:tc>
                  <a:txBody>
                    <a:bodyPr/>
                    <a:lstStyle/>
                    <a:p>
                      <a:endParaRPr lang="en-US" sz="1800" b="1" dirty="0"/>
                    </a:p>
                  </a:txBody>
                  <a:tcPr marL="121912" marR="121912"/>
                </a:tc>
                <a:tc>
                  <a:txBody>
                    <a:bodyPr/>
                    <a:lstStyle/>
                    <a:p>
                      <a:pPr marL="342900" indent="-342900">
                        <a:buAutoNum type="alphaUcPeriod"/>
                      </a:pPr>
                      <a:r>
                        <a:rPr lang="en-US" sz="1800" b="1" baseline="0" dirty="0" err="1" smtClean="0"/>
                        <a:t>Pendidikan</a:t>
                      </a:r>
                      <a:endParaRPr lang="en-US" sz="1800" b="1" dirty="0"/>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c>
                  <a:txBody>
                    <a:bodyPr/>
                    <a:lstStyle/>
                    <a:p>
                      <a:endParaRPr lang="en-US" sz="1800" b="1"/>
                    </a:p>
                  </a:txBody>
                  <a:tcPr marL="121912" marR="121912"/>
                </a:tc>
              </a:tr>
              <a:tr h="370840">
                <a:tc>
                  <a:txBody>
                    <a:bodyPr/>
                    <a:lstStyle/>
                    <a:p>
                      <a:endParaRPr lang="en-US" sz="1800" b="1"/>
                    </a:p>
                  </a:txBody>
                  <a:tcPr marL="121912" marR="121912"/>
                </a:tc>
                <a:tc>
                  <a:txBody>
                    <a:bodyPr/>
                    <a:lstStyle/>
                    <a:p>
                      <a:r>
                        <a:rPr lang="en-US" sz="1800" b="1" dirty="0" smtClean="0"/>
                        <a:t>       </a:t>
                      </a:r>
                      <a:r>
                        <a:rPr lang="en-US" sz="1800" b="1" dirty="0" err="1" smtClean="0"/>
                        <a:t>Pendidikan</a:t>
                      </a:r>
                      <a:r>
                        <a:rPr lang="en-US" sz="1800" b="1" baseline="0" dirty="0" smtClean="0"/>
                        <a:t> </a:t>
                      </a:r>
                      <a:r>
                        <a:rPr lang="en-US" sz="1800" b="1" baseline="0" dirty="0" err="1" smtClean="0"/>
                        <a:t>Sekolah</a:t>
                      </a:r>
                      <a:endParaRPr lang="en-US" sz="1800" b="1" dirty="0"/>
                    </a:p>
                  </a:txBody>
                  <a:tcPr marL="121912" marR="121912"/>
                </a:tc>
                <a:tc>
                  <a:txBody>
                    <a:bodyPr/>
                    <a:lstStyle/>
                    <a:p>
                      <a:pPr algn="ct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r>
              <a:tr h="370840">
                <a:tc>
                  <a:txBody>
                    <a:bodyPr/>
                    <a:lstStyle/>
                    <a:p>
                      <a:endParaRPr lang="en-US" sz="1800" b="1"/>
                    </a:p>
                  </a:txBody>
                  <a:tcPr marL="121912" marR="121912"/>
                </a:tc>
                <a:tc>
                  <a:txBody>
                    <a:bodyPr/>
                    <a:lstStyle/>
                    <a:p>
                      <a:pPr marL="342900" indent="-342900">
                        <a:buAutoNum type="alphaUcPeriod" startAt="2"/>
                      </a:pPr>
                      <a:r>
                        <a:rPr lang="en-US" sz="1800" b="1" dirty="0" err="1" smtClean="0"/>
                        <a:t>Pelaksanaan</a:t>
                      </a:r>
                      <a:r>
                        <a:rPr lang="en-US" sz="1800" b="1" baseline="0" dirty="0" smtClean="0"/>
                        <a:t> </a:t>
                      </a:r>
                      <a:r>
                        <a:rPr lang="en-US" sz="1800" b="1" baseline="0" dirty="0" err="1" smtClean="0"/>
                        <a:t>Pendidikan</a:t>
                      </a:r>
                      <a:r>
                        <a:rPr lang="id-ID" sz="1800" b="1" baseline="0" dirty="0" smtClean="0"/>
                        <a:t> (TERMASUK PENGEMBANGAN DIRI)</a:t>
                      </a:r>
                      <a:endParaRPr lang="en-US" sz="1800" b="1" baseline="0" dirty="0" smtClean="0"/>
                    </a:p>
                    <a:p>
                      <a:pPr marL="342900" indent="-342900">
                        <a:buAutoNum type="alphaUcPeriod" startAt="2"/>
                      </a:pPr>
                      <a:r>
                        <a:rPr lang="en-US" sz="1800" b="1" baseline="0" dirty="0" err="1" smtClean="0"/>
                        <a:t>Pelaksanaan</a:t>
                      </a:r>
                      <a:r>
                        <a:rPr lang="en-US" sz="1800" b="1" baseline="0" dirty="0" smtClean="0"/>
                        <a:t> </a:t>
                      </a:r>
                      <a:r>
                        <a:rPr lang="en-US" sz="1800" b="1" baseline="0" dirty="0" err="1" smtClean="0"/>
                        <a:t>Penelitian</a:t>
                      </a:r>
                      <a:endParaRPr lang="en-US" sz="1800" b="1" baseline="0" dirty="0" smtClean="0"/>
                    </a:p>
                    <a:p>
                      <a:pPr marL="342900" indent="-342900">
                        <a:buAutoNum type="alphaUcPeriod" startAt="2"/>
                      </a:pPr>
                      <a:r>
                        <a:rPr lang="en-US" sz="1800" b="1" baseline="0" dirty="0" err="1" smtClean="0"/>
                        <a:t>Pelaksanaan</a:t>
                      </a:r>
                      <a:r>
                        <a:rPr lang="en-US" sz="1800" b="1" baseline="0" dirty="0" smtClean="0"/>
                        <a:t> </a:t>
                      </a:r>
                      <a:r>
                        <a:rPr lang="en-US" sz="1800" b="1" baseline="0" dirty="0" err="1" smtClean="0"/>
                        <a:t>Pengabdian</a:t>
                      </a:r>
                      <a:r>
                        <a:rPr lang="en-US" sz="1800" b="1" baseline="0" dirty="0" smtClean="0"/>
                        <a:t> </a:t>
                      </a:r>
                      <a:r>
                        <a:rPr lang="en-US" sz="1800" b="1" baseline="0" dirty="0" err="1" smtClean="0"/>
                        <a:t>pada</a:t>
                      </a:r>
                      <a:r>
                        <a:rPr lang="en-US" sz="1800" b="1" baseline="0" dirty="0" smtClean="0"/>
                        <a:t> </a:t>
                      </a:r>
                      <a:r>
                        <a:rPr lang="en-US" sz="1800" b="1" baseline="0" dirty="0" err="1" smtClean="0"/>
                        <a:t>Masyarakat</a:t>
                      </a:r>
                      <a:endParaRPr lang="en-US" sz="1800" b="1" baseline="0" dirty="0" smtClean="0"/>
                    </a:p>
                  </a:txBody>
                  <a:tcPr marL="121912" marR="121912"/>
                </a:tc>
                <a:tc>
                  <a:txBody>
                    <a:bodyPr/>
                    <a:lstStyle/>
                    <a:p>
                      <a:pPr algn="ctr"/>
                      <a:r>
                        <a:rPr lang="en-US" sz="1800" b="1" dirty="0" smtClean="0"/>
                        <a:t>≥ 90%</a:t>
                      </a:r>
                      <a:endParaRPr lang="en-US" sz="1800" b="1" dirty="0"/>
                    </a:p>
                  </a:txBody>
                  <a:tcPr marL="121912" marR="121912" anchor="ctr"/>
                </a:tc>
                <a:tc>
                  <a:txBody>
                    <a:bodyPr/>
                    <a:lstStyle/>
                    <a:p>
                      <a:pPr algn="ctr"/>
                      <a:r>
                        <a:rPr lang="en-US" sz="1800" b="1" dirty="0" smtClean="0"/>
                        <a:t>-</a:t>
                      </a:r>
                      <a:endParaRPr lang="en-US" sz="1800" b="1" dirty="0"/>
                    </a:p>
                  </a:txBody>
                  <a:tcPr marL="121912" marR="121912" anchor="ctr"/>
                </a:tc>
                <a:tc>
                  <a:txBody>
                    <a:bodyPr/>
                    <a:lstStyle/>
                    <a:p>
                      <a:pPr algn="ctr"/>
                      <a:r>
                        <a:rPr lang="en-US" sz="1800" b="1" dirty="0" smtClean="0"/>
                        <a:t>90</a:t>
                      </a:r>
                      <a:endParaRPr lang="en-US" sz="1800" b="1" dirty="0"/>
                    </a:p>
                  </a:txBody>
                  <a:tcPr marL="121912" marR="121912" anchor="ctr"/>
                </a:tc>
                <a:tc>
                  <a:txBody>
                    <a:bodyPr/>
                    <a:lstStyle/>
                    <a:p>
                      <a:pPr algn="ctr"/>
                      <a:r>
                        <a:rPr lang="en-US" sz="1800" b="1" dirty="0" smtClean="0"/>
                        <a:t>180</a:t>
                      </a:r>
                      <a:endParaRPr lang="en-US" sz="1800" b="1" dirty="0"/>
                    </a:p>
                  </a:txBody>
                  <a:tcPr marL="121912" marR="121912" anchor="ctr"/>
                </a:tc>
                <a:tc>
                  <a:txBody>
                    <a:bodyPr/>
                    <a:lstStyle/>
                    <a:p>
                      <a:pPr algn="ctr"/>
                      <a:r>
                        <a:rPr lang="en-US" sz="1800" b="1" dirty="0" smtClean="0"/>
                        <a:t>315</a:t>
                      </a:r>
                      <a:endParaRPr lang="en-US" sz="1800" b="1" dirty="0"/>
                    </a:p>
                  </a:txBody>
                  <a:tcPr marL="121912" marR="121912" anchor="ctr"/>
                </a:tc>
                <a:tc>
                  <a:txBody>
                    <a:bodyPr/>
                    <a:lstStyle/>
                    <a:p>
                      <a:pPr algn="ctr"/>
                      <a:r>
                        <a:rPr lang="en-US" sz="1800" b="1" dirty="0" smtClean="0"/>
                        <a:t>450</a:t>
                      </a:r>
                      <a:endParaRPr lang="en-US" sz="1800" b="1" dirty="0"/>
                    </a:p>
                  </a:txBody>
                  <a:tcPr marL="121912" marR="121912" anchor="ctr"/>
                </a:tc>
                <a:tc>
                  <a:txBody>
                    <a:bodyPr/>
                    <a:lstStyle/>
                    <a:p>
                      <a:pPr algn="ctr"/>
                      <a:r>
                        <a:rPr lang="en-US" sz="1800" b="1" dirty="0" smtClean="0"/>
                        <a:t>585</a:t>
                      </a:r>
                      <a:endParaRPr lang="en-US" sz="1800" b="1" dirty="0"/>
                    </a:p>
                  </a:txBody>
                  <a:tcPr marL="121912" marR="121912" anchor="ctr"/>
                </a:tc>
                <a:tc>
                  <a:txBody>
                    <a:bodyPr/>
                    <a:lstStyle/>
                    <a:p>
                      <a:pPr algn="ctr"/>
                      <a:r>
                        <a:rPr lang="en-US" sz="1800" b="1" dirty="0" smtClean="0"/>
                        <a:t>765</a:t>
                      </a:r>
                      <a:endParaRPr lang="en-US" sz="1800" b="1" dirty="0"/>
                    </a:p>
                  </a:txBody>
                  <a:tcPr marL="121912" marR="121912" anchor="ctr"/>
                </a:tc>
              </a:tr>
              <a:tr h="370840">
                <a:tc>
                  <a:txBody>
                    <a:bodyPr/>
                    <a:lstStyle/>
                    <a:p>
                      <a:r>
                        <a:rPr lang="en-US" sz="1800" b="1" dirty="0" smtClean="0"/>
                        <a:t>2</a:t>
                      </a:r>
                      <a:endParaRPr lang="en-US" sz="1800" b="1" dirty="0"/>
                    </a:p>
                  </a:txBody>
                  <a:tcPr marL="121912" marR="121912"/>
                </a:tc>
                <a:tc gridSpan="9">
                  <a:txBody>
                    <a:bodyPr/>
                    <a:lstStyle/>
                    <a:p>
                      <a:pPr algn="l"/>
                      <a:r>
                        <a:rPr lang="en-US" sz="1800" b="1" dirty="0" smtClean="0"/>
                        <a:t>UNSUR PENUNJANG</a:t>
                      </a:r>
                      <a:endParaRPr lang="en-US" sz="1800" b="1" dirty="0"/>
                    </a:p>
                  </a:txBody>
                  <a:tcPr marL="121912" marR="12191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a:txBody>
                    <a:bodyPr/>
                    <a:lstStyle/>
                    <a:p>
                      <a:endParaRPr lang="en-US" sz="1800" b="1" dirty="0"/>
                    </a:p>
                  </a:txBody>
                  <a:tcPr marL="121912" marR="121912"/>
                </a:tc>
                <a:tc>
                  <a:txBody>
                    <a:bodyPr/>
                    <a:lstStyle/>
                    <a:p>
                      <a:r>
                        <a:rPr lang="en-US" sz="1800" b="1" dirty="0" err="1" smtClean="0"/>
                        <a:t>Penunjang</a:t>
                      </a:r>
                      <a:r>
                        <a:rPr lang="en-US" sz="1800" b="1" dirty="0" smtClean="0"/>
                        <a:t> </a:t>
                      </a:r>
                      <a:r>
                        <a:rPr lang="en-US" sz="1800" b="1" dirty="0" err="1" smtClean="0"/>
                        <a:t>Kegiatan</a:t>
                      </a:r>
                      <a:r>
                        <a:rPr lang="en-US" sz="1800" b="1" dirty="0" smtClean="0"/>
                        <a:t> </a:t>
                      </a:r>
                      <a:r>
                        <a:rPr lang="en-US" sz="1800" b="1" dirty="0" err="1" smtClean="0"/>
                        <a:t>Akademik</a:t>
                      </a:r>
                      <a:r>
                        <a:rPr lang="en-US" sz="1800" b="1" dirty="0" smtClean="0"/>
                        <a:t> </a:t>
                      </a:r>
                      <a:r>
                        <a:rPr lang="en-US" sz="1800" b="1" dirty="0" err="1" smtClean="0"/>
                        <a:t>Dosen</a:t>
                      </a:r>
                      <a:endParaRPr lang="en-US" sz="1800" b="1" dirty="0"/>
                    </a:p>
                  </a:txBody>
                  <a:tcPr marL="121912" marR="121912"/>
                </a:tc>
                <a:tc>
                  <a:txBody>
                    <a:bodyPr/>
                    <a:lstStyle/>
                    <a:p>
                      <a:pPr algn="ctr"/>
                      <a:r>
                        <a:rPr lang="en-US" sz="1800" b="1" dirty="0" smtClean="0"/>
                        <a:t>≤ 10%</a:t>
                      </a:r>
                      <a:endParaRPr lang="en-US" sz="1800" b="1" dirty="0"/>
                    </a:p>
                  </a:txBody>
                  <a:tcPr marL="121912" marR="121912" anchor="ctr"/>
                </a:tc>
                <a:tc>
                  <a:txBody>
                    <a:bodyPr/>
                    <a:lstStyle/>
                    <a:p>
                      <a:pPr algn="ctr"/>
                      <a:r>
                        <a:rPr lang="en-US" sz="1800" b="1" dirty="0" smtClean="0"/>
                        <a:t>-</a:t>
                      </a:r>
                      <a:endParaRPr lang="en-US" sz="1800" b="1" dirty="0"/>
                    </a:p>
                  </a:txBody>
                  <a:tcPr marL="121912" marR="121912" anchor="ctr"/>
                </a:tc>
                <a:tc>
                  <a:txBody>
                    <a:bodyPr/>
                    <a:lstStyle/>
                    <a:p>
                      <a:pPr algn="ctr"/>
                      <a:r>
                        <a:rPr lang="en-US" sz="1800" b="1" dirty="0" smtClean="0"/>
                        <a:t>10</a:t>
                      </a:r>
                      <a:endParaRPr lang="en-US" sz="1800" b="1" dirty="0"/>
                    </a:p>
                  </a:txBody>
                  <a:tcPr marL="121912" marR="121912" anchor="ctr"/>
                </a:tc>
                <a:tc>
                  <a:txBody>
                    <a:bodyPr/>
                    <a:lstStyle/>
                    <a:p>
                      <a:pPr algn="ctr"/>
                      <a:r>
                        <a:rPr lang="en-US" sz="1800" b="1" dirty="0" smtClean="0"/>
                        <a:t>20</a:t>
                      </a:r>
                      <a:endParaRPr lang="en-US" sz="1800" b="1" dirty="0"/>
                    </a:p>
                  </a:txBody>
                  <a:tcPr marL="121912" marR="121912" anchor="ctr"/>
                </a:tc>
                <a:tc>
                  <a:txBody>
                    <a:bodyPr/>
                    <a:lstStyle/>
                    <a:p>
                      <a:pPr algn="ctr"/>
                      <a:r>
                        <a:rPr lang="en-US" sz="1800" b="1" dirty="0" smtClean="0"/>
                        <a:t>35</a:t>
                      </a:r>
                      <a:endParaRPr lang="en-US" sz="1800" b="1" dirty="0"/>
                    </a:p>
                  </a:txBody>
                  <a:tcPr marL="121912" marR="121912" anchor="ctr"/>
                </a:tc>
                <a:tc>
                  <a:txBody>
                    <a:bodyPr/>
                    <a:lstStyle/>
                    <a:p>
                      <a:pPr algn="ctr"/>
                      <a:r>
                        <a:rPr lang="en-US" sz="1800" b="1" dirty="0" smtClean="0"/>
                        <a:t>50</a:t>
                      </a:r>
                      <a:endParaRPr lang="en-US" sz="1800" b="1" dirty="0"/>
                    </a:p>
                  </a:txBody>
                  <a:tcPr marL="121912" marR="121912" anchor="ctr"/>
                </a:tc>
                <a:tc>
                  <a:txBody>
                    <a:bodyPr/>
                    <a:lstStyle/>
                    <a:p>
                      <a:pPr algn="ctr"/>
                      <a:r>
                        <a:rPr lang="en-US" sz="1800" b="1" dirty="0" smtClean="0"/>
                        <a:t>65</a:t>
                      </a:r>
                      <a:endParaRPr lang="en-US" sz="1800" b="1" dirty="0"/>
                    </a:p>
                  </a:txBody>
                  <a:tcPr marL="121912" marR="121912" anchor="ctr"/>
                </a:tc>
                <a:tc>
                  <a:txBody>
                    <a:bodyPr/>
                    <a:lstStyle/>
                    <a:p>
                      <a:pPr algn="ctr"/>
                      <a:r>
                        <a:rPr lang="en-US" sz="1800" b="1" dirty="0" smtClean="0"/>
                        <a:t>85</a:t>
                      </a:r>
                      <a:endParaRPr lang="en-US" sz="1800" b="1" dirty="0"/>
                    </a:p>
                  </a:txBody>
                  <a:tcPr marL="121912" marR="121912" anchor="ctr"/>
                </a:tc>
              </a:tr>
              <a:tr h="370840">
                <a:tc>
                  <a:txBody>
                    <a:bodyPr/>
                    <a:lstStyle/>
                    <a:p>
                      <a:endParaRPr lang="en-US" sz="1800" b="1" dirty="0"/>
                    </a:p>
                  </a:txBody>
                  <a:tcPr marL="121912" marR="121912"/>
                </a:tc>
                <a:tc>
                  <a:txBody>
                    <a:bodyPr/>
                    <a:lstStyle/>
                    <a:p>
                      <a:pPr algn="ctr"/>
                      <a:r>
                        <a:rPr lang="en-US" sz="1800" b="1" dirty="0" smtClean="0"/>
                        <a:t>JUMLAH</a:t>
                      </a:r>
                      <a:endParaRPr lang="en-US" sz="1800" b="1" dirty="0"/>
                    </a:p>
                  </a:txBody>
                  <a:tcPr marL="121912" marR="121912" anchor="ctr"/>
                </a:tc>
                <a:tc>
                  <a:txBody>
                    <a:bodyPr/>
                    <a:lstStyle/>
                    <a:p>
                      <a:pPr algn="ctr"/>
                      <a:endParaRPr lang="en-US" sz="1800" b="1" dirty="0"/>
                    </a:p>
                  </a:txBody>
                  <a:tcPr marL="121912" marR="121912" anchor="ctr"/>
                </a:tc>
                <a:tc>
                  <a:txBody>
                    <a:bodyPr/>
                    <a:lstStyle/>
                    <a:p>
                      <a:pPr algn="ctr"/>
                      <a:r>
                        <a:rPr lang="en-US" sz="1800" b="1" dirty="0" smtClean="0"/>
                        <a:t>200</a:t>
                      </a:r>
                      <a:endParaRPr lang="en-US" sz="1800" b="1" dirty="0"/>
                    </a:p>
                  </a:txBody>
                  <a:tcPr marL="121912" marR="121912" anchor="ctr"/>
                </a:tc>
                <a:tc>
                  <a:txBody>
                    <a:bodyPr/>
                    <a:lstStyle/>
                    <a:p>
                      <a:pPr algn="ctr"/>
                      <a:r>
                        <a:rPr lang="en-US" sz="1800" b="1" dirty="0" smtClean="0"/>
                        <a:t>300</a:t>
                      </a:r>
                      <a:endParaRPr lang="en-US" sz="1800" b="1" dirty="0"/>
                    </a:p>
                  </a:txBody>
                  <a:tcPr marL="121912" marR="121912" anchor="ctr"/>
                </a:tc>
                <a:tc>
                  <a:txBody>
                    <a:bodyPr/>
                    <a:lstStyle/>
                    <a:p>
                      <a:pPr algn="ctr"/>
                      <a:r>
                        <a:rPr lang="en-US" sz="1800" b="1" dirty="0" smtClean="0"/>
                        <a:t>400</a:t>
                      </a:r>
                      <a:endParaRPr lang="en-US" sz="1800" b="1" dirty="0"/>
                    </a:p>
                  </a:txBody>
                  <a:tcPr marL="121912" marR="121912" anchor="ctr"/>
                </a:tc>
                <a:tc>
                  <a:txBody>
                    <a:bodyPr/>
                    <a:lstStyle/>
                    <a:p>
                      <a:pPr algn="ctr"/>
                      <a:r>
                        <a:rPr lang="en-US" sz="1800" b="1" dirty="0" smtClean="0"/>
                        <a:t>550</a:t>
                      </a:r>
                      <a:endParaRPr lang="en-US" sz="1800" b="1" dirty="0"/>
                    </a:p>
                  </a:txBody>
                  <a:tcPr marL="121912" marR="121912" anchor="ctr"/>
                </a:tc>
                <a:tc>
                  <a:txBody>
                    <a:bodyPr/>
                    <a:lstStyle/>
                    <a:p>
                      <a:pPr algn="ctr"/>
                      <a:r>
                        <a:rPr lang="en-US" sz="1800" b="1" dirty="0" smtClean="0"/>
                        <a:t>700</a:t>
                      </a:r>
                      <a:endParaRPr lang="en-US" sz="1800" b="1" dirty="0"/>
                    </a:p>
                  </a:txBody>
                  <a:tcPr marL="121912" marR="121912" anchor="ctr"/>
                </a:tc>
                <a:tc>
                  <a:txBody>
                    <a:bodyPr/>
                    <a:lstStyle/>
                    <a:p>
                      <a:pPr algn="ctr"/>
                      <a:r>
                        <a:rPr lang="en-US" sz="1800" b="1" dirty="0" smtClean="0"/>
                        <a:t>850</a:t>
                      </a:r>
                      <a:endParaRPr lang="en-US" sz="1800" b="1" dirty="0"/>
                    </a:p>
                  </a:txBody>
                  <a:tcPr marL="121912" marR="121912" anchor="ctr"/>
                </a:tc>
                <a:tc>
                  <a:txBody>
                    <a:bodyPr/>
                    <a:lstStyle/>
                    <a:p>
                      <a:pPr algn="ctr"/>
                      <a:r>
                        <a:rPr lang="en-US" sz="1800" b="1" dirty="0" smtClean="0"/>
                        <a:t>1050</a:t>
                      </a:r>
                      <a:endParaRPr lang="en-US" sz="1800" b="1" dirty="0"/>
                    </a:p>
                  </a:txBody>
                  <a:tcPr marL="121912" marR="121912" anchor="ctr"/>
                </a:tc>
              </a:tr>
            </a:tbl>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62108BC9-7E21-46EE-9DA1-A4B4CB722597}" type="slidenum">
              <a:rPr lang="en-US"/>
              <a:pPr/>
              <a:t>18</a:t>
            </a:fld>
            <a:endParaRPr lang="en-US" dirty="0"/>
          </a:p>
        </p:txBody>
      </p:sp>
      <p:sp>
        <p:nvSpPr>
          <p:cNvPr id="5" name="Rectangle 4"/>
          <p:cNvSpPr/>
          <p:nvPr/>
        </p:nvSpPr>
        <p:spPr>
          <a:xfrm>
            <a:off x="190502" y="63042"/>
            <a:ext cx="11715789" cy="461665"/>
          </a:xfrm>
          <a:prstGeom prst="rect">
            <a:avLst/>
          </a:prstGeom>
        </p:spPr>
        <p:txBody>
          <a:bodyPr wrap="square">
            <a:spAutoFit/>
          </a:bodyPr>
          <a:lstStyle/>
          <a:p>
            <a:pPr algn="r"/>
            <a:r>
              <a:rPr lang="id-ID" sz="2400" b="1" dirty="0" smtClean="0"/>
              <a:t>PELAKSANAAN PENDIDIKAN</a:t>
            </a:r>
          </a:p>
        </p:txBody>
      </p:sp>
      <p:sp>
        <p:nvSpPr>
          <p:cNvPr id="6" name="Rectangle 5"/>
          <p:cNvSpPr/>
          <p:nvPr/>
        </p:nvSpPr>
        <p:spPr>
          <a:xfrm>
            <a:off x="190460" y="460141"/>
            <a:ext cx="11620581" cy="6217087"/>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16: (1a, 1b) (2a, 2b, 2c, 2d) (3)</a:t>
            </a:r>
          </a:p>
          <a:p>
            <a:r>
              <a:rPr lang="id-ID" dirty="0" smtClean="0"/>
              <a:t>(1)  Unsur kegiatan yang dinilai dalam pemberian angka kredit, terdiri dari:</a:t>
            </a:r>
          </a:p>
          <a:p>
            <a:r>
              <a:rPr lang="id-ID" dirty="0" smtClean="0"/>
              <a:t>       a. </a:t>
            </a:r>
            <a:r>
              <a:rPr lang="id-ID" b="1" dirty="0" smtClean="0"/>
              <a:t>Unsur utama</a:t>
            </a:r>
            <a:r>
              <a:rPr lang="id-ID" dirty="0" smtClean="0"/>
              <a:t>; dan b. </a:t>
            </a:r>
            <a:r>
              <a:rPr lang="id-ID" b="1" dirty="0" smtClean="0"/>
              <a:t>Unsur penunjang</a:t>
            </a:r>
            <a:r>
              <a:rPr lang="id-ID" dirty="0" smtClean="0"/>
              <a:t>.</a:t>
            </a:r>
          </a:p>
          <a:p>
            <a:r>
              <a:rPr lang="it-IT" dirty="0" smtClean="0"/>
              <a:t>(2) Unsur Utama terdiri dari:</a:t>
            </a:r>
          </a:p>
          <a:p>
            <a:r>
              <a:rPr lang="id-ID" dirty="0" smtClean="0"/>
              <a:t>       </a:t>
            </a:r>
            <a:r>
              <a:rPr lang="id-ID" b="1" dirty="0" smtClean="0"/>
              <a:t>a. Pendidikan</a:t>
            </a:r>
            <a:r>
              <a:rPr lang="id-ID" dirty="0" smtClean="0"/>
              <a:t>, meliputi: </a:t>
            </a:r>
          </a:p>
          <a:p>
            <a:r>
              <a:rPr lang="id-ID" dirty="0" smtClean="0"/>
              <a:t>           1. Pendidikan sekolah dan memperoleh ijazah/gelar; dan </a:t>
            </a:r>
          </a:p>
          <a:p>
            <a:r>
              <a:rPr lang="id-ID" dirty="0" smtClean="0"/>
              <a:t>           2. </a:t>
            </a:r>
            <a:r>
              <a:rPr lang="id-ID" b="1" dirty="0" smtClean="0"/>
              <a:t>Pendidikan dan pelatihan prajabatan.</a:t>
            </a:r>
          </a:p>
          <a:p>
            <a:r>
              <a:rPr lang="id-ID" dirty="0" smtClean="0"/>
              <a:t>       </a:t>
            </a:r>
            <a:r>
              <a:rPr lang="id-ID" b="1" dirty="0" smtClean="0"/>
              <a:t>b. Pelaksanaan pendidikan</a:t>
            </a:r>
            <a:r>
              <a:rPr lang="id-ID" dirty="0" smtClean="0"/>
              <a:t>, meliputi: </a:t>
            </a:r>
          </a:p>
          <a:p>
            <a:r>
              <a:rPr lang="id-ID" dirty="0" smtClean="0"/>
              <a:t>           </a:t>
            </a:r>
            <a:r>
              <a:rPr lang="fi-FI" dirty="0" smtClean="0"/>
              <a:t>1. Melaksanakan perkulihan/tutorial dan membimbing,</a:t>
            </a:r>
            <a:r>
              <a:rPr lang="id-ID" dirty="0" smtClean="0"/>
              <a:t> </a:t>
            </a:r>
            <a:r>
              <a:rPr lang="nn-NO" dirty="0" smtClean="0"/>
              <a:t>menguji serta menyelenggarakan pendidikan di</a:t>
            </a:r>
            <a:r>
              <a:rPr lang="id-ID" dirty="0" smtClean="0"/>
              <a:t>laboratorium,  </a:t>
            </a:r>
          </a:p>
          <a:p>
            <a:r>
              <a:rPr lang="id-ID" dirty="0" smtClean="0"/>
              <a:t>               praktik keguruan bengkel/studio/kebun percobaan/teknologi pengajaran dan praktik lapangan; </a:t>
            </a:r>
          </a:p>
          <a:p>
            <a:r>
              <a:rPr lang="id-ID" dirty="0" smtClean="0"/>
              <a:t>          2. Membimbing seminar;</a:t>
            </a:r>
          </a:p>
          <a:p>
            <a:r>
              <a:rPr lang="id-ID" dirty="0" smtClean="0"/>
              <a:t>          3. Membimbing kuliah kerja nyata, praktek kerja nyata, praktek kerja lapangan;</a:t>
            </a:r>
          </a:p>
          <a:p>
            <a:r>
              <a:rPr lang="id-ID" dirty="0" smtClean="0"/>
              <a:t>          4. Membimbing dan ikut membimbing dalam menghasilkan disertasi, thesis,  skripsi, dan laporan akhir studi; </a:t>
            </a:r>
          </a:p>
          <a:p>
            <a:r>
              <a:rPr lang="id-ID" dirty="0" smtClean="0"/>
              <a:t>          5. Melaksanakan tugas sebagai penguji pada ujian akhir; </a:t>
            </a:r>
          </a:p>
          <a:p>
            <a:r>
              <a:rPr lang="id-ID" dirty="0" smtClean="0"/>
              <a:t>          6. Membina kegiatan mahasiswa;</a:t>
            </a:r>
          </a:p>
          <a:p>
            <a:r>
              <a:rPr lang="id-ID" dirty="0" smtClean="0"/>
              <a:t>          7. Mengembangkan program kuliah;</a:t>
            </a:r>
          </a:p>
          <a:p>
            <a:r>
              <a:rPr lang="id-ID" dirty="0" smtClean="0"/>
              <a:t>          8. Mengembangkan bahan kuliah;</a:t>
            </a:r>
          </a:p>
          <a:p>
            <a:r>
              <a:rPr lang="id-ID" dirty="0" smtClean="0"/>
              <a:t>          9. Menyampaikan orasi ilmiah;</a:t>
            </a:r>
          </a:p>
          <a:p>
            <a:r>
              <a:rPr lang="id-ID" dirty="0" smtClean="0"/>
              <a:t>        </a:t>
            </a:r>
            <a:r>
              <a:rPr lang="fi-FI" dirty="0" smtClean="0"/>
              <a:t>10. Menduduki jabatan pimpinan perguruan tinggi;</a:t>
            </a:r>
          </a:p>
          <a:p>
            <a:r>
              <a:rPr lang="id-ID" dirty="0" smtClean="0"/>
              <a:t>         </a:t>
            </a:r>
            <a:r>
              <a:rPr lang="nn-NO" dirty="0" smtClean="0"/>
              <a:t>11. Membimbing Akademik Dosen di bawah jenjang </a:t>
            </a:r>
            <a:r>
              <a:rPr lang="id-ID" dirty="0" smtClean="0"/>
              <a:t> jabatannya;  </a:t>
            </a:r>
          </a:p>
          <a:p>
            <a:r>
              <a:rPr lang="id-ID" dirty="0" smtClean="0"/>
              <a:t>        12. Melaksanakan kegiatan detasering dan  pencangkokan Jab.Akad.Dosen; dan</a:t>
            </a:r>
          </a:p>
          <a:p>
            <a:r>
              <a:rPr lang="id-ID" dirty="0" smtClean="0"/>
              <a:t>        </a:t>
            </a:r>
            <a:r>
              <a:rPr lang="id-ID" b="1" dirty="0" smtClean="0"/>
              <a:t>13. Melakukan kegiatan pengembangan diri untuk meningkatkan kompetensi.</a:t>
            </a:r>
            <a:r>
              <a:rPr lang="id-ID" dirty="0" smtClean="0"/>
              <a:t>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86450" y="192159"/>
          <a:ext cx="10095187" cy="6539952"/>
        </p:xfrm>
        <a:graphic>
          <a:graphicData uri="http://schemas.openxmlformats.org/drawingml/2006/table">
            <a:tbl>
              <a:tblPr/>
              <a:tblGrid>
                <a:gridCol w="664938"/>
                <a:gridCol w="474955"/>
                <a:gridCol w="3691991"/>
                <a:gridCol w="949120"/>
                <a:gridCol w="2070808"/>
                <a:gridCol w="1294255"/>
                <a:gridCol w="949120"/>
              </a:tblGrid>
              <a:tr h="635664">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42158">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(1)</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(2)</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(3)</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(4)</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(5)</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(6)</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2158">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UNSUR PENDIDIKAN</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158">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A</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PENDIDIKAN</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316">
                <a:tc rowSpan="4">
                  <a:txBody>
                    <a:bodyPr/>
                    <a:lstStyle/>
                    <a:p>
                      <a:pPr marL="0" marR="0" algn="just">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620" marR="0" algn="l">
                        <a:lnSpc>
                          <a:spcPct val="100000"/>
                        </a:lnSpc>
                        <a:spcBef>
                          <a:spcPts val="0"/>
                        </a:spcBef>
                        <a:spcAft>
                          <a:spcPts val="0"/>
                        </a:spcAft>
                        <a:tabLst>
                          <a:tab pos="7620" algn="l"/>
                          <a:tab pos="449580" algn="l"/>
                        </a:tabLst>
                      </a:pPr>
                      <a:r>
                        <a:rPr lang="id-ID" sz="1600" b="1" dirty="0">
                          <a:latin typeface="+mj-lt"/>
                          <a:ea typeface="Arial Unicode MS" panose="020B0604020202020204" pitchFamily="34" charset="-128"/>
                          <a:cs typeface="Arial Unicode MS" panose="020B0604020202020204" pitchFamily="34" charset="-128"/>
                        </a:rPr>
                        <a:t>Mengikuti pendidikan formal dan memperoleh gelar/sebutan/ijazah:</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5664">
                <a:tc vMerge="1">
                  <a:txBody>
                    <a:bodyPr/>
                    <a:lstStyle/>
                    <a:p>
                      <a:endParaRPr lang="en-US"/>
                    </a:p>
                  </a:txBody>
                  <a:tcPr/>
                </a:tc>
                <a:tc vMerge="1">
                  <a:txBody>
                    <a:bodyPr/>
                    <a:lstStyle/>
                    <a:p>
                      <a:endParaRPr lang="en-US"/>
                    </a:p>
                  </a:txBody>
                  <a:tcPr/>
                </a:tc>
                <a:tc>
                  <a:txBody>
                    <a:bodyPr/>
                    <a:lstStyle/>
                    <a:p>
                      <a:pPr marL="7620" marR="0" algn="l">
                        <a:lnSpc>
                          <a:spcPct val="100000"/>
                        </a:lnSpc>
                        <a:spcBef>
                          <a:spcPts val="0"/>
                        </a:spcBef>
                        <a:spcAft>
                          <a:spcPts val="0"/>
                        </a:spcAft>
                        <a:tabLst>
                          <a:tab pos="7620" algn="l"/>
                          <a:tab pos="449580" algn="l"/>
                        </a:tabLst>
                      </a:pPr>
                      <a:r>
                        <a:rPr lang="id-ID" sz="1600" b="1" dirty="0">
                          <a:latin typeface="+mj-lt"/>
                          <a:ea typeface="Arial Unicode MS" panose="020B0604020202020204" pitchFamily="34" charset="-128"/>
                          <a:cs typeface="Arial Unicode MS" panose="020B0604020202020204" pitchFamily="34" charset="-128"/>
                        </a:rPr>
                        <a:t>a. Doktor/se</a:t>
                      </a:r>
                      <a:r>
                        <a:rPr lang="en-US" sz="1600" b="1" dirty="0" err="1">
                          <a:latin typeface="+mj-lt"/>
                          <a:ea typeface="Arial Unicode MS" panose="020B0604020202020204" pitchFamily="34" charset="-128"/>
                          <a:cs typeface="Arial Unicode MS" panose="020B0604020202020204" pitchFamily="34" charset="-128"/>
                        </a:rPr>
                        <a:t>derajat</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I.A.1.a</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Bukti tugas/izin belajar dan pindai </a:t>
                      </a:r>
                      <a:r>
                        <a:rPr lang="en-US" sz="1600" b="1" dirty="0" err="1">
                          <a:latin typeface="+mj-lt"/>
                          <a:ea typeface="Arial Unicode MS" panose="020B0604020202020204" pitchFamily="34" charset="-128"/>
                          <a:cs typeface="Arial Unicode MS" panose="020B0604020202020204" pitchFamily="34" charset="-128"/>
                        </a:rPr>
                        <a:t>ijazah</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en-US" sz="1600" b="1" dirty="0">
                          <a:latin typeface="+mj-lt"/>
                          <a:ea typeface="Arial Unicode MS" panose="020B0604020202020204" pitchFamily="34" charset="-128"/>
                          <a:cs typeface="Arial Unicode MS" panose="020B0604020202020204" pitchFamily="34" charset="-128"/>
                        </a:rPr>
                        <a:t>  </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1/periode penilaian</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200</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5664">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b. Magister/se</a:t>
                      </a:r>
                      <a:r>
                        <a:rPr lang="en-US" sz="1600" b="1" dirty="0" err="1">
                          <a:latin typeface="+mj-lt"/>
                          <a:ea typeface="Arial Unicode MS" panose="020B0604020202020204" pitchFamily="34" charset="-128"/>
                          <a:cs typeface="Arial Unicode MS" panose="020B0604020202020204" pitchFamily="34" charset="-128"/>
                        </a:rPr>
                        <a:t>derajat</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I.A.1.b</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lnSpc>
                          <a:spcPct val="100000"/>
                        </a:lnSpc>
                        <a:spcBef>
                          <a:spcPts val="0"/>
                        </a:spcBef>
                        <a:spcAft>
                          <a:spcPts val="0"/>
                        </a:spcAft>
                      </a:pPr>
                      <a:r>
                        <a:rPr lang="id-ID" sz="1600" b="1" dirty="0">
                          <a:latin typeface="+mj-lt"/>
                          <a:ea typeface="Arial Unicode MS" panose="020B0604020202020204" pitchFamily="34" charset="-128"/>
                          <a:cs typeface="Arial Unicode MS" panose="020B0604020202020204" pitchFamily="34" charset="-128"/>
                        </a:rPr>
                        <a:t>Bukti tugas/izin belajar dan 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ijazah</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en-US" sz="1600" b="1" dirty="0">
                          <a:latin typeface="+mj-lt"/>
                          <a:ea typeface="Arial Unicode MS" panose="020B0604020202020204" pitchFamily="34" charset="-128"/>
                          <a:cs typeface="Arial Unicode MS" panose="020B0604020202020204" pitchFamily="34" charset="-128"/>
                        </a:rPr>
                        <a:t>  </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1/periode penilaian</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150</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5664">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2</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Mengikuti diklat prajabatan golongan III</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pPr>
                      <a:r>
                        <a:rPr lang="id-ID" sz="1600" b="1" dirty="0">
                          <a:latin typeface="+mj-lt"/>
                          <a:ea typeface="Arial Unicode MS" panose="020B0604020202020204" pitchFamily="34" charset="-128"/>
                          <a:cs typeface="Arial Unicode MS" panose="020B0604020202020204" pitchFamily="34" charset="-128"/>
                        </a:rPr>
                        <a:t>Bukti tugas/izin belajar dan 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ijazah</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en-US" sz="1600" b="1" dirty="0">
                          <a:latin typeface="+mj-lt"/>
                          <a:ea typeface="Arial Unicode MS" panose="020B0604020202020204" pitchFamily="34" charset="-128"/>
                          <a:cs typeface="Arial Unicode MS" panose="020B0604020202020204" pitchFamily="34" charset="-128"/>
                        </a:rPr>
                        <a:t>  </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1/periode penilaian</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888">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UNSUR PELAKSANAAN PENDIDIKAN </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5105">
                <a:tc rowSpan="2">
                  <a:txBody>
                    <a:bodyPr/>
                    <a:lstStyle/>
                    <a:p>
                      <a:pPr marL="0" marR="0" algn="just">
                        <a:lnSpc>
                          <a:spcPct val="100000"/>
                        </a:lnSpc>
                        <a:spcBef>
                          <a:spcPts val="0"/>
                        </a:spcBef>
                        <a:spcAft>
                          <a:spcPts val="0"/>
                        </a:spcAft>
                        <a:tabLst>
                          <a:tab pos="228600" algn="l"/>
                        </a:tabLst>
                      </a:pPr>
                      <a:endParaRPr lang="id-ID"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A</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Melaksanakan perkuliahan/tutorial/perkuliahan praktikum dan membimbing,menguji serta menyelenggarakan pendidikan di laboratorium, praktik keguruan, bengkel/studio/kebun percobaan/teknologi pengajaran dan praktik lapangan (setiap semester):</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66040">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 Asisten Ahli untuk:     </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sz="1600" b="1">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sz="1600" b="1"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5" name="TextBox 4"/>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19</a:t>
            </a:fld>
            <a:endParaRPr lang="en-US"/>
          </a:p>
        </p:txBody>
      </p:sp>
    </p:spTree>
    <p:extLst>
      <p:ext uri="{BB962C8B-B14F-4D97-AF65-F5344CB8AC3E}">
        <p14:creationId xmlns:p14="http://schemas.microsoft.com/office/powerpoint/2010/main" xmlns="" val="4294819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2</a:t>
            </a:fld>
            <a:endParaRPr lang="en-US"/>
          </a:p>
        </p:txBody>
      </p:sp>
      <p:sp>
        <p:nvSpPr>
          <p:cNvPr id="3" name="TextBox 2"/>
          <p:cNvSpPr txBox="1"/>
          <p:nvPr/>
        </p:nvSpPr>
        <p:spPr>
          <a:xfrm>
            <a:off x="1718443" y="5186873"/>
            <a:ext cx="8592207" cy="1077218"/>
          </a:xfrm>
          <a:prstGeom prst="rect">
            <a:avLst/>
          </a:prstGeom>
          <a:noFill/>
        </p:spPr>
        <p:txBody>
          <a:bodyPr wrap="square" rtlCol="0">
            <a:spAutoFit/>
          </a:bodyPr>
          <a:lstStyle/>
          <a:p>
            <a:pPr algn="ctr"/>
            <a:r>
              <a:rPr lang="en-US" sz="3200" dirty="0" smtClean="0"/>
              <a:t>K</a:t>
            </a:r>
            <a:r>
              <a:rPr lang="id-ID" sz="3200" dirty="0" smtClean="0"/>
              <a:t>OORDINASI PERGURUAN TINGGI SWASTA VI</a:t>
            </a:r>
          </a:p>
          <a:p>
            <a:pPr algn="ctr"/>
            <a:r>
              <a:rPr lang="id-ID" sz="3200" dirty="0" smtClean="0"/>
              <a:t>JATENG, </a:t>
            </a:r>
            <a:r>
              <a:rPr lang="en-US" sz="3200" dirty="0" smtClean="0"/>
              <a:t>  </a:t>
            </a:r>
            <a:r>
              <a:rPr lang="id-ID" sz="3200" dirty="0" smtClean="0"/>
              <a:t>10</a:t>
            </a:r>
            <a:r>
              <a:rPr lang="id-ID" sz="3200" dirty="0" smtClean="0"/>
              <a:t> </a:t>
            </a:r>
            <a:r>
              <a:rPr lang="id-ID" sz="3200" dirty="0" smtClean="0"/>
              <a:t>AGUSTUS</a:t>
            </a:r>
            <a:r>
              <a:rPr lang="en-US" sz="3200" dirty="0" smtClean="0"/>
              <a:t> 2015</a:t>
            </a:r>
            <a:endParaRPr lang="en-US" sz="3200" dirty="0"/>
          </a:p>
        </p:txBody>
      </p:sp>
      <p:sp>
        <p:nvSpPr>
          <p:cNvPr id="5" name="TextBox 4"/>
          <p:cNvSpPr txBox="1"/>
          <p:nvPr/>
        </p:nvSpPr>
        <p:spPr>
          <a:xfrm>
            <a:off x="1878778" y="772506"/>
            <a:ext cx="8715681" cy="2308324"/>
          </a:xfrm>
          <a:prstGeom prst="rect">
            <a:avLst/>
          </a:prstGeom>
          <a:noFill/>
        </p:spPr>
        <p:txBody>
          <a:bodyPr wrap="square" rtlCol="0">
            <a:spAutoFit/>
          </a:bodyPr>
          <a:lstStyle/>
          <a:p>
            <a:pPr algn="ctr"/>
            <a:r>
              <a:rPr lang="id-ID" sz="3600" dirty="0" smtClean="0"/>
              <a:t>WORKSHOP</a:t>
            </a:r>
          </a:p>
          <a:p>
            <a:pPr algn="ctr"/>
            <a:r>
              <a:rPr lang="id-ID" sz="3600" dirty="0" smtClean="0"/>
              <a:t>PERCEPATAN PENGUSULAN </a:t>
            </a:r>
            <a:r>
              <a:rPr lang="en-US" sz="3600" dirty="0" smtClean="0"/>
              <a:t>KENAIKAN JA</a:t>
            </a:r>
            <a:r>
              <a:rPr lang="id-ID" sz="3600" dirty="0" smtClean="0"/>
              <a:t>BATAN AKADEMIK</a:t>
            </a:r>
            <a:r>
              <a:rPr lang="en-US" sz="3600" dirty="0" smtClean="0"/>
              <a:t> DAN PANGKAT DOSEN DI LINGKUNGAN K</a:t>
            </a:r>
            <a:r>
              <a:rPr lang="id-ID" sz="3600" dirty="0" smtClean="0"/>
              <a:t>OPERTIS 06 JATENG</a:t>
            </a:r>
            <a:endParaRPr lang="en-US" sz="3600" dirty="0"/>
          </a:p>
        </p:txBody>
      </p:sp>
      <p:pic>
        <p:nvPicPr>
          <p:cNvPr id="6"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386" t="5822" r="6026" b="16923"/>
          <a:stretch/>
        </p:blipFill>
        <p:spPr bwMode="auto">
          <a:xfrm>
            <a:off x="5108063" y="3126804"/>
            <a:ext cx="2033724" cy="18648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829540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9157" y="133793"/>
          <a:ext cx="10189779" cy="6728973"/>
        </p:xfrm>
        <a:graphic>
          <a:graphicData uri="http://schemas.openxmlformats.org/drawingml/2006/table">
            <a:tbl>
              <a:tblPr/>
              <a:tblGrid>
                <a:gridCol w="663758"/>
                <a:gridCol w="458053"/>
                <a:gridCol w="3770897"/>
                <a:gridCol w="966414"/>
                <a:gridCol w="2037956"/>
                <a:gridCol w="1358637"/>
                <a:gridCol w="934064"/>
              </a:tblGrid>
              <a:tr h="632973">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0991">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91">
                <a:tc rowSpan="12">
                  <a:txBody>
                    <a:bodyPr/>
                    <a:lstStyle/>
                    <a:p>
                      <a:pPr marL="0" marR="0" algn="just">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12">
                  <a:txBody>
                    <a:bodyPr/>
                    <a:lstStyle/>
                    <a:p>
                      <a:pPr marL="0" marR="0" algn="ctr">
                        <a:lnSpc>
                          <a:spcPct val="100000"/>
                        </a:lnSpc>
                        <a:spcBef>
                          <a:spcPts val="0"/>
                        </a:spcBef>
                        <a:spcAft>
                          <a:spcPts val="0"/>
                        </a:spcAft>
                        <a:tabLst>
                          <a:tab pos="228600" algn="l"/>
                        </a:tabLst>
                      </a:pP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160020" algn="l"/>
                        </a:tabLst>
                      </a:pPr>
                      <a:r>
                        <a:rPr lang="id-ID" sz="1600" b="1" dirty="0">
                          <a:latin typeface="+mj-lt"/>
                          <a:ea typeface="Arial Unicode MS" panose="020B0604020202020204" pitchFamily="34" charset="-128"/>
                          <a:cs typeface="Arial Unicode MS" panose="020B0604020202020204" pitchFamily="34" charset="-128"/>
                        </a:rPr>
                        <a:t>    a.  beban mengajar 10 sks pertama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II.A.1.a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0,5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0991">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    b.  beban mengajar 2 sks berikutnya</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II.A.1.b</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0,5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0,25</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73">
                <a:tc vMerge="1">
                  <a:txBody>
                    <a:bodyPr/>
                    <a:lstStyle/>
                    <a:p>
                      <a:endParaRPr lang="en-US"/>
                    </a:p>
                  </a:txBody>
                  <a:tcPr/>
                </a:tc>
                <a:tc vMerge="1">
                  <a:txBody>
                    <a:bodyPr/>
                    <a:lstStyle/>
                    <a:p>
                      <a:endParaRPr lang="en-US"/>
                    </a:p>
                  </a:txBody>
                  <a:tcPr/>
                </a:tc>
                <a:tc>
                  <a:txBody>
                    <a:bodyPr/>
                    <a:lstStyle/>
                    <a:p>
                      <a:pPr marL="171450" marR="0" indent="-171450">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 Lektor/Lektor Kepala/Profesor untuk: </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8919">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    a.  beban mengajar 10 sks pertama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II.A.2.a</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10/semester</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9">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    b.  beban mengajar 2 sks berikutnya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II.A.2.b</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0,5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1982">
                <a:tc vMerge="1">
                  <a:txBody>
                    <a:bodyPr/>
                    <a:lstStyle/>
                    <a:p>
                      <a:endParaRPr lang="en-US"/>
                    </a:p>
                  </a:txBody>
                  <a:tcPr/>
                </a:tc>
                <a:tc vMerge="1">
                  <a:txBody>
                    <a:bodyPr/>
                    <a:lstStyle/>
                    <a:p>
                      <a:endParaRPr lang="en-US"/>
                    </a:p>
                  </a:txBody>
                  <a:tcPr/>
                </a:tc>
                <a:tc>
                  <a:txBody>
                    <a:bodyPr/>
                    <a:lstStyle/>
                    <a:p>
                      <a:pPr marL="171450" marR="0" indent="-171450">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 </a:t>
                      </a:r>
                      <a:r>
                        <a:rPr lang="id-ID" sz="1600" b="1" dirty="0" smtClean="0">
                          <a:latin typeface="+mj-lt"/>
                          <a:ea typeface="Arial Unicode MS" panose="020B0604020202020204" pitchFamily="34" charset="-128"/>
                          <a:cs typeface="Arial Unicode MS" panose="020B0604020202020204" pitchFamily="34" charset="-128"/>
                        </a:rPr>
                        <a:t>Kegiatan </a:t>
                      </a:r>
                      <a:r>
                        <a:rPr lang="id-ID" sz="1600" b="1" dirty="0">
                          <a:latin typeface="+mj-lt"/>
                          <a:ea typeface="Arial Unicode MS" panose="020B0604020202020204" pitchFamily="34" charset="-128"/>
                          <a:cs typeface="Arial Unicode MS" panose="020B0604020202020204" pitchFamily="34" charset="-128"/>
                        </a:rPr>
                        <a:t>pelaksanaan pendidikan untuk pendidikan dokter klinis </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11/semester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endParaRPr lang="id-ID"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rowSpan="2">
                  <a:txBody>
                    <a:bodyPr/>
                    <a:lstStyle/>
                    <a:p>
                      <a:pPr marL="342900" marR="0" lvl="0" indent="-171450">
                        <a:lnSpc>
                          <a:spcPct val="100000"/>
                        </a:lnSpc>
                        <a:spcBef>
                          <a:spcPts val="0"/>
                        </a:spcBef>
                        <a:spcAft>
                          <a:spcPts val="0"/>
                        </a:spcAft>
                        <a:buSzPts val="1000"/>
                        <a:buFont typeface="+mj-lt"/>
                        <a:buNone/>
                        <a:tabLst>
                          <a:tab pos="400050" algn="l"/>
                        </a:tabLst>
                      </a:pPr>
                      <a:r>
                        <a:rPr lang="en-US" sz="1600" b="1" dirty="0" smtClean="0">
                          <a:latin typeface="+mj-lt"/>
                          <a:ea typeface="Arial Unicode MS" panose="020B0604020202020204" pitchFamily="34" charset="-128"/>
                          <a:cs typeface="Arial Unicode MS" panose="020B0604020202020204" pitchFamily="34" charset="-128"/>
                        </a:rPr>
                        <a:t>a. </a:t>
                      </a:r>
                      <a:r>
                        <a:rPr lang="en-US" sz="1600" b="1" dirty="0" err="1" smtClean="0">
                          <a:latin typeface="+mj-lt"/>
                          <a:ea typeface="Arial Unicode MS" panose="020B0604020202020204" pitchFamily="34" charset="-128"/>
                          <a:cs typeface="Arial Unicode MS" panose="020B0604020202020204" pitchFamily="34" charset="-128"/>
                        </a:rPr>
                        <a:t>Melakukan</a:t>
                      </a:r>
                      <a:r>
                        <a:rPr lang="en-US" sz="1600" b="1" dirty="0" smtClean="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pengajaran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untuk</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peserta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pendidikan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dokter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melalui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tindakan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medik</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spesialistik</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II.A.3.a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tr>
              <a:tr h="607855">
                <a:tc vMerge="1">
                  <a:txBody>
                    <a:bodyPr/>
                    <a:lstStyle/>
                    <a:p>
                      <a:endParaRPr lang="en-US"/>
                    </a:p>
                  </a:txBody>
                  <a:tcPr/>
                </a:tc>
                <a:tc vMerge="1">
                  <a:txBody>
                    <a:bodyPr/>
                    <a:lstStyle/>
                    <a:p>
                      <a:endParaRPr lang="en-US"/>
                    </a:p>
                  </a:txBody>
                  <a:tcPr/>
                </a:tc>
                <a:tc vMerge="1">
                  <a:txBody>
                    <a:bodyPr/>
                    <a:lstStyle/>
                    <a:p>
                      <a:pPr marL="342900" marR="0" lvl="0" indent="-342900">
                        <a:lnSpc>
                          <a:spcPct val="115000"/>
                        </a:lnSpc>
                        <a:spcBef>
                          <a:spcPts val="200"/>
                        </a:spcBef>
                        <a:spcAft>
                          <a:spcPts val="200"/>
                        </a:spcAft>
                        <a:buSzPts val="1000"/>
                        <a:buFont typeface="+mj-lt"/>
                        <a:buAutoNum type="alphaLcPeriod"/>
                        <a:tabLst>
                          <a:tab pos="355600" algn="l"/>
                        </a:tabLst>
                      </a:pP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200"/>
                        </a:spcBef>
                        <a:spcAft>
                          <a:spcPts val="200"/>
                        </a:spcAft>
                        <a:tabLst>
                          <a:tab pos="228600" algn="l"/>
                        </a:tabLs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15000"/>
                        </a:lnSpc>
                        <a:spcBef>
                          <a:spcPts val="200"/>
                        </a:spcBef>
                        <a:spcAft>
                          <a:spcPts val="200"/>
                        </a:spcAft>
                        <a:tabLst>
                          <a:tab pos="228600" algn="l"/>
                        </a:tabLs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973">
                <a:tc vMerge="1">
                  <a:txBody>
                    <a:bodyPr/>
                    <a:lstStyle/>
                    <a:p>
                      <a:endParaRPr lang="en-US"/>
                    </a:p>
                  </a:txBody>
                  <a:tcPr/>
                </a:tc>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600" b="1" dirty="0" smtClean="0">
                          <a:latin typeface="+mj-lt"/>
                          <a:ea typeface="Arial Unicode MS" panose="020B0604020202020204" pitchFamily="34" charset="-128"/>
                          <a:cs typeface="Arial Unicode MS" panose="020B0604020202020204" pitchFamily="34" charset="-128"/>
                        </a:rPr>
                        <a:t>b. </a:t>
                      </a:r>
                      <a:r>
                        <a:rPr lang="en-US" sz="1600" b="1" dirty="0" err="1" smtClean="0">
                          <a:latin typeface="+mj-lt"/>
                          <a:ea typeface="Arial Unicode MS" panose="020B0604020202020204" pitchFamily="34" charset="-128"/>
                          <a:cs typeface="Arial Unicode MS" panose="020B0604020202020204" pitchFamily="34" charset="-128"/>
                        </a:rPr>
                        <a:t>Melakukan</a:t>
                      </a:r>
                      <a:r>
                        <a:rPr lang="en-US" sz="1600" b="1" dirty="0" smtClean="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pengajaran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Konsultasi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spesialis</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kepada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peserta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pendidikan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dokter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II.A.3.b</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a:latin typeface="+mj-lt"/>
                          <a:ea typeface="Arial Unicode MS" panose="020B0604020202020204" pitchFamily="34" charset="-128"/>
                          <a:cs typeface="Arial Unicode MS" panose="020B0604020202020204" pitchFamily="34" charset="-128"/>
                        </a:rPr>
                        <a:t>Pindai SK Penugasan</a:t>
                      </a:r>
                      <a:r>
                        <a:rPr lang="id-ID" sz="1600" b="1">
                          <a:latin typeface="+mj-lt"/>
                          <a:ea typeface="Arial Unicode MS" panose="020B0604020202020204" pitchFamily="34" charset="-128"/>
                          <a:cs typeface="Arial Unicode MS" panose="020B0604020202020204" pitchFamily="34" charset="-128"/>
                        </a:rPr>
                        <a:t> dan bukti kinerja</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2</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73">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600" b="1" dirty="0" smtClean="0">
                          <a:latin typeface="+mj-lt"/>
                          <a:ea typeface="Arial Unicode MS" panose="020B0604020202020204" pitchFamily="34" charset="-128"/>
                          <a:cs typeface="Arial Unicode MS" panose="020B0604020202020204" pitchFamily="34" charset="-128"/>
                        </a:rPr>
                        <a:t>c. </a:t>
                      </a:r>
                      <a:r>
                        <a:rPr lang="en-US" sz="1600" b="1" dirty="0" err="1" smtClean="0">
                          <a:latin typeface="+mj-lt"/>
                          <a:ea typeface="Arial Unicode MS" panose="020B0604020202020204" pitchFamily="34" charset="-128"/>
                          <a:cs typeface="Arial Unicode MS" panose="020B0604020202020204" pitchFamily="34" charset="-128"/>
                        </a:rPr>
                        <a:t>Melakukan</a:t>
                      </a:r>
                      <a:r>
                        <a:rPr lang="en-US" sz="1600" b="1" dirty="0" smtClean="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pemeriksaan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luar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dengan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pembimbingan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terhadap</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peserta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pendidikan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dokter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II.A.3.c</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nSpc>
                          <a:spcPct val="100000"/>
                        </a:lnSpc>
                        <a:spcBef>
                          <a:spcPts val="0"/>
                        </a:spcBef>
                        <a:spcAft>
                          <a:spcPts val="0"/>
                        </a:spcAf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1">
                        <a:lumMod val="20000"/>
                        <a:lumOff val="80000"/>
                      </a:schemeClr>
                    </a:solidFill>
                  </a:tcPr>
                </a:tc>
              </a:tr>
              <a:tr h="632973">
                <a:tc vMerge="1">
                  <a:txBody>
                    <a:bodyPr/>
                    <a:lstStyle/>
                    <a:p>
                      <a:pPr marL="0" marR="0" algn="just">
                        <a:lnSpc>
                          <a:spcPct val="115000"/>
                        </a:lnSpc>
                        <a:spcBef>
                          <a:spcPts val="200"/>
                        </a:spcBef>
                        <a:spcAft>
                          <a:spcPts val="200"/>
                        </a:spcAft>
                        <a:tabLst>
                          <a:tab pos="228600" algn="l"/>
                        </a:tabLst>
                      </a:pPr>
                      <a:endParaRPr lang="id-ID" sz="1200" dirty="0">
                        <a:latin typeface="Book Antiqua"/>
                        <a:ea typeface="Calibri"/>
                        <a:cs typeface="Arial"/>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600" b="1" dirty="0" smtClean="0">
                          <a:latin typeface="+mj-lt"/>
                          <a:ea typeface="Arial Unicode MS" panose="020B0604020202020204" pitchFamily="34" charset="-128"/>
                          <a:cs typeface="Arial Unicode MS" panose="020B0604020202020204" pitchFamily="34" charset="-128"/>
                        </a:rPr>
                        <a:t>d. </a:t>
                      </a:r>
                      <a:r>
                        <a:rPr lang="en-US" sz="1600" b="1" dirty="0" err="1" smtClean="0">
                          <a:latin typeface="+mj-lt"/>
                          <a:ea typeface="Arial Unicode MS" panose="020B0604020202020204" pitchFamily="34" charset="-128"/>
                          <a:cs typeface="Arial Unicode MS" panose="020B0604020202020204" pitchFamily="34" charset="-128"/>
                        </a:rPr>
                        <a:t>Melakukan</a:t>
                      </a:r>
                      <a:r>
                        <a:rPr lang="en-US" sz="1600" b="1" dirty="0" smtClean="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pemeriksaan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dalam</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dengan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pembimbingan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terhadap</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peserta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pendidikan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dokter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II.A.3.d</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a:latin typeface="+mj-lt"/>
                          <a:ea typeface="Arial Unicode MS" panose="020B0604020202020204" pitchFamily="34" charset="-128"/>
                          <a:cs typeface="Arial Unicode MS" panose="020B0604020202020204" pitchFamily="34" charset="-128"/>
                        </a:rPr>
                        <a:t>Pindai SK Penugasan</a:t>
                      </a:r>
                      <a:r>
                        <a:rPr lang="id-ID" sz="1600" b="1">
                          <a:latin typeface="+mj-lt"/>
                          <a:ea typeface="Arial Unicode MS" panose="020B0604020202020204" pitchFamily="34" charset="-128"/>
                          <a:cs typeface="Arial Unicode MS" panose="020B0604020202020204" pitchFamily="34" charset="-128"/>
                        </a:rPr>
                        <a:t> dan bukti kinerja</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3</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632973">
                <a:tc vMerge="1">
                  <a:txBody>
                    <a:bodyPr/>
                    <a:lstStyle/>
                    <a:p>
                      <a:endParaRPr lang="en-US"/>
                    </a:p>
                  </a:txBody>
                  <a:tcPr/>
                </a:tc>
                <a:tc vMerge="1">
                  <a:txBody>
                    <a:bodyPr/>
                    <a:lstStyle/>
                    <a:p>
                      <a:endParaRPr lang="en-US"/>
                    </a:p>
                  </a:txBody>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600" b="1" dirty="0" smtClean="0">
                          <a:latin typeface="+mj-lt"/>
                          <a:ea typeface="Arial Unicode MS" panose="020B0604020202020204" pitchFamily="34" charset="-128"/>
                          <a:cs typeface="Arial Unicode MS" panose="020B0604020202020204" pitchFamily="34" charset="-128"/>
                        </a:rPr>
                        <a:t>e. </a:t>
                      </a:r>
                      <a:r>
                        <a:rPr lang="en-US" sz="1600" b="1" dirty="0" err="1" smtClean="0">
                          <a:latin typeface="+mj-lt"/>
                          <a:ea typeface="Arial Unicode MS" panose="020B0604020202020204" pitchFamily="34" charset="-128"/>
                          <a:cs typeface="Arial Unicode MS" panose="020B0604020202020204" pitchFamily="34" charset="-128"/>
                        </a:rPr>
                        <a:t>Menjadi</a:t>
                      </a:r>
                      <a:r>
                        <a:rPr lang="en-US" sz="1600" b="1" dirty="0" smtClean="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saksi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ahli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dengan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pembimbingan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terhadap</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peserta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pendidikan</a:t>
                      </a:r>
                      <a:r>
                        <a:rPr lang="en-US" sz="1600" b="1" dirty="0">
                          <a:latin typeface="+mj-lt"/>
                          <a:ea typeface="Arial Unicode MS" panose="020B0604020202020204" pitchFamily="34" charset="-128"/>
                          <a:cs typeface="Arial Unicode MS" panose="020B0604020202020204" pitchFamily="34" charset="-128"/>
                        </a:rPr>
                        <a:t> </a:t>
                      </a:r>
                      <a:r>
                        <a:rPr lang="en-US" sz="1600" b="1" dirty="0" err="1" smtClean="0">
                          <a:latin typeface="+mj-lt"/>
                          <a:ea typeface="Arial Unicode MS" panose="020B0604020202020204" pitchFamily="34" charset="-128"/>
                          <a:cs typeface="Arial Unicode MS" panose="020B0604020202020204" pitchFamily="34" charset="-128"/>
                        </a:rPr>
                        <a:t>dokter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II.A.3.e</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20</a:t>
            </a:fld>
            <a:endParaRPr lang="en-US"/>
          </a:p>
        </p:txBody>
      </p:sp>
      <p:sp>
        <p:nvSpPr>
          <p:cNvPr id="6" name="Action Button: Forward or Next 5">
            <a:hlinkClick r:id="rId2" action="ppaction://program" highlightClick="1"/>
          </p:cNvPr>
          <p:cNvSpPr/>
          <p:nvPr/>
        </p:nvSpPr>
        <p:spPr>
          <a:xfrm>
            <a:off x="945931" y="4256690"/>
            <a:ext cx="644784" cy="7094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95249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9447708"/>
              </p:ext>
            </p:extLst>
          </p:nvPr>
        </p:nvGraphicFramePr>
        <p:xfrm>
          <a:off x="1986455" y="161862"/>
          <a:ext cx="9979572" cy="6490347"/>
        </p:xfrm>
        <a:graphic>
          <a:graphicData uri="http://schemas.openxmlformats.org/drawingml/2006/table">
            <a:tbl>
              <a:tblPr/>
              <a:tblGrid>
                <a:gridCol w="640890"/>
                <a:gridCol w="457778"/>
                <a:gridCol w="3724791"/>
                <a:gridCol w="914794"/>
                <a:gridCol w="2328566"/>
                <a:gridCol w="1081121"/>
                <a:gridCol w="831632"/>
              </a:tblGrid>
              <a:tr h="632026">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0675">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(3)</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41">
                <a:tc rowSpan="8">
                  <a:txBody>
                    <a:bodyPr/>
                    <a:lstStyle/>
                    <a:p>
                      <a:pPr marL="0" marR="0" algn="just">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B</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Membimbing seminar mahasiswa (setiap </a:t>
                      </a:r>
                      <a:r>
                        <a:rPr lang="id-ID" sz="1600" b="1" dirty="0" smtClean="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II.B</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026">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C</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Membimbing KKN, Praktik Kerja Nyata, Praktik Kerja Lapangan (setiap 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II.C</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asli</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842701">
                <a:tc vMerge="1">
                  <a:txBody>
                    <a:bodyPr/>
                    <a:lstStyle/>
                    <a:p>
                      <a:endParaRPr lang="en-US"/>
                    </a:p>
                  </a:txBody>
                  <a:tcPr/>
                </a:tc>
                <a:tc rowSpan="6">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D</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solidFill>
                            <a:srgbClr val="000000"/>
                          </a:solidFill>
                          <a:latin typeface="+mj-lt"/>
                          <a:ea typeface="Arial Unicode MS" panose="020B0604020202020204" pitchFamily="34" charset="-128"/>
                          <a:cs typeface="Arial Unicode MS" panose="020B0604020202020204" pitchFamily="34" charset="-128"/>
                        </a:rPr>
                        <a:t>Membimbing dan ikut membimbing dalam menghasilkan disertasi, tesis, skripsi dan laporan akhir studi yang sesuai bidang penugasannya: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13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 Pembimbing Utama per orang (setiap mahasiswa):    </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     a.  Disertasi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II.D.1.a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8</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026">
                <a:tc vMerge="1">
                  <a:txBody>
                    <a:bodyPr/>
                    <a:lstStyle/>
                    <a:p>
                      <a:endParaRPr lang="en-US"/>
                    </a:p>
                  </a:txBody>
                  <a:tcPr/>
                </a:tc>
                <a:tc vMerge="1">
                  <a:txBody>
                    <a:bodyPr/>
                    <a:lstStyle/>
                    <a:p>
                      <a:endParaRPr lang="en-US"/>
                    </a:p>
                  </a:txBody>
                  <a:tcPr/>
                </a:tc>
                <a:tc>
                  <a:txBody>
                    <a:bodyPr/>
                    <a:lstStyle/>
                    <a:p>
                      <a:pPr marL="0" marR="0" indent="133350" algn="l">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b.  Tesis</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II.D.1.b</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     c.  Skripsi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II.D.1.c</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8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     d.  Laporan akhir studi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II.D.1.d</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smtClean="0">
                          <a:latin typeface="+mj-lt"/>
                          <a:ea typeface="Arial Unicode MS" panose="020B0604020202020204" pitchFamily="34" charset="-128"/>
                          <a:cs typeface="Arial Unicode MS" panose="020B0604020202020204" pitchFamily="34" charset="-128"/>
                        </a:rPr>
                        <a:t>10 </a:t>
                      </a:r>
                      <a:r>
                        <a:rPr lang="id-ID" sz="1600" b="1" dirty="0">
                          <a:latin typeface="+mj-lt"/>
                          <a:ea typeface="Arial Unicode MS" panose="020B0604020202020204" pitchFamily="34" charset="-128"/>
                          <a:cs typeface="Arial Unicode MS" panose="020B0604020202020204" pitchFamily="34" charset="-128"/>
                        </a:rPr>
                        <a:t>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TextBox 1"/>
          <p:cNvSpPr txBox="1">
            <a:spLocks noChangeArrowheads="1"/>
          </p:cNvSpPr>
          <p:nvPr/>
        </p:nvSpPr>
        <p:spPr bwMode="auto">
          <a:xfrm>
            <a:off x="2941784" y="6254533"/>
            <a:ext cx="3887643" cy="369332"/>
          </a:xfrm>
          <a:prstGeom prst="rect">
            <a:avLst/>
          </a:prstGeom>
          <a:noFill/>
          <a:ln w="9525">
            <a:noFill/>
            <a:miter lim="800000"/>
            <a:headEnd/>
            <a:tailEnd/>
          </a:ln>
        </p:spPr>
        <p:txBody>
          <a:bodyPr wrap="square">
            <a:spAutoFit/>
          </a:bodyPr>
          <a:lstStyle/>
          <a:p>
            <a:pPr eaLnBrk="1" hangingPunct="1"/>
            <a:r>
              <a:rPr lang="en-US" altLang="en-US" b="1" dirty="0" err="1">
                <a:latin typeface="+mj-lt"/>
                <a:ea typeface="Arial Unicode MS" pitchFamily="34" charset="-128"/>
                <a:cs typeface="Arial Unicode MS" pitchFamily="34" charset="-128"/>
              </a:rPr>
              <a:t>Ak</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maksimum</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utk</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meluluskan</a:t>
            </a:r>
            <a:r>
              <a:rPr lang="en-US" altLang="en-US" b="1" dirty="0">
                <a:latin typeface="+mj-lt"/>
                <a:ea typeface="Arial Unicode MS" pitchFamily="34" charset="-128"/>
                <a:cs typeface="Arial Unicode MS" pitchFamily="34" charset="-128"/>
              </a:rPr>
              <a:t> :32 </a:t>
            </a:r>
            <a:r>
              <a:rPr lang="en-US" altLang="en-US" b="1" dirty="0" err="1">
                <a:latin typeface="+mj-lt"/>
                <a:ea typeface="Arial Unicode MS" pitchFamily="34" charset="-128"/>
                <a:cs typeface="Arial Unicode MS" pitchFamily="34" charset="-128"/>
              </a:rPr>
              <a:t>kum</a:t>
            </a:r>
            <a:endParaRPr lang="en-US" altLang="en-US" b="1" dirty="0">
              <a:latin typeface="+mj-lt"/>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pPr/>
              <a:t>21</a:t>
            </a:fld>
            <a:endParaRPr lang="en-US"/>
          </a:p>
        </p:txBody>
      </p:sp>
      <p:sp>
        <p:nvSpPr>
          <p:cNvPr id="6" name="TextBox 5"/>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47461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86455" y="326589"/>
          <a:ext cx="9995337" cy="6339840"/>
        </p:xfrm>
        <a:graphic>
          <a:graphicData uri="http://schemas.openxmlformats.org/drawingml/2006/table">
            <a:tbl>
              <a:tblPr/>
              <a:tblGrid>
                <a:gridCol w="641903"/>
                <a:gridCol w="458502"/>
                <a:gridCol w="3730675"/>
                <a:gridCol w="916239"/>
                <a:gridCol w="2332244"/>
                <a:gridCol w="1082828"/>
                <a:gridCol w="832946"/>
              </a:tblGrid>
              <a:tr h="633046">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1015">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031">
                <a:tc rowSpan="8">
                  <a:txBody>
                    <a:bodyPr/>
                    <a:lstStyle/>
                    <a:p>
                      <a:pPr marL="0" marR="0" algn="just">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marL="0" marR="0" algn="ctr">
                        <a:lnSpc>
                          <a:spcPct val="100000"/>
                        </a:lnSpc>
                        <a:spcBef>
                          <a:spcPts val="0"/>
                        </a:spcBef>
                        <a:spcAft>
                          <a:spcPts val="0"/>
                        </a:spcAft>
                        <a:tabLst>
                          <a:tab pos="228600" algn="l"/>
                        </a:tabLst>
                      </a:pP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28600" marR="0" indent="-228600">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2. Pembimbing Pendamping/Pembantu per orang (setiap mahasiswa):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3046">
                <a:tc vMerge="1">
                  <a:txBody>
                    <a:bodyPr/>
                    <a:lstStyle/>
                    <a:p>
                      <a:endParaRPr lang="en-US"/>
                    </a:p>
                  </a:txBody>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160020" marR="0" indent="-160020">
                        <a:lnSpc>
                          <a:spcPct val="100000"/>
                        </a:lnSpc>
                        <a:spcBef>
                          <a:spcPts val="0"/>
                        </a:spcBef>
                        <a:spcAft>
                          <a:spcPts val="0"/>
                        </a:spcAft>
                        <a:tabLst>
                          <a:tab pos="160020" algn="l"/>
                        </a:tabLst>
                      </a:pPr>
                      <a:r>
                        <a:rPr lang="id-ID" sz="1600" b="1" dirty="0">
                          <a:latin typeface="+mj-lt"/>
                          <a:ea typeface="Arial Unicode MS" panose="020B0604020202020204" pitchFamily="34" charset="-128"/>
                          <a:cs typeface="Arial Unicode MS" panose="020B0604020202020204" pitchFamily="34" charset="-128"/>
                        </a:rPr>
                        <a:t>    a. Disertasi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II.D.2.a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 lulusan</a:t>
                      </a:r>
                      <a:endParaRPr lang="en-US" sz="1600" b="1" dirty="0">
                        <a:latin typeface="+mj-lt"/>
                        <a:ea typeface="Arial Unicode MS" panose="020B0604020202020204" pitchFamily="34" charset="-128"/>
                        <a:cs typeface="Arial Unicode MS" panose="020B0604020202020204" pitchFamily="34" charset="-128"/>
                      </a:endParaRPr>
                    </a:p>
                    <a:p>
                      <a:pPr marL="0" marR="0">
                        <a:lnSpc>
                          <a:spcPct val="100000"/>
                        </a:lnSpc>
                        <a:spcBef>
                          <a:spcPts val="0"/>
                        </a:spcBef>
                        <a:spcAft>
                          <a:spcPts val="0"/>
                        </a:spcAft>
                        <a:tabLst>
                          <a:tab pos="228600" algn="l"/>
                        </a:tabLst>
                      </a:pPr>
                      <a:r>
                        <a:rPr lang="id-ID" sz="1600" b="1" dirty="0" smtClean="0">
                          <a:latin typeface="+mj-lt"/>
                          <a:ea typeface="Arial Unicode MS" panose="020B0604020202020204" pitchFamily="34" charset="-128"/>
                          <a:cs typeface="Arial Unicode MS" panose="020B0604020202020204" pitchFamily="34" charset="-128"/>
                        </a:rPr>
                        <a:t>/</a:t>
                      </a: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    b. Tesis</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II.D.2.b</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    c. Skripsi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II.D.2.c</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8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0,5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331470" algn="l"/>
                        </a:tabLst>
                      </a:pPr>
                      <a:r>
                        <a:rPr lang="id-ID" sz="1600" b="1" dirty="0">
                          <a:latin typeface="+mj-lt"/>
                          <a:ea typeface="Arial Unicode MS" panose="020B0604020202020204" pitchFamily="34" charset="-128"/>
                          <a:cs typeface="Arial Unicode MS" panose="020B0604020202020204" pitchFamily="34" charset="-128"/>
                        </a:rPr>
                        <a:t>    d. Laporan akhir studi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II.D.2.d</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lembar</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pengesahan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smtClean="0">
                          <a:latin typeface="+mj-lt"/>
                          <a:ea typeface="Arial Unicode MS" panose="020B0604020202020204" pitchFamily="34" charset="-128"/>
                          <a:cs typeface="Arial Unicode MS" panose="020B0604020202020204" pitchFamily="34" charset="-128"/>
                        </a:rPr>
                        <a:t>10 </a:t>
                      </a:r>
                      <a:r>
                        <a:rPr lang="id-ID" sz="1600" b="1" dirty="0">
                          <a:latin typeface="+mj-lt"/>
                          <a:ea typeface="Arial Unicode MS" panose="020B0604020202020204" pitchFamily="34" charset="-128"/>
                          <a:cs typeface="Arial Unicode MS" panose="020B0604020202020204" pitchFamily="34" charset="-128"/>
                        </a:rPr>
                        <a:t>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0,5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031">
                <a:tc vMerge="1">
                  <a:txBody>
                    <a:bodyPr/>
                    <a:lstStyle/>
                    <a:p>
                      <a:endParaRPr lang="en-US"/>
                    </a:p>
                  </a:txBody>
                  <a:tcPr/>
                </a:tc>
                <a:tc rowSpan="3">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E</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Bertugas sebagai penguji pada ujian akhir/Profesi*</a:t>
                      </a:r>
                      <a:r>
                        <a:rPr lang="en-US" sz="1600" b="1" dirty="0">
                          <a:latin typeface="+mj-lt"/>
                          <a:ea typeface="Arial Unicode MS" panose="020B0604020202020204" pitchFamily="34" charset="-128"/>
                          <a:cs typeface="Arial Unicode MS" panose="020B0604020202020204" pitchFamily="34" charset="-128"/>
                        </a:rPr>
                        <a:t>*</a:t>
                      </a:r>
                      <a:r>
                        <a:rPr lang="id-ID" sz="1600" b="1" dirty="0">
                          <a:latin typeface="+mj-lt"/>
                          <a:ea typeface="Arial Unicode MS" panose="020B0604020202020204" pitchFamily="34" charset="-128"/>
                          <a:cs typeface="Arial Unicode MS" panose="020B0604020202020204" pitchFamily="34" charset="-128"/>
                        </a:rPr>
                        <a:t> (setiap mahasiswa):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 Ketua penguji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II.E.1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bukti kinerja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undangan</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 Anggota penguji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II.E.2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bukti kinerja</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dan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undangan</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8 lulusan</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0,5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22</a:t>
            </a:fld>
            <a:endParaRPr lang="en-US"/>
          </a:p>
        </p:txBody>
      </p:sp>
      <p:sp>
        <p:nvSpPr>
          <p:cNvPr id="5" name="TextBox 4"/>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18917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54922" y="318911"/>
          <a:ext cx="10158249" cy="5831058"/>
        </p:xfrm>
        <a:graphic>
          <a:graphicData uri="http://schemas.openxmlformats.org/drawingml/2006/table">
            <a:tbl>
              <a:tblPr/>
              <a:tblGrid>
                <a:gridCol w="652364"/>
                <a:gridCol w="465975"/>
                <a:gridCol w="3791482"/>
                <a:gridCol w="931173"/>
                <a:gridCol w="2370257"/>
                <a:gridCol w="1100477"/>
                <a:gridCol w="846521"/>
              </a:tblGrid>
              <a:tr h="622495">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7498">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(3)</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(4)</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(5)</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991">
                <a:tc rowSpan="6">
                  <a:txBody>
                    <a:bodyPr/>
                    <a:lstStyle/>
                    <a:p>
                      <a:pPr marL="0" marR="0" algn="just">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F</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Membina kegiatan mahasiswa di bidang akademik dan kemahasiswaan, termasuk dalam kegiatan ini adalah membimbing mahasiswa menghasilkan produk saintifik (setiap 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II.F</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 kegiatan /semester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2495">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G</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Mengembangkan program kuliah</a:t>
                      </a:r>
                      <a:r>
                        <a:rPr lang="en-US" sz="1600" b="1" dirty="0">
                          <a:latin typeface="+mj-lt"/>
                          <a:ea typeface="Arial Unicode MS" panose="020B0604020202020204" pitchFamily="34" charset="-128"/>
                          <a:cs typeface="Arial Unicode MS" panose="020B0604020202020204" pitchFamily="34" charset="-128"/>
                        </a:rPr>
                        <a:t> yang </a:t>
                      </a:r>
                      <a:r>
                        <a:rPr lang="en-US" sz="1600" b="1" dirty="0" err="1">
                          <a:latin typeface="+mj-lt"/>
                          <a:ea typeface="Arial Unicode MS" panose="020B0604020202020204" pitchFamily="34" charset="-128"/>
                          <a:cs typeface="Arial Unicode MS" panose="020B0604020202020204" pitchFamily="34" charset="-128"/>
                        </a:rPr>
                        <a:t>mempunyai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nilai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kebaharuan</a:t>
                      </a:r>
                      <a:r>
                        <a:rPr lang="en-US" sz="1600" b="1" dirty="0">
                          <a:latin typeface="+mj-lt"/>
                          <a:ea typeface="Arial Unicode MS" panose="020B0604020202020204" pitchFamily="34" charset="-128"/>
                          <a:cs typeface="Arial Unicode MS" panose="020B0604020202020204" pitchFamily="34" charset="-128"/>
                        </a:rPr>
                        <a:t> </a:t>
                      </a:r>
                      <a:r>
                        <a:rPr lang="id-ID" sz="1600" b="1" dirty="0">
                          <a:latin typeface="+mj-lt"/>
                          <a:ea typeface="Arial Unicode MS" panose="020B0604020202020204" pitchFamily="34" charset="-128"/>
                          <a:cs typeface="Arial Unicode MS" panose="020B0604020202020204" pitchFamily="34" charset="-128"/>
                        </a:rPr>
                        <a:t>metode</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atau</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substansi</a:t>
                      </a:r>
                      <a:r>
                        <a:rPr lang="en-US" sz="1600" b="1" dirty="0">
                          <a:latin typeface="+mj-lt"/>
                          <a:ea typeface="Arial Unicode MS" panose="020B0604020202020204" pitchFamily="34" charset="-128"/>
                          <a:cs typeface="Arial Unicode MS" panose="020B0604020202020204" pitchFamily="34" charset="-128"/>
                        </a:rPr>
                        <a:t> </a:t>
                      </a:r>
                      <a:r>
                        <a:rPr lang="id-ID" sz="1600" b="1" dirty="0">
                          <a:latin typeface="+mj-lt"/>
                          <a:ea typeface="Arial Unicode MS" panose="020B0604020202020204" pitchFamily="34" charset="-128"/>
                          <a:cs typeface="Arial Unicode MS" panose="020B0604020202020204" pitchFamily="34" charset="-128"/>
                        </a:rPr>
                        <a:t>(setiap produk)</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II.G</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a:latin typeface="+mj-lt"/>
                          <a:ea typeface="Arial Unicode MS" panose="020B0604020202020204" pitchFamily="34" charset="-128"/>
                          <a:cs typeface="Arial Unicode MS" panose="020B0604020202020204" pitchFamily="34" charset="-128"/>
                        </a:rPr>
                        <a:t>File </a:t>
                      </a:r>
                      <a:r>
                        <a:rPr lang="en-US" sz="1600" b="1" dirty="0" err="1">
                          <a:latin typeface="+mj-lt"/>
                          <a:ea typeface="Arial Unicode MS" panose="020B0604020202020204" pitchFamily="34" charset="-128"/>
                          <a:cs typeface="Arial Unicode MS" panose="020B0604020202020204" pitchFamily="34" charset="-128"/>
                        </a:rPr>
                        <a:t>produk</a:t>
                      </a:r>
                      <a:r>
                        <a:rPr lang="en-US" sz="16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 mata kuliah /semester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22495">
                <a:tc vMerge="1">
                  <a:txBody>
                    <a:bodyPr/>
                    <a:lstStyle/>
                    <a:p>
                      <a:endParaRPr lang="en-US"/>
                    </a:p>
                  </a:txBody>
                  <a:tcPr/>
                </a:tc>
                <a:tc rowSpan="3">
                  <a:txBody>
                    <a:bodyPr/>
                    <a:lstStyle/>
                    <a:p>
                      <a:pPr marL="0" marR="0" algn="just">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H</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Mengembangkan bahan pengajaran/ bahan kuliah </a:t>
                      </a:r>
                      <a:r>
                        <a:rPr lang="en-US" sz="1600" b="1" dirty="0">
                          <a:latin typeface="+mj-lt"/>
                          <a:ea typeface="Arial Unicode MS" panose="020B0604020202020204" pitchFamily="34" charset="-128"/>
                          <a:cs typeface="Arial Unicode MS" panose="020B0604020202020204" pitchFamily="34" charset="-128"/>
                        </a:rPr>
                        <a:t>yang </a:t>
                      </a:r>
                      <a:r>
                        <a:rPr lang="en-US" sz="1600" b="1" dirty="0" err="1">
                          <a:latin typeface="+mj-lt"/>
                          <a:ea typeface="Arial Unicode MS" panose="020B0604020202020204" pitchFamily="34" charset="-128"/>
                          <a:cs typeface="Arial Unicode MS" panose="020B0604020202020204" pitchFamily="34" charset="-128"/>
                        </a:rPr>
                        <a:t>mempunyai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nilai</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kebaharuan</a:t>
                      </a:r>
                      <a:r>
                        <a:rPr lang="en-US" sz="1600" b="1" dirty="0">
                          <a:latin typeface="+mj-lt"/>
                          <a:ea typeface="Arial Unicode MS" panose="020B0604020202020204" pitchFamily="34" charset="-128"/>
                          <a:cs typeface="Arial Unicode MS" panose="020B0604020202020204" pitchFamily="34" charset="-128"/>
                        </a:rPr>
                        <a:t>  </a:t>
                      </a:r>
                      <a:r>
                        <a:rPr lang="id-ID" sz="1600" b="1" dirty="0">
                          <a:latin typeface="+mj-lt"/>
                          <a:ea typeface="Arial Unicode MS" panose="020B0604020202020204" pitchFamily="34" charset="-128"/>
                          <a:cs typeface="Arial Unicode MS" panose="020B0604020202020204" pitchFamily="34" charset="-128"/>
                        </a:rPr>
                        <a:t>(setiap produk),</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2495">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600" b="1" dirty="0">
                          <a:solidFill>
                            <a:srgbClr val="000000"/>
                          </a:solidFill>
                          <a:latin typeface="+mj-lt"/>
                          <a:ea typeface="Arial Unicode MS" panose="020B0604020202020204" pitchFamily="34" charset="-128"/>
                          <a:cs typeface="Arial Unicode MS" panose="020B0604020202020204" pitchFamily="34" charset="-128"/>
                        </a:rPr>
                        <a:t>1.  Buku ajar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II.H.1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a:latin typeface="+mj-lt"/>
                          <a:ea typeface="Arial Unicode MS" panose="020B0604020202020204" pitchFamily="34" charset="-128"/>
                          <a:cs typeface="Arial Unicode MS" panose="020B0604020202020204" pitchFamily="34" charset="-128"/>
                        </a:rPr>
                        <a:t>File </a:t>
                      </a:r>
                      <a:r>
                        <a:rPr lang="en-US" sz="1600" b="1" dirty="0" err="1">
                          <a:latin typeface="+mj-lt"/>
                          <a:ea typeface="Arial Unicode MS" panose="020B0604020202020204" pitchFamily="34" charset="-128"/>
                          <a:cs typeface="Arial Unicode MS" panose="020B0604020202020204" pitchFamily="34" charset="-128"/>
                        </a:rPr>
                        <a:t>produk</a:t>
                      </a:r>
                      <a:r>
                        <a:rPr lang="en-US" sz="16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solidFill>
                            <a:srgbClr val="000000"/>
                          </a:solidFill>
                          <a:latin typeface="+mj-lt"/>
                          <a:ea typeface="Arial Unicode MS" panose="020B0604020202020204" pitchFamily="34" charset="-128"/>
                          <a:cs typeface="Arial Unicode MS" panose="020B0604020202020204" pitchFamily="34" charset="-128"/>
                        </a:rPr>
                        <a:t>1 buku</a:t>
                      </a:r>
                      <a:r>
                        <a:rPr lang="id-ID" sz="1600" b="1" dirty="0" smtClean="0">
                          <a:solidFill>
                            <a:srgbClr val="000000"/>
                          </a:solidFill>
                          <a:latin typeface="+mj-lt"/>
                          <a:ea typeface="Arial Unicode MS" panose="020B0604020202020204" pitchFamily="34" charset="-128"/>
                          <a:cs typeface="Arial Unicode MS" panose="020B0604020202020204" pitchFamily="34" charset="-128"/>
                        </a:rPr>
                        <a:t>/</a:t>
                      </a:r>
                      <a:endParaRPr lang="en-US" sz="1600" b="1" dirty="0" smtClean="0">
                        <a:solidFill>
                          <a:srgbClr val="000000"/>
                        </a:solidFill>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smtClean="0">
                          <a:solidFill>
                            <a:srgbClr val="000000"/>
                          </a:solidFill>
                          <a:latin typeface="+mj-lt"/>
                          <a:ea typeface="Arial Unicode MS" panose="020B0604020202020204" pitchFamily="34" charset="-128"/>
                          <a:cs typeface="Arial Unicode MS" panose="020B0604020202020204" pitchFamily="34" charset="-128"/>
                        </a:rPr>
                        <a:t>tahun</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solidFill>
                            <a:srgbClr val="000000"/>
                          </a:solidFill>
                          <a:latin typeface="+mj-lt"/>
                          <a:ea typeface="Arial Unicode MS" panose="020B0604020202020204" pitchFamily="34" charset="-128"/>
                          <a:cs typeface="Arial Unicode MS" panose="020B0604020202020204" pitchFamily="34" charset="-128"/>
                        </a:rPr>
                        <a:t>20</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37492">
                <a:tc vMerge="1">
                  <a:txBody>
                    <a:bodyPr/>
                    <a:lstStyle/>
                    <a:p>
                      <a:endParaRPr lang="en-US"/>
                    </a:p>
                  </a:txBody>
                  <a:tcPr/>
                </a:tc>
                <a:tc vMerge="1">
                  <a:txBody>
                    <a:bodyPr/>
                    <a:lstStyle/>
                    <a:p>
                      <a:endParaRPr lang="en-US"/>
                    </a:p>
                  </a:txBody>
                  <a:tcPr/>
                </a:tc>
                <a:tc>
                  <a:txBody>
                    <a:bodyPr/>
                    <a:lstStyle/>
                    <a:p>
                      <a:pPr marL="170180" marR="0" indent="-170180" algn="l">
                        <a:lnSpc>
                          <a:spcPct val="100000"/>
                        </a:lnSpc>
                        <a:spcBef>
                          <a:spcPts val="0"/>
                        </a:spcBef>
                        <a:spcAft>
                          <a:spcPts val="0"/>
                        </a:spcAft>
                        <a:tabLst>
                          <a:tab pos="228600" algn="l"/>
                        </a:tabLst>
                      </a:pPr>
                      <a:r>
                        <a:rPr lang="id-ID" sz="1600" b="1" dirty="0" smtClean="0">
                          <a:latin typeface="+mj-lt"/>
                          <a:ea typeface="Arial Unicode MS" panose="020B0604020202020204" pitchFamily="34" charset="-128"/>
                          <a:cs typeface="Arial Unicode MS" panose="020B0604020202020204" pitchFamily="34" charset="-128"/>
                        </a:rPr>
                        <a:t>2.Diktat</a:t>
                      </a:r>
                      <a:r>
                        <a:rPr lang="id-ID" sz="1600" b="1" dirty="0">
                          <a:latin typeface="+mj-lt"/>
                          <a:ea typeface="Arial Unicode MS" panose="020B0604020202020204" pitchFamily="34" charset="-128"/>
                          <a:cs typeface="Arial Unicode MS" panose="020B0604020202020204" pitchFamily="34" charset="-128"/>
                        </a:rPr>
                        <a:t>, Modul, Petunjuk praktikum, Model, Alat bantu, Audio visual, Naskah tutorial, </a:t>
                      </a:r>
                      <a:r>
                        <a:rPr lang="id-ID" sz="1600" b="1" i="1" dirty="0">
                          <a:latin typeface="+mj-lt"/>
                          <a:ea typeface="Arial Unicode MS" panose="020B0604020202020204" pitchFamily="34" charset="-128"/>
                          <a:cs typeface="Arial Unicode MS" panose="020B0604020202020204" pitchFamily="34" charset="-128"/>
                        </a:rPr>
                        <a:t>Job sheet praktikum</a:t>
                      </a:r>
                      <a:r>
                        <a:rPr lang="id-ID" sz="1600" b="1" dirty="0">
                          <a:latin typeface="+mj-lt"/>
                          <a:ea typeface="Arial Unicode MS" panose="020B0604020202020204" pitchFamily="34" charset="-128"/>
                          <a:cs typeface="Arial Unicode MS" panose="020B0604020202020204" pitchFamily="34" charset="-128"/>
                        </a:rPr>
                        <a:t> terkait dengan mata kuliah yang diampu</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II.H.2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dirty="0">
                          <a:latin typeface="+mj-lt"/>
                          <a:ea typeface="Arial Unicode MS" panose="020B0604020202020204" pitchFamily="34" charset="-128"/>
                          <a:cs typeface="Arial Unicode MS" panose="020B0604020202020204" pitchFamily="34" charset="-128"/>
                        </a:rPr>
                        <a:t>File </a:t>
                      </a:r>
                      <a:r>
                        <a:rPr lang="en-US" sz="1600" b="1" dirty="0" err="1">
                          <a:latin typeface="+mj-lt"/>
                          <a:ea typeface="Arial Unicode MS" panose="020B0604020202020204" pitchFamily="34" charset="-128"/>
                          <a:cs typeface="Arial Unicode MS" panose="020B0604020202020204" pitchFamily="34" charset="-128"/>
                        </a:rPr>
                        <a:t>produk</a:t>
                      </a:r>
                      <a:r>
                        <a:rPr lang="en-US" sz="16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solidFill>
                            <a:srgbClr val="000000"/>
                          </a:solidFill>
                          <a:latin typeface="+mj-lt"/>
                          <a:ea typeface="Arial Unicode MS" panose="020B0604020202020204" pitchFamily="34" charset="-128"/>
                          <a:cs typeface="Arial Unicode MS" panose="020B0604020202020204" pitchFamily="34" charset="-128"/>
                        </a:rPr>
                        <a:t>1 produk /semester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997">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lnSpc>
                          <a:spcPct val="100000"/>
                        </a:lnSpc>
                        <a:spcBef>
                          <a:spcPts val="0"/>
                        </a:spcBef>
                        <a:spcAft>
                          <a:spcPts val="0"/>
                        </a:spcAft>
                      </a:pPr>
                      <a:r>
                        <a:rPr lang="id-ID" sz="1600" b="1" dirty="0">
                          <a:latin typeface="+mj-lt"/>
                          <a:ea typeface="Arial Unicode MS" panose="020B0604020202020204" pitchFamily="34" charset="-128"/>
                          <a:cs typeface="Arial Unicode MS" panose="020B0604020202020204" pitchFamily="34" charset="-128"/>
                        </a:rPr>
                        <a:t>Menyampaikan orasi ilmiah </a:t>
                      </a:r>
                      <a:r>
                        <a:rPr lang="en-US" sz="1600" b="1" dirty="0">
                          <a:latin typeface="+mj-lt"/>
                          <a:ea typeface="Arial Unicode MS" panose="020B0604020202020204" pitchFamily="34" charset="-128"/>
                          <a:cs typeface="Arial Unicode MS" panose="020B0604020202020204" pitchFamily="34" charset="-128"/>
                        </a:rPr>
                        <a:t>di </a:t>
                      </a:r>
                      <a:r>
                        <a:rPr lang="en-US" sz="1600" b="1" dirty="0" err="1">
                          <a:latin typeface="+mj-lt"/>
                          <a:ea typeface="Arial Unicode MS" panose="020B0604020202020204" pitchFamily="34" charset="-128"/>
                          <a:cs typeface="Arial Unicode MS" panose="020B0604020202020204" pitchFamily="34" charset="-128"/>
                        </a:rPr>
                        <a:t>tingkat</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perguruan</a:t>
                      </a:r>
                      <a:r>
                        <a:rPr lang="en-US" sz="1600" b="1" dirty="0">
                          <a:latin typeface="+mj-lt"/>
                          <a:ea typeface="Arial Unicode MS" panose="020B0604020202020204" pitchFamily="34" charset="-128"/>
                          <a:cs typeface="Arial Unicode MS" panose="020B0604020202020204" pitchFamily="34" charset="-128"/>
                        </a:rPr>
                        <a:t> </a:t>
                      </a:r>
                      <a:r>
                        <a:rPr lang="en-US" sz="1600" b="1" dirty="0" err="1">
                          <a:latin typeface="+mj-lt"/>
                          <a:ea typeface="Arial Unicode MS" panose="020B0604020202020204" pitchFamily="34" charset="-128"/>
                          <a:cs typeface="Arial Unicode MS" panose="020B0604020202020204" pitchFamily="34" charset="-128"/>
                        </a:rPr>
                        <a:t>tinggi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II.I</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a:latin typeface="+mj-lt"/>
                          <a:ea typeface="Arial Unicode MS" panose="020B0604020202020204" pitchFamily="34" charset="-128"/>
                          <a:cs typeface="Arial Unicode MS" panose="020B0604020202020204" pitchFamily="34" charset="-128"/>
                        </a:rPr>
                        <a:t>File </a:t>
                      </a:r>
                      <a:r>
                        <a:rPr lang="en-US" sz="1600" b="1" dirty="0" err="1">
                          <a:latin typeface="+mj-lt"/>
                          <a:ea typeface="Arial Unicode MS" panose="020B0604020202020204" pitchFamily="34" charset="-128"/>
                          <a:cs typeface="Arial Unicode MS" panose="020B0604020202020204" pitchFamily="34" charset="-128"/>
                        </a:rPr>
                        <a:t>produk</a:t>
                      </a:r>
                      <a:r>
                        <a:rPr lang="en-US" sz="1600" b="1"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 orasi</a:t>
                      </a:r>
                      <a:endParaRPr lang="en-US" sz="16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/semester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23</a:t>
            </a:fld>
            <a:endParaRPr lang="en-US"/>
          </a:p>
        </p:txBody>
      </p:sp>
      <p:sp>
        <p:nvSpPr>
          <p:cNvPr id="5" name="TextBox 4"/>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74079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33752" y="121491"/>
          <a:ext cx="9948042" cy="6629400"/>
        </p:xfrm>
        <a:graphic>
          <a:graphicData uri="http://schemas.openxmlformats.org/drawingml/2006/table">
            <a:tbl>
              <a:tblPr/>
              <a:tblGrid>
                <a:gridCol w="638865"/>
                <a:gridCol w="456332"/>
                <a:gridCol w="3713023"/>
                <a:gridCol w="911904"/>
                <a:gridCol w="2321209"/>
                <a:gridCol w="1077704"/>
                <a:gridCol w="829005"/>
              </a:tblGrid>
              <a:tr h="633774">
                <a:tc>
                  <a:txBody>
                    <a:bodyPr/>
                    <a:lstStyle/>
                    <a:p>
                      <a:pPr marL="0" marR="0" algn="ctr">
                        <a:lnSpc>
                          <a:spcPct val="100000"/>
                        </a:lnSpc>
                        <a:spcBef>
                          <a:spcPts val="0"/>
                        </a:spcBef>
                        <a:spcAft>
                          <a:spcPts val="0"/>
                        </a:spcAft>
                        <a:tabLst>
                          <a:tab pos="228600" algn="l"/>
                        </a:tabLst>
                      </a:pPr>
                      <a:r>
                        <a:rPr lang="id-ID" sz="1500" b="1" dirty="0">
                          <a:solidFill>
                            <a:schemeClr val="bg1"/>
                          </a:solidFill>
                          <a:latin typeface="+mj-lt"/>
                          <a:ea typeface="Arial Unicode MS" panose="020B0604020202020204" pitchFamily="34" charset="-128"/>
                          <a:cs typeface="Arial Unicode MS" panose="020B0604020202020204" pitchFamily="34" charset="-128"/>
                        </a:rPr>
                        <a:t>No</a:t>
                      </a:r>
                      <a:endParaRPr lang="en-US" sz="15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5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5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500" b="1" dirty="0">
                          <a:solidFill>
                            <a:schemeClr val="bg1"/>
                          </a:solidFill>
                          <a:latin typeface="+mj-lt"/>
                          <a:ea typeface="Arial Unicode MS" panose="020B0604020202020204" pitchFamily="34" charset="-128"/>
                          <a:cs typeface="Arial Unicode MS" panose="020B0604020202020204" pitchFamily="34" charset="-128"/>
                        </a:rPr>
                        <a:t>Kode</a:t>
                      </a:r>
                      <a:endParaRPr lang="en-US" sz="15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5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5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5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5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5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5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1258">
                <a:tc>
                  <a:txBody>
                    <a:bodyPr/>
                    <a:lstStyle/>
                    <a:p>
                      <a:pPr marL="0" marR="0" algn="ctr">
                        <a:lnSpc>
                          <a:spcPct val="100000"/>
                        </a:lnSpc>
                        <a:spcBef>
                          <a:spcPts val="0"/>
                        </a:spcBef>
                        <a:spcAft>
                          <a:spcPts val="0"/>
                        </a:spcAft>
                        <a:tabLst>
                          <a:tab pos="228600" algn="l"/>
                        </a:tabLst>
                      </a:pPr>
                      <a:r>
                        <a:rPr lang="id-ID" sz="1500" b="1">
                          <a:latin typeface="+mj-lt"/>
                          <a:ea typeface="Arial Unicode MS" panose="020B0604020202020204" pitchFamily="34" charset="-128"/>
                          <a:cs typeface="Arial Unicode MS" panose="020B0604020202020204" pitchFamily="34" charset="-128"/>
                        </a:rPr>
                        <a:t>(1)</a:t>
                      </a:r>
                      <a:endParaRPr lang="en-US" sz="15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500" b="1">
                          <a:latin typeface="+mj-lt"/>
                          <a:ea typeface="Arial Unicode MS" panose="020B0604020202020204" pitchFamily="34" charset="-128"/>
                          <a:cs typeface="Arial Unicode MS" panose="020B0604020202020204" pitchFamily="34" charset="-128"/>
                        </a:rPr>
                        <a:t>(2)</a:t>
                      </a:r>
                      <a:endParaRPr lang="en-US" sz="15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500" b="1">
                          <a:latin typeface="+mj-lt"/>
                          <a:ea typeface="Arial Unicode MS" panose="020B0604020202020204" pitchFamily="34" charset="-128"/>
                          <a:cs typeface="Arial Unicode MS" panose="020B0604020202020204" pitchFamily="34" charset="-128"/>
                        </a:rPr>
                        <a:t>(3)</a:t>
                      </a:r>
                      <a:endParaRPr lang="en-US" sz="15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a:latin typeface="+mj-lt"/>
                          <a:ea typeface="Arial Unicode MS" panose="020B0604020202020204" pitchFamily="34" charset="-128"/>
                          <a:cs typeface="Arial Unicode MS" panose="020B0604020202020204" pitchFamily="34" charset="-128"/>
                        </a:rPr>
                        <a:t>(4)</a:t>
                      </a:r>
                      <a:endParaRPr lang="en-US" sz="15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a:latin typeface="+mj-lt"/>
                          <a:ea typeface="Arial Unicode MS" panose="020B0604020202020204" pitchFamily="34" charset="-128"/>
                          <a:cs typeface="Arial Unicode MS" panose="020B0604020202020204" pitchFamily="34" charset="-128"/>
                        </a:rPr>
                        <a:t>(5)</a:t>
                      </a:r>
                      <a:endParaRPr lang="en-US" sz="15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(6)</a:t>
                      </a:r>
                      <a:endParaRPr lang="en-US" sz="15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16">
                <a:tc rowSpan="9">
                  <a:txBody>
                    <a:bodyPr/>
                    <a:lstStyle/>
                    <a:p>
                      <a:pPr marL="0" marR="0" algn="just">
                        <a:lnSpc>
                          <a:spcPct val="100000"/>
                        </a:lnSpc>
                        <a:spcBef>
                          <a:spcPts val="0"/>
                        </a:spcBef>
                        <a:spcAft>
                          <a:spcPts val="0"/>
                        </a:spcAft>
                        <a:tabLst>
                          <a:tab pos="228600" algn="l"/>
                        </a:tabLst>
                      </a:pPr>
                      <a:endParaRPr lang="id-ID" sz="15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9">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J</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Menduduki jabatan pimpinan perguruan tinggi (setiap semester): </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5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9">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1 jabatan/</a:t>
                      </a:r>
                      <a:endParaRPr lang="en-US" sz="1500" b="1"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semester</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258">
                <a:tc vMerge="1">
                  <a:txBody>
                    <a:bodyPr/>
                    <a:lstStyle/>
                    <a:p>
                      <a:endParaRPr lang="en-US"/>
                    </a:p>
                  </a:txBody>
                  <a:tcPr/>
                </a:tc>
                <a:tc vMerge="1">
                  <a:txBody>
                    <a:bodyPr/>
                    <a:lstStyle/>
                    <a:p>
                      <a:pPr marL="0" marR="0" algn="just">
                        <a:lnSpc>
                          <a:spcPct val="115000"/>
                        </a:lnSpc>
                        <a:spcBef>
                          <a:spcPts val="200"/>
                        </a:spcBef>
                        <a:spcAft>
                          <a:spcPts val="200"/>
                        </a:spcAft>
                        <a:tabLst>
                          <a:tab pos="228600" algn="l"/>
                        </a:tabLst>
                      </a:pPr>
                      <a:endParaRPr lang="id-ID" sz="1000" dirty="0">
                        <a:latin typeface="Book Antiqu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SzPts val="1000"/>
                        <a:buFont typeface="+mj-lt"/>
                        <a:buNone/>
                      </a:pPr>
                      <a:r>
                        <a:rPr lang="en-US" sz="1500" b="1" dirty="0" smtClean="0">
                          <a:latin typeface="+mj-lt"/>
                          <a:ea typeface="Arial Unicode MS" panose="020B0604020202020204" pitchFamily="34" charset="-128"/>
                          <a:cs typeface="Arial Unicode MS" panose="020B0604020202020204" pitchFamily="34" charset="-128"/>
                        </a:rPr>
                        <a:t>1.</a:t>
                      </a:r>
                      <a:r>
                        <a:rPr lang="en-US" sz="1500" b="1" baseline="0" dirty="0" smtClean="0">
                          <a:latin typeface="+mj-lt"/>
                          <a:ea typeface="Arial Unicode MS" panose="020B0604020202020204" pitchFamily="34" charset="-128"/>
                          <a:cs typeface="Arial Unicode MS" panose="020B0604020202020204" pitchFamily="34" charset="-128"/>
                        </a:rPr>
                        <a:t> </a:t>
                      </a:r>
                      <a:r>
                        <a:rPr lang="id-ID" sz="1500" b="1" dirty="0" smtClean="0">
                          <a:latin typeface="+mj-lt"/>
                          <a:ea typeface="Arial Unicode MS" panose="020B0604020202020204" pitchFamily="34" charset="-128"/>
                          <a:cs typeface="Arial Unicode MS" panose="020B0604020202020204" pitchFamily="34" charset="-128"/>
                        </a:rPr>
                        <a:t>Rektor</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II.J.1</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6</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2516">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nSpc>
                          <a:spcPct val="100000"/>
                        </a:lnSpc>
                        <a:spcBef>
                          <a:spcPts val="0"/>
                        </a:spcBef>
                        <a:spcAft>
                          <a:spcPts val="0"/>
                        </a:spcAft>
                        <a:buSzPts val="1000"/>
                        <a:buFont typeface="+mj-lt"/>
                        <a:buNone/>
                      </a:pPr>
                      <a:r>
                        <a:rPr lang="en-US" sz="1500" b="1" dirty="0" smtClean="0">
                          <a:latin typeface="+mj-lt"/>
                          <a:ea typeface="Arial Unicode MS" panose="020B0604020202020204" pitchFamily="34" charset="-128"/>
                          <a:cs typeface="Arial Unicode MS" panose="020B0604020202020204" pitchFamily="34" charset="-128"/>
                        </a:rPr>
                        <a:t>2. </a:t>
                      </a:r>
                      <a:r>
                        <a:rPr lang="id-ID" sz="1500" b="1" dirty="0" smtClean="0">
                          <a:latin typeface="+mj-lt"/>
                          <a:ea typeface="Arial Unicode MS" panose="020B0604020202020204" pitchFamily="34" charset="-128"/>
                          <a:cs typeface="Arial Unicode MS" panose="020B0604020202020204" pitchFamily="34" charset="-128"/>
                        </a:rPr>
                        <a:t>Wakil </a:t>
                      </a:r>
                      <a:r>
                        <a:rPr lang="id-ID" sz="1500" b="1" dirty="0">
                          <a:latin typeface="+mj-lt"/>
                          <a:ea typeface="Arial Unicode MS" panose="020B0604020202020204" pitchFamily="34" charset="-128"/>
                          <a:cs typeface="Arial Unicode MS" panose="020B0604020202020204" pitchFamily="34" charset="-128"/>
                        </a:rPr>
                        <a:t>rektor/dekan/direktur program pasca sarjana/ketua lembaga</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II.J.2</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5</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45032">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nSpc>
                          <a:spcPct val="100000"/>
                        </a:lnSpc>
                        <a:spcBef>
                          <a:spcPts val="0"/>
                        </a:spcBef>
                        <a:spcAft>
                          <a:spcPts val="0"/>
                        </a:spcAft>
                        <a:buSzPts val="1000"/>
                        <a:buFont typeface="+mj-lt"/>
                        <a:buNone/>
                        <a:tabLst/>
                      </a:pPr>
                      <a:r>
                        <a:rPr lang="en-US" sz="1500" b="1" dirty="0" smtClean="0">
                          <a:latin typeface="+mj-lt"/>
                          <a:ea typeface="Arial Unicode MS" panose="020B0604020202020204" pitchFamily="34" charset="-128"/>
                          <a:cs typeface="Arial Unicode MS" panose="020B0604020202020204" pitchFamily="34" charset="-128"/>
                        </a:rPr>
                        <a:t>3. </a:t>
                      </a:r>
                      <a:r>
                        <a:rPr lang="id-ID" sz="1500" b="1" dirty="0" smtClean="0">
                          <a:latin typeface="+mj-lt"/>
                          <a:ea typeface="Arial Unicode MS" panose="020B0604020202020204" pitchFamily="34" charset="-128"/>
                          <a:cs typeface="Arial Unicode MS" panose="020B0604020202020204" pitchFamily="34" charset="-128"/>
                        </a:rPr>
                        <a:t>Ketua </a:t>
                      </a:r>
                      <a:r>
                        <a:rPr lang="id-ID" sz="1500" b="1" dirty="0">
                          <a:latin typeface="+mj-lt"/>
                          <a:ea typeface="Arial Unicode MS" panose="020B0604020202020204" pitchFamily="34" charset="-128"/>
                          <a:cs typeface="Arial Unicode MS" panose="020B0604020202020204" pitchFamily="34" charset="-128"/>
                        </a:rPr>
                        <a:t>sekolah tinggi/pembantu dekan/asisten direktur program pasca sarjana/direktur politeknik/koordinator kopertis</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II.J.3</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4</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2516">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71450" marR="0" lvl="0" indent="-171450">
                        <a:lnSpc>
                          <a:spcPct val="100000"/>
                        </a:lnSpc>
                        <a:spcBef>
                          <a:spcPts val="0"/>
                        </a:spcBef>
                        <a:spcAft>
                          <a:spcPts val="0"/>
                        </a:spcAft>
                        <a:buSzPts val="1000"/>
                        <a:buFont typeface="+mj-lt"/>
                        <a:buNone/>
                        <a:tabLst/>
                      </a:pPr>
                      <a:r>
                        <a:rPr lang="en-US" sz="1500" b="1" dirty="0" smtClean="0">
                          <a:latin typeface="+mj-lt"/>
                          <a:ea typeface="Arial Unicode MS" panose="020B0604020202020204" pitchFamily="34" charset="-128"/>
                          <a:cs typeface="Arial Unicode MS" panose="020B0604020202020204" pitchFamily="34" charset="-128"/>
                        </a:rPr>
                        <a:t>4. </a:t>
                      </a:r>
                      <a:r>
                        <a:rPr lang="id-ID" sz="1500" b="1" dirty="0" smtClean="0">
                          <a:latin typeface="+mj-lt"/>
                          <a:ea typeface="Arial Unicode MS" panose="020B0604020202020204" pitchFamily="34" charset="-128"/>
                          <a:cs typeface="Arial Unicode MS" panose="020B0604020202020204" pitchFamily="34" charset="-128"/>
                        </a:rPr>
                        <a:t>Pembantu </a:t>
                      </a:r>
                      <a:r>
                        <a:rPr lang="id-ID" sz="1500" b="1" dirty="0">
                          <a:latin typeface="+mj-lt"/>
                          <a:ea typeface="Arial Unicode MS" panose="020B0604020202020204" pitchFamily="34" charset="-128"/>
                          <a:cs typeface="Arial Unicode MS" panose="020B0604020202020204" pitchFamily="34" charset="-128"/>
                        </a:rPr>
                        <a:t>ketua sekolah tinggi/pembantu direktur politeknik</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II.J.4</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4</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258">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342900" marR="0" lvl="0" indent="-342900">
                        <a:lnSpc>
                          <a:spcPct val="100000"/>
                        </a:lnSpc>
                        <a:spcBef>
                          <a:spcPts val="0"/>
                        </a:spcBef>
                        <a:spcAft>
                          <a:spcPts val="0"/>
                        </a:spcAft>
                        <a:buSzPts val="1000"/>
                        <a:buFont typeface="+mj-lt"/>
                        <a:buNone/>
                        <a:tabLst>
                          <a:tab pos="160655" algn="l"/>
                        </a:tabLst>
                      </a:pPr>
                      <a:r>
                        <a:rPr lang="en-US" sz="1500" b="1" dirty="0" smtClean="0">
                          <a:latin typeface="+mj-lt"/>
                          <a:ea typeface="Arial Unicode MS" panose="020B0604020202020204" pitchFamily="34" charset="-128"/>
                          <a:cs typeface="Arial Unicode MS" panose="020B0604020202020204" pitchFamily="34" charset="-128"/>
                        </a:rPr>
                        <a:t>5. </a:t>
                      </a:r>
                      <a:r>
                        <a:rPr lang="id-ID" sz="1500" b="1" dirty="0" smtClean="0">
                          <a:latin typeface="+mj-lt"/>
                          <a:ea typeface="Arial Unicode MS" panose="020B0604020202020204" pitchFamily="34" charset="-128"/>
                          <a:cs typeface="Arial Unicode MS" panose="020B0604020202020204" pitchFamily="34" charset="-128"/>
                        </a:rPr>
                        <a:t>Direktur </a:t>
                      </a:r>
                      <a:r>
                        <a:rPr lang="id-ID" sz="1500" b="1" dirty="0">
                          <a:latin typeface="+mj-lt"/>
                          <a:ea typeface="Arial Unicode MS" panose="020B0604020202020204" pitchFamily="34" charset="-128"/>
                          <a:cs typeface="Arial Unicode MS" panose="020B0604020202020204" pitchFamily="34" charset="-128"/>
                        </a:rPr>
                        <a:t>akademi</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II.J.5</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4</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774">
                <a:tc vMerge="1">
                  <a:txBody>
                    <a:bodyPr/>
                    <a:lstStyle/>
                    <a:p>
                      <a:endParaRPr lang="en-US"/>
                    </a:p>
                  </a:txBody>
                  <a:tcPr/>
                </a:tc>
                <a:tc vMerge="1">
                  <a:txBody>
                    <a:bodyPr/>
                    <a:lstStyle/>
                    <a:p>
                      <a:endParaRPr lang="en-US"/>
                    </a:p>
                  </a:txBody>
                  <a:tcPr/>
                </a:tc>
                <a:tc>
                  <a:txBody>
                    <a:bodyPr/>
                    <a:lstStyle/>
                    <a:p>
                      <a:pPr marL="171450" marR="0" lvl="0" indent="-171450">
                        <a:lnSpc>
                          <a:spcPct val="100000"/>
                        </a:lnSpc>
                        <a:spcBef>
                          <a:spcPts val="0"/>
                        </a:spcBef>
                        <a:spcAft>
                          <a:spcPts val="0"/>
                        </a:spcAft>
                        <a:buSzPts val="1000"/>
                        <a:buFont typeface="+mj-lt"/>
                        <a:buNone/>
                        <a:tabLst/>
                      </a:pPr>
                      <a:r>
                        <a:rPr lang="en-US" sz="1500" b="1" dirty="0" smtClean="0">
                          <a:latin typeface="+mj-lt"/>
                          <a:ea typeface="Arial Unicode MS" panose="020B0604020202020204" pitchFamily="34" charset="-128"/>
                          <a:cs typeface="Arial Unicode MS" panose="020B0604020202020204" pitchFamily="34" charset="-128"/>
                        </a:rPr>
                        <a:t>6. </a:t>
                      </a:r>
                      <a:r>
                        <a:rPr lang="id-ID" sz="1500" b="1" dirty="0" smtClean="0">
                          <a:latin typeface="+mj-lt"/>
                          <a:ea typeface="Arial Unicode MS" panose="020B0604020202020204" pitchFamily="34" charset="-128"/>
                          <a:cs typeface="Arial Unicode MS" panose="020B0604020202020204" pitchFamily="34" charset="-128"/>
                        </a:rPr>
                        <a:t>Pembantu </a:t>
                      </a:r>
                      <a:r>
                        <a:rPr lang="id-ID" sz="1500" b="1" dirty="0">
                          <a:latin typeface="+mj-lt"/>
                          <a:ea typeface="Arial Unicode MS" panose="020B0604020202020204" pitchFamily="34" charset="-128"/>
                          <a:cs typeface="Arial Unicode MS" panose="020B0604020202020204" pitchFamily="34" charset="-128"/>
                        </a:rPr>
                        <a:t>direktur politeknik, ketua jurusan/ bagian pada universitas/ institut/sekolah tinggi</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II.J.6</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3</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056290">
                <a:tc vMerge="1">
                  <a:txBody>
                    <a:bodyPr/>
                    <a:lstStyle/>
                    <a:p>
                      <a:endParaRPr lang="en-US"/>
                    </a:p>
                  </a:txBody>
                  <a:tcPr/>
                </a:tc>
                <a:tc vMerge="1">
                  <a:txBody>
                    <a:bodyPr/>
                    <a:lstStyle/>
                    <a:p>
                      <a:endParaRPr lang="en-US"/>
                    </a:p>
                  </a:txBody>
                  <a:tcPr/>
                </a:tc>
                <a:tc>
                  <a:txBody>
                    <a:bodyPr/>
                    <a:lstStyle/>
                    <a:p>
                      <a:pPr marL="171450" marR="0" lvl="0" indent="-171450">
                        <a:lnSpc>
                          <a:spcPct val="100000"/>
                        </a:lnSpc>
                        <a:spcBef>
                          <a:spcPts val="0"/>
                        </a:spcBef>
                        <a:spcAft>
                          <a:spcPts val="0"/>
                        </a:spcAft>
                        <a:buSzPts val="1000"/>
                        <a:buFont typeface="+mj-lt"/>
                        <a:buNone/>
                        <a:tabLst/>
                      </a:pPr>
                      <a:r>
                        <a:rPr lang="en-US" sz="1500" b="1" dirty="0" smtClean="0">
                          <a:latin typeface="+mj-lt"/>
                          <a:ea typeface="Arial Unicode MS" panose="020B0604020202020204" pitchFamily="34" charset="-128"/>
                          <a:cs typeface="Arial Unicode MS" panose="020B0604020202020204" pitchFamily="34" charset="-128"/>
                        </a:rPr>
                        <a:t>7. </a:t>
                      </a:r>
                      <a:r>
                        <a:rPr lang="id-ID" sz="1500" b="1" dirty="0" smtClean="0">
                          <a:latin typeface="+mj-lt"/>
                          <a:ea typeface="Arial Unicode MS" panose="020B0604020202020204" pitchFamily="34" charset="-128"/>
                          <a:cs typeface="Arial Unicode MS" panose="020B0604020202020204" pitchFamily="34" charset="-128"/>
                        </a:rPr>
                        <a:t>Pembantu </a:t>
                      </a:r>
                      <a:r>
                        <a:rPr lang="id-ID" sz="1500" b="1" dirty="0">
                          <a:latin typeface="+mj-lt"/>
                          <a:ea typeface="Arial Unicode MS" panose="020B0604020202020204" pitchFamily="34" charset="-128"/>
                          <a:cs typeface="Arial Unicode MS" panose="020B0604020202020204" pitchFamily="34" charset="-128"/>
                        </a:rPr>
                        <a:t>direktur akademi/k</a:t>
                      </a:r>
                      <a:r>
                        <a:rPr lang="en-US" sz="1500" b="1" dirty="0" err="1">
                          <a:latin typeface="+mj-lt"/>
                          <a:ea typeface="Arial Unicode MS" panose="020B0604020202020204" pitchFamily="34" charset="-128"/>
                          <a:cs typeface="Arial Unicode MS" panose="020B0604020202020204" pitchFamily="34" charset="-128"/>
                        </a:rPr>
                        <a:t>etua</a:t>
                      </a:r>
                      <a:r>
                        <a:rPr lang="en-US"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jurusan</a:t>
                      </a:r>
                      <a:r>
                        <a:rPr lang="id-ID" sz="1500" b="1" dirty="0">
                          <a:latin typeface="+mj-lt"/>
                          <a:ea typeface="Arial Unicode MS" panose="020B0604020202020204" pitchFamily="34" charset="-128"/>
                          <a:cs typeface="Arial Unicode MS" panose="020B0604020202020204" pitchFamily="34" charset="-128"/>
                        </a:rPr>
                        <a:t>/ketua prodi</a:t>
                      </a:r>
                      <a:r>
                        <a:rPr lang="en-US"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pada</a:t>
                      </a:r>
                      <a:r>
                        <a:rPr lang="en-US" sz="1500" b="1" dirty="0">
                          <a:latin typeface="+mj-lt"/>
                          <a:ea typeface="Arial Unicode MS" panose="020B0604020202020204" pitchFamily="34" charset="-128"/>
                          <a:cs typeface="Arial Unicode MS" panose="020B0604020202020204" pitchFamily="34" charset="-128"/>
                        </a:rPr>
                        <a:t> </a:t>
                      </a:r>
                      <a:r>
                        <a:rPr lang="id-ID" sz="1500" b="1" dirty="0">
                          <a:latin typeface="+mj-lt"/>
                          <a:ea typeface="Arial Unicode MS" panose="020B0604020202020204" pitchFamily="34" charset="-128"/>
                          <a:cs typeface="Arial Unicode MS" panose="020B0604020202020204" pitchFamily="34" charset="-128"/>
                        </a:rPr>
                        <a:t>universitas/</a:t>
                      </a:r>
                      <a:r>
                        <a:rPr lang="en-US" sz="1500" b="1" dirty="0" err="1">
                          <a:latin typeface="+mj-lt"/>
                          <a:ea typeface="Arial Unicode MS" panose="020B0604020202020204" pitchFamily="34" charset="-128"/>
                          <a:cs typeface="Arial Unicode MS" panose="020B0604020202020204" pitchFamily="34" charset="-128"/>
                        </a:rPr>
                        <a:t>politeknik</a:t>
                      </a:r>
                      <a:r>
                        <a:rPr lang="en-US" sz="1500" b="1" dirty="0">
                          <a:latin typeface="+mj-lt"/>
                          <a:ea typeface="Arial Unicode MS" panose="020B0604020202020204" pitchFamily="34" charset="-128"/>
                          <a:cs typeface="Arial Unicode MS" panose="020B0604020202020204" pitchFamily="34" charset="-128"/>
                        </a:rPr>
                        <a:t>/</a:t>
                      </a:r>
                      <a:r>
                        <a:rPr lang="en-US" sz="1500" b="1" dirty="0" err="1">
                          <a:latin typeface="+mj-lt"/>
                          <a:ea typeface="Arial Unicode MS" panose="020B0604020202020204" pitchFamily="34" charset="-128"/>
                          <a:cs typeface="Arial Unicode MS" panose="020B0604020202020204" pitchFamily="34" charset="-128"/>
                        </a:rPr>
                        <a:t>akademi</a:t>
                      </a:r>
                      <a:r>
                        <a:rPr lang="id-ID"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sekretaris</a:t>
                      </a:r>
                      <a:r>
                        <a:rPr lang="en-US"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jurusan</a:t>
                      </a:r>
                      <a:r>
                        <a:rPr lang="en-US" sz="1500" b="1" dirty="0">
                          <a:latin typeface="+mj-lt"/>
                          <a:ea typeface="Arial Unicode MS" panose="020B0604020202020204" pitchFamily="34" charset="-128"/>
                          <a:cs typeface="Arial Unicode MS" panose="020B0604020202020204" pitchFamily="34" charset="-128"/>
                        </a:rPr>
                        <a:t>/</a:t>
                      </a:r>
                      <a:r>
                        <a:rPr lang="en-US" sz="1500" b="1" dirty="0" err="1">
                          <a:latin typeface="+mj-lt"/>
                          <a:ea typeface="Arial Unicode MS" panose="020B0604020202020204" pitchFamily="34" charset="-128"/>
                          <a:cs typeface="Arial Unicode MS" panose="020B0604020202020204" pitchFamily="34" charset="-128"/>
                        </a:rPr>
                        <a:t>bagian</a:t>
                      </a:r>
                      <a:r>
                        <a:rPr lang="en-US"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pada</a:t>
                      </a:r>
                      <a:r>
                        <a:rPr lang="en-US"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universitas</a:t>
                      </a:r>
                      <a:r>
                        <a:rPr lang="en-US" sz="1500" b="1" dirty="0">
                          <a:latin typeface="+mj-lt"/>
                          <a:ea typeface="Arial Unicode MS" panose="020B0604020202020204" pitchFamily="34" charset="-128"/>
                          <a:cs typeface="Arial Unicode MS" panose="020B0604020202020204" pitchFamily="34" charset="-128"/>
                        </a:rPr>
                        <a:t>/</a:t>
                      </a:r>
                      <a:r>
                        <a:rPr lang="en-US" sz="1500" b="1" dirty="0" err="1">
                          <a:latin typeface="+mj-lt"/>
                          <a:ea typeface="Arial Unicode MS" panose="020B0604020202020204" pitchFamily="34" charset="-128"/>
                          <a:cs typeface="Arial Unicode MS" panose="020B0604020202020204" pitchFamily="34" charset="-128"/>
                        </a:rPr>
                        <a:t>institut</a:t>
                      </a:r>
                      <a:r>
                        <a:rPr lang="en-US" sz="1500" b="1" dirty="0">
                          <a:latin typeface="+mj-lt"/>
                          <a:ea typeface="Arial Unicode MS" panose="020B0604020202020204" pitchFamily="34" charset="-128"/>
                          <a:cs typeface="Arial Unicode MS" panose="020B0604020202020204" pitchFamily="34" charset="-128"/>
                        </a:rPr>
                        <a:t>/</a:t>
                      </a:r>
                      <a:r>
                        <a:rPr lang="en-US" sz="1500" b="1" dirty="0" err="1">
                          <a:latin typeface="+mj-lt"/>
                          <a:ea typeface="Arial Unicode MS" panose="020B0604020202020204" pitchFamily="34" charset="-128"/>
                          <a:cs typeface="Arial Unicode MS" panose="020B0604020202020204" pitchFamily="34" charset="-128"/>
                        </a:rPr>
                        <a:t>sekolah</a:t>
                      </a:r>
                      <a:r>
                        <a:rPr lang="en-US" sz="1500" b="1" dirty="0">
                          <a:latin typeface="+mj-lt"/>
                          <a:ea typeface="Arial Unicode MS" panose="020B0604020202020204" pitchFamily="34" charset="-128"/>
                          <a:cs typeface="Arial Unicode MS" panose="020B0604020202020204" pitchFamily="34" charset="-128"/>
                        </a:rPr>
                        <a:t> </a:t>
                      </a:r>
                      <a:r>
                        <a:rPr lang="en-US" sz="1500" b="1" dirty="0" err="1">
                          <a:latin typeface="+mj-lt"/>
                          <a:ea typeface="Arial Unicode MS" panose="020B0604020202020204" pitchFamily="34" charset="-128"/>
                          <a:cs typeface="Arial Unicode MS" panose="020B0604020202020204" pitchFamily="34" charset="-128"/>
                        </a:rPr>
                        <a:t>tinggi</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II.J.7</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3</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56290">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71450" marR="0" lvl="0" indent="-171450">
                        <a:lnSpc>
                          <a:spcPct val="100000"/>
                        </a:lnSpc>
                        <a:spcBef>
                          <a:spcPts val="0"/>
                        </a:spcBef>
                        <a:spcAft>
                          <a:spcPts val="0"/>
                        </a:spcAft>
                        <a:buSzPts val="1000"/>
                        <a:buFont typeface="+mj-lt"/>
                        <a:buNone/>
                        <a:tabLst/>
                      </a:pPr>
                      <a:r>
                        <a:rPr lang="en-US" sz="1500" b="1" dirty="0" smtClean="0">
                          <a:latin typeface="+mj-lt"/>
                          <a:ea typeface="Arial Unicode MS" panose="020B0604020202020204" pitchFamily="34" charset="-128"/>
                          <a:cs typeface="Arial Unicode MS" panose="020B0604020202020204" pitchFamily="34" charset="-128"/>
                        </a:rPr>
                        <a:t>8. </a:t>
                      </a:r>
                      <a:r>
                        <a:rPr lang="id-ID" sz="1500" b="1" dirty="0" smtClean="0">
                          <a:latin typeface="+mj-lt"/>
                          <a:ea typeface="Arial Unicode MS" panose="020B0604020202020204" pitchFamily="34" charset="-128"/>
                          <a:cs typeface="Arial Unicode MS" panose="020B0604020202020204" pitchFamily="34" charset="-128"/>
                        </a:rPr>
                        <a:t>Sekretaris </a:t>
                      </a:r>
                      <a:r>
                        <a:rPr lang="id-ID" sz="1500" b="1" dirty="0">
                          <a:latin typeface="+mj-lt"/>
                          <a:ea typeface="Arial Unicode MS" panose="020B0604020202020204" pitchFamily="34" charset="-128"/>
                          <a:cs typeface="Arial Unicode MS" panose="020B0604020202020204" pitchFamily="34" charset="-128"/>
                        </a:rPr>
                        <a:t>jurusan pada politeknik/akademi dan kepala laboratorium (bengkel) universitas/institut/sekolah tinggi/politeknik/akademi</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II.J.8</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500" b="1" dirty="0" err="1">
                          <a:latin typeface="+mj-lt"/>
                          <a:ea typeface="Arial Unicode MS" panose="020B0604020202020204" pitchFamily="34" charset="-128"/>
                          <a:cs typeface="Arial Unicode MS" panose="020B0604020202020204" pitchFamily="34" charset="-128"/>
                        </a:rPr>
                        <a:t>Pindai</a:t>
                      </a:r>
                      <a:r>
                        <a:rPr lang="en-US" sz="1500" b="1" dirty="0">
                          <a:latin typeface="+mj-lt"/>
                          <a:ea typeface="Arial Unicode MS" panose="020B0604020202020204" pitchFamily="34" charset="-128"/>
                          <a:cs typeface="Arial Unicode MS" panose="020B0604020202020204" pitchFamily="34" charset="-128"/>
                        </a:rPr>
                        <a:t> SK </a:t>
                      </a:r>
                      <a:r>
                        <a:rPr lang="en-US" sz="1500" b="1" dirty="0" err="1">
                          <a:latin typeface="+mj-lt"/>
                          <a:ea typeface="Arial Unicode MS" panose="020B0604020202020204" pitchFamily="34" charset="-128"/>
                          <a:cs typeface="Arial Unicode MS" panose="020B0604020202020204" pitchFamily="34" charset="-128"/>
                        </a:rPr>
                        <a:t>Jabatan</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500" b="1" dirty="0">
                          <a:latin typeface="+mj-lt"/>
                          <a:ea typeface="Arial Unicode MS" panose="020B0604020202020204" pitchFamily="34" charset="-128"/>
                          <a:cs typeface="Arial Unicode MS" panose="020B0604020202020204" pitchFamily="34" charset="-128"/>
                        </a:rPr>
                        <a:t>3</a:t>
                      </a:r>
                      <a:endParaRPr lang="en-US" sz="15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24</a:t>
            </a:fld>
            <a:endParaRPr lang="en-US"/>
          </a:p>
        </p:txBody>
      </p:sp>
      <p:sp>
        <p:nvSpPr>
          <p:cNvPr id="5" name="TextBox 4"/>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3528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9160" y="326442"/>
          <a:ext cx="9737393" cy="4876800"/>
        </p:xfrm>
        <a:graphic>
          <a:graphicData uri="http://schemas.openxmlformats.org/drawingml/2006/table">
            <a:tbl>
              <a:tblPr/>
              <a:tblGrid>
                <a:gridCol w="625337"/>
                <a:gridCol w="446669"/>
                <a:gridCol w="3634401"/>
                <a:gridCol w="892594"/>
                <a:gridCol w="2272058"/>
                <a:gridCol w="1054884"/>
                <a:gridCol w="811450"/>
              </a:tblGrid>
              <a:tr h="619912">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6637">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(3)</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549">
                <a:tc rowSpan="6">
                  <a:txBody>
                    <a:bodyPr/>
                    <a:lstStyle/>
                    <a:p>
                      <a:pPr marL="0" marR="0" algn="just">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marR="0" algn="just">
                        <a:lnSpc>
                          <a:spcPct val="100000"/>
                        </a:lnSpc>
                        <a:spcBef>
                          <a:spcPts val="0"/>
                        </a:spcBef>
                        <a:spcAft>
                          <a:spcPts val="0"/>
                        </a:spcAft>
                        <a:tabLst>
                          <a:tab pos="160020" algn="l"/>
                          <a:tab pos="228600" algn="l"/>
                        </a:tabLst>
                      </a:pPr>
                      <a:r>
                        <a:rPr lang="id-ID" sz="1600" b="1" dirty="0">
                          <a:latin typeface="+mj-lt"/>
                          <a:ea typeface="Arial Unicode MS" panose="020B0604020202020204" pitchFamily="34" charset="-128"/>
                          <a:cs typeface="Arial Unicode MS" panose="020B0604020202020204" pitchFamily="34" charset="-128"/>
                        </a:rPr>
                        <a:t>K</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Membimbing dosen yang mempunyai jabatan akademik lebih rendah setiap semester (bagi dosen lektor kepala ke atas):</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1648">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b="1" dirty="0" smtClean="0">
                          <a:latin typeface="+mj-lt"/>
                          <a:ea typeface="Arial Unicode MS" panose="020B0604020202020204" pitchFamily="34" charset="-128"/>
                          <a:cs typeface="Arial Unicode MS" panose="020B0604020202020204" pitchFamily="34" charset="-128"/>
                        </a:rPr>
                        <a:t>1.  </a:t>
                      </a:r>
                      <a:r>
                        <a:rPr lang="id-ID" sz="1600" b="1" dirty="0" smtClean="0">
                          <a:latin typeface="+mj-lt"/>
                          <a:ea typeface="Arial Unicode MS" panose="020B0604020202020204" pitchFamily="34" charset="-128"/>
                          <a:cs typeface="Arial Unicode MS" panose="020B0604020202020204" pitchFamily="34" charset="-128"/>
                        </a:rPr>
                        <a:t>Pembimbing </a:t>
                      </a:r>
                      <a:r>
                        <a:rPr lang="id-ID" sz="1600" b="1" dirty="0">
                          <a:latin typeface="+mj-lt"/>
                          <a:ea typeface="Arial Unicode MS" panose="020B0604020202020204" pitchFamily="34" charset="-128"/>
                          <a:cs typeface="Arial Unicode MS" panose="020B0604020202020204" pitchFamily="34" charset="-128"/>
                        </a:rPr>
                        <a:t>pencangkokan</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II.K.1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 orang </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1648">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b="1" dirty="0" smtClean="0">
                          <a:latin typeface="+mj-lt"/>
                          <a:ea typeface="Arial Unicode MS" panose="020B0604020202020204" pitchFamily="34" charset="-128"/>
                          <a:cs typeface="Arial Unicode MS" panose="020B0604020202020204" pitchFamily="34" charset="-128"/>
                        </a:rPr>
                        <a:t>2.  </a:t>
                      </a:r>
                      <a:r>
                        <a:rPr lang="id-ID" sz="1600" b="1" dirty="0" smtClean="0">
                          <a:latin typeface="+mj-lt"/>
                          <a:ea typeface="Arial Unicode MS" panose="020B0604020202020204" pitchFamily="34" charset="-128"/>
                          <a:cs typeface="Arial Unicode MS" panose="020B0604020202020204" pitchFamily="34" charset="-128"/>
                        </a:rPr>
                        <a:t>Reguler</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II.K.2</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a:latin typeface="+mj-lt"/>
                          <a:ea typeface="Arial Unicode MS" panose="020B0604020202020204" pitchFamily="34" charset="-128"/>
                          <a:cs typeface="Arial Unicode MS" panose="020B0604020202020204" pitchFamily="34" charset="-128"/>
                        </a:rPr>
                        <a:t>Pindai SK Penugasan</a:t>
                      </a:r>
                      <a:r>
                        <a:rPr lang="id-ID" sz="1600" b="1">
                          <a:latin typeface="+mj-lt"/>
                          <a:ea typeface="Arial Unicode MS" panose="020B0604020202020204" pitchFamily="34" charset="-128"/>
                          <a:cs typeface="Arial Unicode MS" panose="020B0604020202020204" pitchFamily="34" charset="-128"/>
                        </a:rPr>
                        <a:t>, dan bukti kinerja</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 orang</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26549">
                <a:tc vMerge="1">
                  <a:txBody>
                    <a:bodyPr/>
                    <a:lstStyle/>
                    <a:p>
                      <a:endParaRPr lang="en-US"/>
                    </a:p>
                  </a:txBody>
                  <a:tcPr/>
                </a:tc>
                <a:tc rowSpan="3">
                  <a:txBody>
                    <a:bodyPr/>
                    <a:lstStyle/>
                    <a:p>
                      <a:pPr marL="0" marR="0" algn="just">
                        <a:lnSpc>
                          <a:spcPct val="100000"/>
                        </a:lnSpc>
                        <a:spcBef>
                          <a:spcPts val="0"/>
                        </a:spcBef>
                        <a:spcAft>
                          <a:spcPts val="0"/>
                        </a:spcAft>
                        <a:tabLst>
                          <a:tab pos="160020" algn="l"/>
                          <a:tab pos="228600" algn="l"/>
                        </a:tabLst>
                      </a:pPr>
                      <a:r>
                        <a:rPr lang="id-ID" sz="1600" b="1" dirty="0">
                          <a:latin typeface="+mj-lt"/>
                          <a:ea typeface="Arial Unicode MS" panose="020B0604020202020204" pitchFamily="34" charset="-128"/>
                          <a:cs typeface="Arial Unicode MS" panose="020B0604020202020204" pitchFamily="34" charset="-128"/>
                        </a:rPr>
                        <a:t>L</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Melaksanakan kegiatan detasering dan pencangkokan di luar institusi tempat bekerja setiap semester (bagi dosen lektor kepala ke atas):</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1648">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just">
                        <a:lnSpc>
                          <a:spcPct val="100000"/>
                        </a:lnSpc>
                        <a:spcBef>
                          <a:spcPts val="0"/>
                        </a:spcBef>
                        <a:spcAft>
                          <a:spcPts val="0"/>
                        </a:spcAft>
                        <a:buFont typeface="+mj-lt"/>
                        <a:buNone/>
                        <a:tabLst>
                          <a:tab pos="228600" algn="l"/>
                        </a:tabLst>
                      </a:pPr>
                      <a:r>
                        <a:rPr lang="en-US" sz="1600" b="1" dirty="0" smtClean="0">
                          <a:latin typeface="+mj-lt"/>
                          <a:ea typeface="Arial Unicode MS" panose="020B0604020202020204" pitchFamily="34" charset="-128"/>
                          <a:cs typeface="Arial Unicode MS" panose="020B0604020202020204" pitchFamily="34" charset="-128"/>
                        </a:rPr>
                        <a:t>1.  </a:t>
                      </a:r>
                      <a:r>
                        <a:rPr lang="id-ID" sz="1600" b="1" dirty="0" smtClean="0">
                          <a:latin typeface="+mj-lt"/>
                          <a:ea typeface="Arial Unicode MS" panose="020B0604020202020204" pitchFamily="34" charset="-128"/>
                          <a:cs typeface="Arial Unicode MS" panose="020B0604020202020204" pitchFamily="34" charset="-128"/>
                        </a:rPr>
                        <a:t>Detasering</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II.L.1</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b="1">
                          <a:latin typeface="+mj-lt"/>
                          <a:ea typeface="Arial Unicode MS" panose="020B0604020202020204" pitchFamily="34" charset="-128"/>
                          <a:cs typeface="Arial Unicode MS" panose="020B0604020202020204" pitchFamily="34" charset="-128"/>
                        </a:rPr>
                        <a:t>Pindai SK Penugasan</a:t>
                      </a:r>
                      <a:r>
                        <a:rPr lang="id-ID" sz="1600" b="1">
                          <a:latin typeface="+mj-lt"/>
                          <a:ea typeface="Arial Unicode MS" panose="020B0604020202020204" pitchFamily="34" charset="-128"/>
                          <a:cs typeface="Arial Unicode MS" panose="020B0604020202020204" pitchFamily="34" charset="-128"/>
                        </a:rPr>
                        <a:t>, dan bukti kinerja</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 orang</a:t>
                      </a:r>
                      <a:endParaRPr lang="en-US" sz="1600" b="1">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1648">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mj-lt"/>
                        <a:buNone/>
                        <a:tabLst>
                          <a:tab pos="228600" algn="l"/>
                        </a:tabLst>
                      </a:pPr>
                      <a:r>
                        <a:rPr lang="en-US" sz="1600" b="1" dirty="0" smtClean="0">
                          <a:latin typeface="+mj-lt"/>
                          <a:ea typeface="Arial Unicode MS" panose="020B0604020202020204" pitchFamily="34" charset="-128"/>
                          <a:cs typeface="Arial Unicode MS" panose="020B0604020202020204" pitchFamily="34" charset="-128"/>
                        </a:rPr>
                        <a:t>2.  </a:t>
                      </a:r>
                      <a:r>
                        <a:rPr lang="id-ID" sz="1600" b="1" dirty="0" smtClean="0">
                          <a:latin typeface="+mj-lt"/>
                          <a:ea typeface="Arial Unicode MS" panose="020B0604020202020204" pitchFamily="34" charset="-128"/>
                          <a:cs typeface="Arial Unicode MS" panose="020B0604020202020204" pitchFamily="34" charset="-128"/>
                        </a:rPr>
                        <a:t>Pencangkokan</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II.L.2</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b="1" dirty="0" err="1">
                          <a:latin typeface="+mj-lt"/>
                          <a:ea typeface="Arial Unicode MS" panose="020B0604020202020204" pitchFamily="34" charset="-128"/>
                          <a:cs typeface="Arial Unicode MS" panose="020B0604020202020204" pitchFamily="34" charset="-128"/>
                        </a:rPr>
                        <a:t>Pindai</a:t>
                      </a:r>
                      <a:r>
                        <a:rPr lang="en-US" sz="1600" b="1" dirty="0">
                          <a:latin typeface="+mj-lt"/>
                          <a:ea typeface="Arial Unicode MS" panose="020B0604020202020204" pitchFamily="34" charset="-128"/>
                          <a:cs typeface="Arial Unicode MS" panose="020B0604020202020204" pitchFamily="34" charset="-128"/>
                        </a:rPr>
                        <a:t> SK </a:t>
                      </a:r>
                      <a:r>
                        <a:rPr lang="en-US" sz="1600" b="1" dirty="0" err="1">
                          <a:latin typeface="+mj-lt"/>
                          <a:ea typeface="Arial Unicode MS" panose="020B0604020202020204" pitchFamily="34" charset="-128"/>
                          <a:cs typeface="Arial Unicode MS" panose="020B0604020202020204" pitchFamily="34" charset="-128"/>
                        </a:rPr>
                        <a:t>Penugasan</a:t>
                      </a:r>
                      <a:r>
                        <a:rPr lang="id-ID" sz="1600" b="1" dirty="0">
                          <a:latin typeface="+mj-lt"/>
                          <a:ea typeface="Arial Unicode MS" panose="020B0604020202020204" pitchFamily="34" charset="-128"/>
                          <a:cs typeface="Arial Unicode MS" panose="020B0604020202020204" pitchFamily="34" charset="-128"/>
                        </a:rPr>
                        <a:t>, dan bukti kinerja</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1 orang</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25</a:t>
            </a:fld>
            <a:endParaRPr lang="en-US"/>
          </a:p>
        </p:txBody>
      </p:sp>
      <p:sp>
        <p:nvSpPr>
          <p:cNvPr id="5" name="TextBox 4"/>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27635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13747028"/>
              </p:ext>
            </p:extLst>
          </p:nvPr>
        </p:nvGraphicFramePr>
        <p:xfrm>
          <a:off x="2112578" y="1379154"/>
          <a:ext cx="9563972" cy="3566160"/>
        </p:xfrm>
        <a:graphic>
          <a:graphicData uri="http://schemas.openxmlformats.org/drawingml/2006/table">
            <a:tbl>
              <a:tblPr/>
              <a:tblGrid>
                <a:gridCol w="614200"/>
                <a:gridCol w="438714"/>
                <a:gridCol w="3569672"/>
                <a:gridCol w="876697"/>
                <a:gridCol w="2231593"/>
                <a:gridCol w="1036097"/>
                <a:gridCol w="796999"/>
              </a:tblGrid>
              <a:tr h="801857">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No</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Kode</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8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67287">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(1)</a:t>
                      </a:r>
                      <a:endParaRPr lang="en-US" sz="18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(2)</a:t>
                      </a:r>
                      <a:endParaRPr lang="en-US" sz="18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(3)</a:t>
                      </a:r>
                      <a:endParaRPr lang="en-US" sz="18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(4)</a:t>
                      </a:r>
                      <a:endParaRPr lang="en-US" sz="18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a:latin typeface="+mj-lt"/>
                          <a:ea typeface="Arial Unicode MS" panose="020B0604020202020204" pitchFamily="34" charset="-128"/>
                          <a:cs typeface="Arial Unicode MS" panose="020B0604020202020204" pitchFamily="34" charset="-128"/>
                        </a:rPr>
                        <a:t>(5)</a:t>
                      </a:r>
                      <a:endParaRPr lang="en-US" sz="18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(6)</a:t>
                      </a:r>
                      <a:endParaRPr lang="en-US" sz="18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569">
                <a:tc rowSpan="8">
                  <a:txBody>
                    <a:bodyPr/>
                    <a:lstStyle/>
                    <a:p>
                      <a:pPr marL="0" marR="0" algn="just">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8">
                  <a:txBody>
                    <a:bodyPr/>
                    <a:lstStyle/>
                    <a:p>
                      <a:pPr marL="0" marR="0" algn="just">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Melaksanakan pengembangan diri untuk meningkatkan kompetensi: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pPr marL="0" marR="0" algn="just">
                        <a:lnSpc>
                          <a:spcPct val="115000"/>
                        </a:lnSpc>
                        <a:spcBef>
                          <a:spcPts val="200"/>
                        </a:spcBef>
                        <a:spcAft>
                          <a:spcPts val="200"/>
                        </a:spcAft>
                        <a:tabLst>
                          <a:tab pos="228600" algn="l"/>
                        </a:tabLst>
                      </a:pPr>
                      <a:endParaRPr lang="id-ID" sz="1000" dirty="0">
                        <a:latin typeface="Book Antiqu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1.</a:t>
                      </a:r>
                      <a:r>
                        <a:rPr lang="en-US" sz="1800" b="1" baseline="0" dirty="0" smtClean="0">
                          <a:latin typeface="+mj-lt"/>
                          <a:ea typeface="Arial Unicode MS" panose="020B0604020202020204" pitchFamily="34" charset="-128"/>
                          <a:cs typeface="Arial Unicode MS" panose="020B0604020202020204" pitchFamily="34" charset="-128"/>
                        </a:rPr>
                        <a:t>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lebih dari 960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2.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641- 960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II.M.2</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9</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3.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t>
                      </a:r>
                      <a:r>
                        <a:rPr lang="en-US" sz="1800" b="1" dirty="0">
                          <a:latin typeface="+mj-lt"/>
                          <a:ea typeface="Arial Unicode MS" panose="020B0604020202020204" pitchFamily="34" charset="-128"/>
                          <a:cs typeface="Arial Unicode MS" panose="020B0604020202020204" pitchFamily="34" charset="-128"/>
                        </a:rPr>
                        <a:t>a</a:t>
                      </a:r>
                      <a:r>
                        <a:rPr lang="id-ID" sz="1800" b="1" dirty="0">
                          <a:latin typeface="+mj-lt"/>
                          <a:ea typeface="Arial Unicode MS" panose="020B0604020202020204" pitchFamily="34" charset="-128"/>
                          <a:cs typeface="Arial Unicode MS" panose="020B0604020202020204" pitchFamily="34" charset="-128"/>
                        </a:rPr>
                        <a:t> 481- 640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II.M.3</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6</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4.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161- 480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II.M.4</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3</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5.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81- 160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2</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7287">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6.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30 - 80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II.M.6</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1</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800" b="1" dirty="0" smtClean="0">
                          <a:latin typeface="+mj-lt"/>
                          <a:ea typeface="Arial Unicode MS" panose="020B0604020202020204" pitchFamily="34" charset="-128"/>
                          <a:cs typeface="Arial Unicode MS" panose="020B0604020202020204" pitchFamily="34" charset="-128"/>
                        </a:rPr>
                        <a:t>7.  </a:t>
                      </a:r>
                      <a:r>
                        <a:rPr lang="id-ID" sz="1800" b="1" dirty="0" smtClean="0">
                          <a:latin typeface="+mj-lt"/>
                          <a:ea typeface="Arial Unicode MS" panose="020B0604020202020204" pitchFamily="34" charset="-128"/>
                          <a:cs typeface="Arial Unicode MS" panose="020B0604020202020204" pitchFamily="34" charset="-128"/>
                        </a:rPr>
                        <a:t>Lamanya </a:t>
                      </a:r>
                      <a:r>
                        <a:rPr lang="id-ID" sz="1800" b="1" dirty="0">
                          <a:latin typeface="+mj-lt"/>
                          <a:ea typeface="Arial Unicode MS" panose="020B0604020202020204" pitchFamily="34" charset="-128"/>
                          <a:cs typeface="Arial Unicode MS" panose="020B0604020202020204" pitchFamily="34" charset="-128"/>
                        </a:rPr>
                        <a:t>antara 10 - 30 jam</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II.M.7</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800" b="1" dirty="0" err="1">
                          <a:latin typeface="+mj-lt"/>
                          <a:ea typeface="Arial Unicode MS" panose="020B0604020202020204" pitchFamily="34" charset="-128"/>
                          <a:cs typeface="Arial Unicode MS" panose="020B0604020202020204" pitchFamily="34" charset="-128"/>
                        </a:rPr>
                        <a:t>Pindai</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sertifikat</a:t>
                      </a:r>
                      <a:r>
                        <a:rPr lang="en-US" sz="1800" b="1" dirty="0">
                          <a:latin typeface="+mj-lt"/>
                          <a:ea typeface="Arial Unicode MS" panose="020B0604020202020204" pitchFamily="34" charset="-128"/>
                          <a:cs typeface="Arial Unicode MS" panose="020B0604020202020204" pitchFamily="34" charset="-128"/>
                        </a:rPr>
                        <a:t> </a:t>
                      </a:r>
                      <a:r>
                        <a:rPr lang="en-US" sz="1800" b="1" dirty="0" err="1">
                          <a:latin typeface="+mj-lt"/>
                          <a:ea typeface="Arial Unicode MS" panose="020B0604020202020204" pitchFamily="34" charset="-128"/>
                          <a:cs typeface="Arial Unicode MS" panose="020B0604020202020204" pitchFamily="34" charset="-128"/>
                        </a:rPr>
                        <a:t>asli</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800" b="1" dirty="0">
                          <a:latin typeface="+mj-lt"/>
                          <a:ea typeface="Arial Unicode MS" panose="020B0604020202020204" pitchFamily="34" charset="-128"/>
                          <a:cs typeface="Arial Unicode MS" panose="020B0604020202020204" pitchFamily="34" charset="-128"/>
                        </a:rPr>
                        <a:t>0,5</a:t>
                      </a:r>
                      <a:endParaRPr lang="en-US" sz="1800" b="1"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pPr/>
              <a:t>26</a:t>
            </a:fld>
            <a:endParaRPr lang="en-US"/>
          </a:p>
        </p:txBody>
      </p:sp>
      <p:sp>
        <p:nvSpPr>
          <p:cNvPr id="5" name="TextBox 4"/>
          <p:cNvSpPr txBox="1"/>
          <p:nvPr/>
        </p:nvSpPr>
        <p:spPr>
          <a:xfrm>
            <a:off x="172081" y="1230138"/>
            <a:ext cx="1972029" cy="2677656"/>
          </a:xfrm>
          <a:prstGeom prst="rect">
            <a:avLst/>
          </a:prstGeom>
          <a:noFill/>
        </p:spPr>
        <p:txBody>
          <a:bodyPr wrap="square" rtlCol="0">
            <a:spAutoFit/>
          </a:bodyPr>
          <a:lstStyle/>
          <a:p>
            <a:r>
              <a:rPr lang="en-US" sz="2400" b="1" dirty="0" err="1" smtClean="0">
                <a:solidFill>
                  <a:srgbClr val="0066FF"/>
                </a:solidFill>
                <a:effectLst>
                  <a:outerShdw blurRad="38100" dist="38100" dir="2700000" algn="tl">
                    <a:srgbClr val="000000">
                      <a:alpha val="43137"/>
                    </a:srgbClr>
                  </a:outerShdw>
                </a:effectLst>
              </a:rPr>
              <a:t>Komponen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Kegiatan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Pelaksanaan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Pendidikan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dan</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Angka</a:t>
            </a:r>
            <a:r>
              <a:rPr lang="en-US" sz="2400" b="1" dirty="0" smtClean="0">
                <a:solidFill>
                  <a:srgbClr val="0066FF"/>
                </a:solidFill>
                <a:effectLst>
                  <a:outerShdw blurRad="38100" dist="38100" dir="2700000" algn="tl">
                    <a:srgbClr val="000000">
                      <a:alpha val="43137"/>
                    </a:srgbClr>
                  </a:outerShdw>
                </a:effectLst>
              </a:rPr>
              <a:t> </a:t>
            </a:r>
            <a:r>
              <a:rPr lang="en-US" sz="2400" b="1" dirty="0" err="1" smtClean="0">
                <a:solidFill>
                  <a:srgbClr val="0066FF"/>
                </a:solidFill>
                <a:effectLst>
                  <a:outerShdw blurRad="38100" dist="38100" dir="2700000" algn="tl">
                    <a:srgbClr val="000000">
                      <a:alpha val="43137"/>
                    </a:srgbClr>
                  </a:outerShdw>
                </a:effectLst>
              </a:rPr>
              <a:t>Kredit</a:t>
            </a:r>
            <a:endParaRPr lang="id-ID" sz="24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30350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62108BC9-7E21-46EE-9DA1-A4B4CB722597}" type="slidenum">
              <a:rPr lang="en-US"/>
              <a:pPr/>
              <a:t>27</a:t>
            </a:fld>
            <a:endParaRPr lang="en-US" dirty="0"/>
          </a:p>
        </p:txBody>
      </p:sp>
      <p:sp>
        <p:nvSpPr>
          <p:cNvPr id="6" name="Rectangle 5"/>
          <p:cNvSpPr/>
          <p:nvPr/>
        </p:nvSpPr>
        <p:spPr>
          <a:xfrm>
            <a:off x="190502" y="163228"/>
            <a:ext cx="11715789" cy="461665"/>
          </a:xfrm>
          <a:prstGeom prst="rect">
            <a:avLst/>
          </a:prstGeom>
        </p:spPr>
        <p:txBody>
          <a:bodyPr wrap="square">
            <a:spAutoFit/>
          </a:bodyPr>
          <a:lstStyle/>
          <a:p>
            <a:pPr algn="r"/>
            <a:r>
              <a:rPr lang="id-ID" sz="2400" b="1" dirty="0" smtClean="0"/>
              <a:t>PELAKSANAAN PENELITIAN</a:t>
            </a:r>
          </a:p>
        </p:txBody>
      </p:sp>
      <p:sp>
        <p:nvSpPr>
          <p:cNvPr id="7" name="Rectangle 6"/>
          <p:cNvSpPr/>
          <p:nvPr/>
        </p:nvSpPr>
        <p:spPr>
          <a:xfrm>
            <a:off x="190460" y="276810"/>
            <a:ext cx="11620581" cy="5262979"/>
          </a:xfrm>
          <a:prstGeom prst="rect">
            <a:avLst/>
          </a:prstGeom>
        </p:spPr>
        <p:txBody>
          <a:bodyPr wrap="square">
            <a:spAutoFit/>
          </a:bodyPr>
          <a:lstStyle/>
          <a:p>
            <a:pPr eaLnBrk="1" fontAlgn="auto" hangingPunct="1">
              <a:spcBef>
                <a:spcPts val="0"/>
              </a:spcBef>
              <a:spcAft>
                <a:spcPts val="0"/>
              </a:spcAft>
              <a:defRPr/>
            </a:pPr>
            <a:r>
              <a:rPr lang="en-US" sz="2800" b="1" dirty="0" err="1">
                <a:ea typeface="Arial Unicode MS" panose="020B0604020202020204" pitchFamily="34" charset="-128"/>
                <a:cs typeface="Arial Unicode MS" panose="020B0604020202020204" pitchFamily="34" charset="-128"/>
              </a:rPr>
              <a:t>Pasal</a:t>
            </a:r>
            <a:r>
              <a:rPr lang="en-US" sz="2800" b="1" dirty="0">
                <a:ea typeface="Arial Unicode MS" panose="020B0604020202020204" pitchFamily="34" charset="-128"/>
                <a:cs typeface="Arial Unicode MS" panose="020B0604020202020204" pitchFamily="34" charset="-128"/>
              </a:rPr>
              <a:t> </a:t>
            </a:r>
            <a:r>
              <a:rPr lang="id-ID" sz="2800" b="1" dirty="0" smtClean="0">
                <a:ea typeface="Arial Unicode MS" panose="020B0604020202020204" pitchFamily="34" charset="-128"/>
                <a:cs typeface="Arial Unicode MS" panose="020B0604020202020204" pitchFamily="34" charset="-128"/>
              </a:rPr>
              <a:t>16: (1a, 1b) (2a, 2b, 2c, 2d) (3)</a:t>
            </a:r>
          </a:p>
          <a:p>
            <a:pPr marL="342900" indent="-342900"/>
            <a:r>
              <a:rPr lang="id-ID" sz="2800" dirty="0" smtClean="0"/>
              <a:t>(2) </a:t>
            </a:r>
            <a:r>
              <a:rPr lang="it-IT" sz="2800" dirty="0" smtClean="0"/>
              <a:t>Unsur Utama terdiri dari:</a:t>
            </a:r>
          </a:p>
          <a:p>
            <a:r>
              <a:rPr lang="id-ID" sz="2800" dirty="0" smtClean="0"/>
              <a:t>       </a:t>
            </a:r>
            <a:r>
              <a:rPr lang="id-ID" sz="2800" b="1" dirty="0" smtClean="0"/>
              <a:t>a.  Pendidikan</a:t>
            </a:r>
            <a:r>
              <a:rPr lang="id-ID" sz="2800" dirty="0" smtClean="0"/>
              <a:t>, .....................................</a:t>
            </a:r>
          </a:p>
          <a:p>
            <a:r>
              <a:rPr lang="id-ID" sz="2800" b="1" dirty="0" smtClean="0"/>
              <a:t>       b.  Pelaksanaan pendidikan</a:t>
            </a:r>
            <a:r>
              <a:rPr lang="id-ID" sz="2800" dirty="0" smtClean="0"/>
              <a:t>, ...........</a:t>
            </a:r>
          </a:p>
          <a:p>
            <a:r>
              <a:rPr lang="id-ID" sz="2800" dirty="0" smtClean="0"/>
              <a:t>       </a:t>
            </a:r>
            <a:r>
              <a:rPr lang="id-ID" sz="2800" b="1" dirty="0" smtClean="0"/>
              <a:t>c.  Pelaksanaan penelitian</a:t>
            </a:r>
            <a:r>
              <a:rPr lang="id-ID" sz="2800" dirty="0" smtClean="0"/>
              <a:t>, meliputi: </a:t>
            </a:r>
          </a:p>
          <a:p>
            <a:r>
              <a:rPr lang="id-ID" sz="2800" dirty="0" smtClean="0"/>
              <a:t>             1. Menghasilkan karya ilmiah;</a:t>
            </a:r>
          </a:p>
          <a:p>
            <a:r>
              <a:rPr lang="id-ID" sz="2800" dirty="0" smtClean="0"/>
              <a:t>             2. Menerjemahkan/menyadur buku ilmiah;</a:t>
            </a:r>
          </a:p>
          <a:p>
            <a:r>
              <a:rPr lang="id-ID" sz="2800" dirty="0" smtClean="0"/>
              <a:t>             3. Mengedit/menyunting karya ilmiah;</a:t>
            </a:r>
          </a:p>
          <a:p>
            <a:r>
              <a:rPr lang="id-ID" sz="2800" dirty="0" smtClean="0"/>
              <a:t>             4. Membuat rencana dan karya teknologi yang dipatenkan; dan</a:t>
            </a:r>
          </a:p>
          <a:p>
            <a:r>
              <a:rPr lang="id-ID" sz="2800" dirty="0" smtClean="0"/>
              <a:t>             5. Membuat rancangan dan karya teknologi, rancangan </a:t>
            </a:r>
            <a:r>
              <a:rPr lang="fi-FI" sz="2800" dirty="0" smtClean="0"/>
              <a:t>dan karya </a:t>
            </a:r>
            <a:r>
              <a:rPr lang="id-ID" sz="2800" dirty="0" smtClean="0"/>
              <a:t>seni	</a:t>
            </a:r>
            <a:r>
              <a:rPr lang="id-ID" sz="2800" dirty="0" smtClean="0"/>
              <a:t> </a:t>
            </a:r>
            <a:r>
              <a:rPr lang="id-ID" sz="2800" dirty="0" smtClean="0"/>
              <a:t>     </a:t>
            </a:r>
            <a:r>
              <a:rPr lang="fi-FI" sz="2800" dirty="0" smtClean="0"/>
              <a:t>monumental/seni pertunjukan/karya</a:t>
            </a:r>
            <a:r>
              <a:rPr lang="id-ID" sz="2800" dirty="0" smtClean="0"/>
              <a:t> </a:t>
            </a:r>
            <a:r>
              <a:rPr lang="id-ID" sz="2800" dirty="0" smtClean="0"/>
              <a:t>sastra. </a:t>
            </a:r>
          </a:p>
          <a:p>
            <a:r>
              <a:rPr lang="id-ID" sz="2800" dirty="0" smtClean="0"/>
              <a:t>      </a:t>
            </a:r>
            <a:r>
              <a:rPr lang="fi-FI" sz="2800" b="1" dirty="0" smtClean="0"/>
              <a:t>d. </a:t>
            </a:r>
            <a:r>
              <a:rPr lang="id-ID" sz="2800" b="1" dirty="0" smtClean="0"/>
              <a:t> </a:t>
            </a:r>
            <a:r>
              <a:rPr lang="fi-FI" sz="2800" b="1" dirty="0" smtClean="0"/>
              <a:t>Pelaksanaan pengabdian kepada masyarakat</a:t>
            </a:r>
            <a:r>
              <a:rPr lang="fi-FI" sz="2800" dirty="0" smtClean="0"/>
              <a:t>, meliputi</a:t>
            </a:r>
            <a:r>
              <a:rPr lang="fi-FI" sz="2800" dirty="0" smtClean="0"/>
              <a:t>:</a:t>
            </a:r>
            <a:endParaRPr lang="fi-FI" sz="2800" dirty="0" smtClean="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858015978"/>
              </p:ext>
            </p:extLst>
          </p:nvPr>
        </p:nvGraphicFramePr>
        <p:xfrm>
          <a:off x="299545" y="1482015"/>
          <a:ext cx="10124615" cy="5120640"/>
        </p:xfrm>
        <a:graphic>
          <a:graphicData uri="http://schemas.openxmlformats.org/drawingml/2006/table">
            <a:tbl>
              <a:tblPr/>
              <a:tblGrid>
                <a:gridCol w="8049815"/>
                <a:gridCol w="2074800"/>
              </a:tblGrid>
              <a:tr h="582888">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1430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14300" marR="0" lvl="0" indent="0" algn="just" defTabSz="914400" rtl="0" eaLnBrk="1" fontAlgn="base" latinLnBrk="0" hangingPunct="1">
                        <a:lnSpc>
                          <a:spcPct val="100000"/>
                        </a:lnSpc>
                        <a:spcBef>
                          <a:spcPts val="0"/>
                        </a:spcBef>
                        <a:spcAft>
                          <a:spcPts val="0"/>
                        </a:spcAft>
                        <a:buClrTx/>
                        <a:buSzTx/>
                        <a:buFontTx/>
                        <a:buNone/>
                        <a:tabLst>
                          <a:tab pos="228600"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Menghasilkan karya ilmiah</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sesuai</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dengan</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bidang</a:t>
                      </a: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4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ilmunya</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38502">
                <a:tc>
                  <a:txBody>
                    <a:bodyPr/>
                    <a:lstStyle>
                      <a:lvl1pPr marL="130175" indent="-130175">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342900" marR="0" lvl="0" indent="-22860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Hasil penelitian atau hasil pemikiran yang dipublikasikan dalam bentuk buku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95832">
                <a:tc>
                  <a:txBody>
                    <a:bodyPr/>
                    <a:lstStyle>
                      <a:lvl1pPr marL="342900" indent="-342900">
                        <a:spcBef>
                          <a:spcPts val="400"/>
                        </a:spcBef>
                        <a:buClr>
                          <a:schemeClr val="accent1"/>
                        </a:buClr>
                        <a:buSzPct val="68000"/>
                        <a:buFont typeface="Wingdings 3" panose="05040102010807070707" pitchFamily="18" charset="2"/>
                        <a:tabLst>
                          <a:tab pos="228600" algn="l"/>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9pPr>
                    </a:lstStyle>
                    <a:p>
                      <a:pPr marL="1371600" marR="0" lvl="3"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228600" algn="l"/>
                          <a:tab pos="338138"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Buku referensi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228600" algn="l"/>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9pPr>
                    </a:lstStyle>
                    <a:p>
                      <a:pPr marL="1371600" marR="0" lvl="3"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228600" algn="l"/>
                          <a:tab pos="338138"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Monograf</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807753">
                <a:tc>
                  <a:txBody>
                    <a:bodyPr/>
                    <a:lstStyle>
                      <a:lvl1pPr marL="142875" indent="-142875">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342900" marR="0" lvl="0" indent="-228600" algn="l" defTabSz="914400" rtl="0" eaLnBrk="1" fontAlgn="base" latinLnBrk="0" hangingPunct="1">
                        <a:lnSpc>
                          <a:spcPct val="100000"/>
                        </a:lnSpc>
                        <a:spcBef>
                          <a:spcPts val="0"/>
                        </a:spcBef>
                        <a:spcAft>
                          <a:spcPts val="0"/>
                        </a:spcAft>
                        <a:buClrTx/>
                        <a:buSzTx/>
                        <a:buFontTx/>
                        <a:buNone/>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Hasil penelitian atau hasil pemikiran dalam buku yang dipublikasikan dan berisi berbagai tulisan dari berbagai penulis (book chapter):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338138" algn="l"/>
                          <a:tab pos="539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 pos="539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 pos="539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 pos="539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9pPr>
                    </a:lstStyle>
                    <a:p>
                      <a:pPr marL="137160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338138" algn="l"/>
                          <a:tab pos="539750"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185738" algn="l"/>
                          <a:tab pos="338138" algn="l"/>
                          <a:tab pos="539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85738" algn="l"/>
                          <a:tab pos="338138" algn="l"/>
                          <a:tab pos="539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85738" algn="l"/>
                          <a:tab pos="338138" algn="l"/>
                          <a:tab pos="539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85738" algn="l"/>
                          <a:tab pos="338138" algn="l"/>
                          <a:tab pos="539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9pPr>
                    </a:lstStyle>
                    <a:p>
                      <a:pPr marL="137160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185738" algn="l"/>
                          <a:tab pos="338138" algn="l"/>
                          <a:tab pos="539750"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7"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28</a:t>
            </a:fld>
            <a:endParaRPr lang="en-US"/>
          </a:p>
        </p:txBody>
      </p:sp>
      <p:sp>
        <p:nvSpPr>
          <p:cNvPr id="5" name="Action Button: Forward or Next 4">
            <a:hlinkClick r:id="rId2" action="ppaction://program" highlightClick="1"/>
          </p:cNvPr>
          <p:cNvSpPr/>
          <p:nvPr/>
        </p:nvSpPr>
        <p:spPr>
          <a:xfrm>
            <a:off x="10657489" y="3901966"/>
            <a:ext cx="644784" cy="7094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2765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4066292241"/>
              </p:ext>
            </p:extLst>
          </p:nvPr>
        </p:nvGraphicFramePr>
        <p:xfrm>
          <a:off x="378372" y="1381274"/>
          <a:ext cx="9756733" cy="5364480"/>
        </p:xfrm>
        <a:graphic>
          <a:graphicData uri="http://schemas.openxmlformats.org/drawingml/2006/table">
            <a:tbl>
              <a:tblPr/>
              <a:tblGrid>
                <a:gridCol w="8144750"/>
                <a:gridCol w="1611983"/>
              </a:tblGrid>
              <a:tr h="50479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2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2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7051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51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7145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158750"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58750" marR="0" lvl="0" indent="12700" algn="just"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Hasil penelitian atau hasil pemikiran yang dipublikasikan: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internasional bereputasi (terindek pada database internasional bereputasi dan berfaktor dampak)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40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internasional terindek pada database internasional bereputasi</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 </a:t>
                      </a:r>
                      <a:r>
                        <a:rPr kumimoji="0" lang="en-US" altLang="en-US" sz="22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Jurnal</a:t>
                      </a: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2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terindeks pada database internasional di luar kategori 2)</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20</a:t>
                      </a:r>
                      <a:endPar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 </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terakreditasi</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68580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5. </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tidak terakreditasi tetapi terindek pada</a:t>
                      </a: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DOAJ</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338138" algn="l"/>
                        </a:tabLst>
                      </a:pPr>
                      <a:r>
                        <a:rPr kumimoji="0" lang="en-US"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 </a:t>
                      </a: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685800" marR="0" lvl="0" indent="-22860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2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7. </a:t>
                      </a:r>
                      <a:r>
                        <a:rPr kumimoji="0" lang="id-ID" altLang="en-US" sz="22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Jurnal ilmiah yang ditulis dalam Bahasa Resmi PBB namun tidak memenuhi</a:t>
                      </a:r>
                      <a:r>
                        <a:rPr kumimoji="0" lang="en-US" altLang="en-US" sz="22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2200" b="1"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syarat</a:t>
                      </a:r>
                      <a:r>
                        <a:rPr kumimoji="0" lang="en-US" altLang="en-US" sz="22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2200" b="1"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jurnal</a:t>
                      </a:r>
                      <a:r>
                        <a:rPr kumimoji="0" lang="en-US" altLang="en-US" sz="22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2200" b="1"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internasional</a:t>
                      </a:r>
                      <a:endPar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2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29</a:t>
            </a:fld>
            <a:endParaRPr lang="en-US"/>
          </a:p>
        </p:txBody>
      </p:sp>
      <p:sp>
        <p:nvSpPr>
          <p:cNvPr id="7" name="Action Button: Forward or Next 6">
            <a:hlinkClick r:id="rId2" action="ppaction://program" highlightClick="1"/>
          </p:cNvPr>
          <p:cNvSpPr/>
          <p:nvPr/>
        </p:nvSpPr>
        <p:spPr>
          <a:xfrm>
            <a:off x="10421006" y="3326524"/>
            <a:ext cx="644784" cy="7094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rId3" action="ppaction://program" highlightClick="1"/>
          </p:cNvPr>
          <p:cNvSpPr/>
          <p:nvPr/>
        </p:nvSpPr>
        <p:spPr>
          <a:xfrm>
            <a:off x="10421006" y="4445860"/>
            <a:ext cx="644784" cy="709448"/>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rId4" action="ppaction://program" highlightClick="1"/>
          </p:cNvPr>
          <p:cNvSpPr/>
          <p:nvPr/>
        </p:nvSpPr>
        <p:spPr>
          <a:xfrm>
            <a:off x="10421006" y="5407572"/>
            <a:ext cx="644784" cy="709448"/>
          </a:xfrm>
          <a:prstGeom prst="actionButtonForwardNex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33625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3</a:t>
            </a:fld>
            <a:endParaRPr lang="en-US"/>
          </a:p>
        </p:txBody>
      </p:sp>
      <p:sp>
        <p:nvSpPr>
          <p:cNvPr id="5" name="TextBox 4"/>
          <p:cNvSpPr txBox="1"/>
          <p:nvPr/>
        </p:nvSpPr>
        <p:spPr>
          <a:xfrm>
            <a:off x="1878778" y="772506"/>
            <a:ext cx="8715681" cy="646331"/>
          </a:xfrm>
          <a:prstGeom prst="rect">
            <a:avLst/>
          </a:prstGeom>
          <a:noFill/>
        </p:spPr>
        <p:txBody>
          <a:bodyPr wrap="square" rtlCol="0">
            <a:spAutoFit/>
          </a:bodyPr>
          <a:lstStyle/>
          <a:p>
            <a:pPr algn="ctr"/>
            <a:r>
              <a:rPr lang="id-ID" sz="3600" dirty="0" smtClean="0"/>
              <a:t>PESERTA WORKSHOP-II</a:t>
            </a:r>
            <a:endParaRPr lang="id-ID" sz="3600" dirty="0" smtClean="0"/>
          </a:p>
        </p:txBody>
      </p:sp>
      <p:graphicFrame>
        <p:nvGraphicFramePr>
          <p:cNvPr id="7" name="Table 6"/>
          <p:cNvGraphicFramePr>
            <a:graphicFrameLocks noGrp="1"/>
          </p:cNvGraphicFramePr>
          <p:nvPr/>
        </p:nvGraphicFramePr>
        <p:xfrm>
          <a:off x="593834" y="1626608"/>
          <a:ext cx="10899228" cy="3480435"/>
        </p:xfrm>
        <a:graphic>
          <a:graphicData uri="http://schemas.openxmlformats.org/drawingml/2006/table">
            <a:tbl>
              <a:tblPr/>
              <a:tblGrid>
                <a:gridCol w="3633076"/>
                <a:gridCol w="3633076"/>
                <a:gridCol w="3633076"/>
              </a:tblGrid>
              <a:tr h="190500">
                <a:tc>
                  <a:txBody>
                    <a:bodyPr/>
                    <a:lstStyle/>
                    <a:p>
                      <a:pPr algn="l" fontAlgn="b"/>
                      <a:r>
                        <a:rPr lang="id-ID" sz="3200" b="1" i="0" u="none" strike="noStrike" dirty="0" smtClean="0">
                          <a:solidFill>
                            <a:srgbClr val="000000"/>
                          </a:solidFill>
                          <a:latin typeface="Calibri"/>
                        </a:rPr>
                        <a:t>TENAGA PENGAJAR</a:t>
                      </a:r>
                      <a:endParaRPr lang="id-ID" sz="3200" b="1" i="0" u="none" strike="noStrike" dirty="0">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r" fontAlgn="b"/>
                      <a:r>
                        <a:rPr lang="id-ID" sz="3200" b="1" i="0" u="none" strike="noStrike" dirty="0">
                          <a:solidFill>
                            <a:srgbClr val="000000"/>
                          </a:solidFill>
                          <a:latin typeface="Calibri"/>
                        </a:rPr>
                        <a:t>71</a:t>
                      </a:r>
                    </a:p>
                  </a:txBody>
                  <a:tcPr marL="9525" marR="9525" marT="9525" marB="0" anchor="b">
                    <a:lnL>
                      <a:noFill/>
                    </a:lnL>
                    <a:lnR>
                      <a:noFill/>
                    </a:lnR>
                    <a:lnT>
                      <a:noFill/>
                    </a:lnT>
                    <a:lnB>
                      <a:noFill/>
                    </a:lnB>
                    <a:solidFill>
                      <a:srgbClr val="FFFF00"/>
                    </a:solidFill>
                  </a:tcPr>
                </a:tc>
                <a:tc>
                  <a:txBody>
                    <a:bodyPr/>
                    <a:lstStyle/>
                    <a:p>
                      <a:pPr algn="r" fontAlgn="b"/>
                      <a:r>
                        <a:rPr lang="id-ID" sz="3200" b="1" i="0" u="none" strike="noStrike" dirty="0">
                          <a:solidFill>
                            <a:srgbClr val="000000"/>
                          </a:solidFill>
                          <a:latin typeface="Calibri"/>
                        </a:rPr>
                        <a:t>44,38</a:t>
                      </a:r>
                    </a:p>
                  </a:txBody>
                  <a:tcPr marL="9525" marR="9525" marT="9525" marB="0" anchor="b">
                    <a:lnL>
                      <a:noFill/>
                    </a:lnL>
                    <a:lnR>
                      <a:noFill/>
                    </a:lnR>
                    <a:lnT>
                      <a:noFill/>
                    </a:lnT>
                    <a:lnB>
                      <a:noFill/>
                    </a:lnB>
                    <a:solidFill>
                      <a:srgbClr val="FFFF00"/>
                    </a:solidFill>
                  </a:tcPr>
                </a:tc>
              </a:tr>
              <a:tr h="190500">
                <a:tc>
                  <a:txBody>
                    <a:bodyPr/>
                    <a:lstStyle/>
                    <a:p>
                      <a:pPr algn="l" fontAlgn="b"/>
                      <a:r>
                        <a:rPr lang="id-ID" sz="3200" b="1" i="0" u="none" strike="noStrike" dirty="0" smtClean="0">
                          <a:solidFill>
                            <a:srgbClr val="000000"/>
                          </a:solidFill>
                          <a:latin typeface="Calibri"/>
                        </a:rPr>
                        <a:t>ASISTEN</a:t>
                      </a:r>
                      <a:r>
                        <a:rPr lang="id-ID" sz="3200" b="1" i="0" u="none" strike="noStrike" baseline="0" dirty="0" smtClean="0">
                          <a:solidFill>
                            <a:srgbClr val="000000"/>
                          </a:solidFill>
                          <a:latin typeface="Calibri"/>
                        </a:rPr>
                        <a:t> AHLI</a:t>
                      </a:r>
                      <a:endParaRPr lang="id-ID" sz="3200" b="1" i="0" u="none" strike="noStrike" dirty="0">
                        <a:solidFill>
                          <a:srgbClr val="000000"/>
                        </a:solidFill>
                        <a:latin typeface="Calibri"/>
                      </a:endParaRPr>
                    </a:p>
                  </a:txBody>
                  <a:tcPr marL="9525" marR="9525" marT="9525" marB="0" anchor="b">
                    <a:lnL>
                      <a:noFill/>
                    </a:lnL>
                    <a:lnR>
                      <a:noFill/>
                    </a:lnR>
                    <a:lnT>
                      <a:noFill/>
                    </a:lnT>
                    <a:lnB>
                      <a:noFill/>
                    </a:lnB>
                    <a:solidFill>
                      <a:srgbClr val="FFC000"/>
                    </a:solidFill>
                  </a:tcPr>
                </a:tc>
                <a:tc>
                  <a:txBody>
                    <a:bodyPr/>
                    <a:lstStyle/>
                    <a:p>
                      <a:pPr algn="r" fontAlgn="b"/>
                      <a:r>
                        <a:rPr lang="id-ID" sz="3200" b="1" i="0" u="none" strike="noStrike" dirty="0">
                          <a:solidFill>
                            <a:srgbClr val="000000"/>
                          </a:solidFill>
                          <a:latin typeface="Calibri"/>
                        </a:rPr>
                        <a:t>57</a:t>
                      </a:r>
                    </a:p>
                  </a:txBody>
                  <a:tcPr marL="9525" marR="9525" marT="9525" marB="0" anchor="b">
                    <a:lnL>
                      <a:noFill/>
                    </a:lnL>
                    <a:lnR>
                      <a:noFill/>
                    </a:lnR>
                    <a:lnT>
                      <a:noFill/>
                    </a:lnT>
                    <a:lnB>
                      <a:noFill/>
                    </a:lnB>
                    <a:solidFill>
                      <a:srgbClr val="FFC000"/>
                    </a:solidFill>
                  </a:tcPr>
                </a:tc>
                <a:tc>
                  <a:txBody>
                    <a:bodyPr/>
                    <a:lstStyle/>
                    <a:p>
                      <a:pPr algn="r" fontAlgn="b"/>
                      <a:r>
                        <a:rPr lang="id-ID" sz="3200" b="1" i="0" u="none" strike="noStrike" dirty="0">
                          <a:solidFill>
                            <a:srgbClr val="000000"/>
                          </a:solidFill>
                          <a:latin typeface="Calibri"/>
                        </a:rPr>
                        <a:t>35,63</a:t>
                      </a:r>
                    </a:p>
                  </a:txBody>
                  <a:tcPr marL="9525" marR="9525" marT="9525" marB="0" anchor="b">
                    <a:lnL>
                      <a:noFill/>
                    </a:lnL>
                    <a:lnR>
                      <a:noFill/>
                    </a:lnR>
                    <a:lnT>
                      <a:noFill/>
                    </a:lnT>
                    <a:lnB>
                      <a:noFill/>
                    </a:lnB>
                    <a:solidFill>
                      <a:srgbClr val="FFC000"/>
                    </a:solidFill>
                  </a:tcPr>
                </a:tc>
              </a:tr>
              <a:tr h="190500">
                <a:tc>
                  <a:txBody>
                    <a:bodyPr/>
                    <a:lstStyle/>
                    <a:p>
                      <a:pPr algn="l" fontAlgn="b"/>
                      <a:r>
                        <a:rPr lang="id-ID" sz="3200" b="1" i="0" u="none" strike="noStrike" dirty="0" smtClean="0">
                          <a:solidFill>
                            <a:srgbClr val="000000"/>
                          </a:solidFill>
                          <a:latin typeface="Calibri"/>
                        </a:rPr>
                        <a:t>LEKTOR</a:t>
                      </a:r>
                      <a:endParaRPr lang="id-ID" sz="3200" b="1" i="0" u="none" strike="noStrike" dirty="0">
                        <a:solidFill>
                          <a:srgbClr val="000000"/>
                        </a:solidFill>
                        <a:latin typeface="Calibri"/>
                      </a:endParaRPr>
                    </a:p>
                  </a:txBody>
                  <a:tcPr marL="9525" marR="9525" marT="9525" marB="0" anchor="b">
                    <a:lnL>
                      <a:noFill/>
                    </a:lnL>
                    <a:lnR>
                      <a:noFill/>
                    </a:lnR>
                    <a:lnT>
                      <a:noFill/>
                    </a:lnT>
                    <a:lnB>
                      <a:noFill/>
                    </a:lnB>
                    <a:solidFill>
                      <a:srgbClr val="00B0F0"/>
                    </a:solidFill>
                  </a:tcPr>
                </a:tc>
                <a:tc>
                  <a:txBody>
                    <a:bodyPr/>
                    <a:lstStyle/>
                    <a:p>
                      <a:pPr algn="r" fontAlgn="b"/>
                      <a:r>
                        <a:rPr lang="id-ID" sz="3200" b="1" i="0" u="none" strike="noStrike" dirty="0">
                          <a:solidFill>
                            <a:srgbClr val="000000"/>
                          </a:solidFill>
                          <a:latin typeface="Calibri"/>
                        </a:rPr>
                        <a:t>15</a:t>
                      </a:r>
                    </a:p>
                  </a:txBody>
                  <a:tcPr marL="9525" marR="9525" marT="9525" marB="0" anchor="b">
                    <a:lnL>
                      <a:noFill/>
                    </a:lnL>
                    <a:lnR>
                      <a:noFill/>
                    </a:lnR>
                    <a:lnT>
                      <a:noFill/>
                    </a:lnT>
                    <a:lnB>
                      <a:noFill/>
                    </a:lnB>
                    <a:solidFill>
                      <a:srgbClr val="00B0F0"/>
                    </a:solidFill>
                  </a:tcPr>
                </a:tc>
                <a:tc>
                  <a:txBody>
                    <a:bodyPr/>
                    <a:lstStyle/>
                    <a:p>
                      <a:pPr algn="r" fontAlgn="b"/>
                      <a:r>
                        <a:rPr lang="id-ID" sz="3200" b="1" i="0" u="none" strike="noStrike" dirty="0">
                          <a:solidFill>
                            <a:srgbClr val="000000"/>
                          </a:solidFill>
                          <a:latin typeface="Calibri"/>
                        </a:rPr>
                        <a:t>9,38</a:t>
                      </a:r>
                    </a:p>
                  </a:txBody>
                  <a:tcPr marL="9525" marR="9525" marT="9525" marB="0" anchor="b">
                    <a:lnL>
                      <a:noFill/>
                    </a:lnL>
                    <a:lnR>
                      <a:noFill/>
                    </a:lnR>
                    <a:lnT>
                      <a:noFill/>
                    </a:lnT>
                    <a:lnB>
                      <a:noFill/>
                    </a:lnB>
                    <a:solidFill>
                      <a:srgbClr val="00B0F0"/>
                    </a:solidFill>
                  </a:tcPr>
                </a:tc>
              </a:tr>
              <a:tr h="190500">
                <a:tc>
                  <a:txBody>
                    <a:bodyPr/>
                    <a:lstStyle/>
                    <a:p>
                      <a:pPr algn="l" fontAlgn="b"/>
                      <a:r>
                        <a:rPr lang="id-ID" sz="3200" b="1" i="0" u="none" strike="noStrike" dirty="0" smtClean="0">
                          <a:solidFill>
                            <a:srgbClr val="000000"/>
                          </a:solidFill>
                          <a:latin typeface="Calibri"/>
                        </a:rPr>
                        <a:t>LEKTOR</a:t>
                      </a:r>
                      <a:r>
                        <a:rPr lang="id-ID" sz="3200" b="1" i="0" u="none" strike="noStrike" baseline="0" dirty="0" smtClean="0">
                          <a:solidFill>
                            <a:srgbClr val="000000"/>
                          </a:solidFill>
                          <a:latin typeface="Calibri"/>
                        </a:rPr>
                        <a:t> KEPALA</a:t>
                      </a:r>
                      <a:endParaRPr lang="id-ID" sz="3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id-ID" sz="3200" b="1"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id-ID" sz="3200" b="1" i="0" u="none" strike="noStrike">
                          <a:solidFill>
                            <a:srgbClr val="000000"/>
                          </a:solidFill>
                          <a:latin typeface="Calibri"/>
                        </a:rPr>
                        <a:t>3,13</a:t>
                      </a:r>
                    </a:p>
                  </a:txBody>
                  <a:tcPr marL="9525" marR="9525" marT="9525" marB="0" anchor="b">
                    <a:lnL>
                      <a:noFill/>
                    </a:lnL>
                    <a:lnR>
                      <a:noFill/>
                    </a:lnR>
                    <a:lnT>
                      <a:noFill/>
                    </a:lnT>
                    <a:lnB>
                      <a:noFill/>
                    </a:lnB>
                  </a:tcPr>
                </a:tc>
              </a:tr>
              <a:tr h="190500">
                <a:tc>
                  <a:txBody>
                    <a:bodyPr/>
                    <a:lstStyle/>
                    <a:p>
                      <a:pPr algn="l" fontAlgn="b"/>
                      <a:r>
                        <a:rPr lang="id-ID" sz="3200" b="1" i="0" u="none" strike="noStrike" dirty="0" smtClean="0">
                          <a:solidFill>
                            <a:srgbClr val="000000"/>
                          </a:solidFill>
                          <a:latin typeface="Calibri"/>
                        </a:rPr>
                        <a:t>PROFESOR</a:t>
                      </a:r>
                      <a:endParaRPr lang="id-ID" sz="3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id-ID" sz="3200" b="1" i="0" u="none" strike="noStrike" dirty="0">
                          <a:solidFill>
                            <a:srgbClr val="000000"/>
                          </a:solidFill>
                          <a:latin typeface="Calibri"/>
                        </a:rPr>
                        <a:t>0</a:t>
                      </a:r>
                    </a:p>
                  </a:txBody>
                  <a:tcPr marL="9525" marR="9525" marT="9525" marB="0" anchor="b">
                    <a:lnL>
                      <a:noFill/>
                    </a:lnL>
                    <a:lnR>
                      <a:noFill/>
                    </a:lnR>
                    <a:lnT>
                      <a:noFill/>
                    </a:lnT>
                    <a:lnB>
                      <a:noFill/>
                    </a:lnB>
                  </a:tcPr>
                </a:tc>
                <a:tc>
                  <a:txBody>
                    <a:bodyPr/>
                    <a:lstStyle/>
                    <a:p>
                      <a:pPr algn="r" fontAlgn="b"/>
                      <a:r>
                        <a:rPr lang="id-ID" sz="3200" b="1" i="0" u="none" strike="noStrike">
                          <a:solidFill>
                            <a:srgbClr val="000000"/>
                          </a:solidFill>
                          <a:latin typeface="Calibri"/>
                        </a:rPr>
                        <a:t>0,00</a:t>
                      </a:r>
                    </a:p>
                  </a:txBody>
                  <a:tcPr marL="9525" marR="9525" marT="9525" marB="0" anchor="b">
                    <a:lnL>
                      <a:noFill/>
                    </a:lnL>
                    <a:lnR>
                      <a:noFill/>
                    </a:lnR>
                    <a:lnT>
                      <a:noFill/>
                    </a:lnT>
                    <a:lnB>
                      <a:noFill/>
                    </a:lnB>
                  </a:tcPr>
                </a:tc>
              </a:tr>
              <a:tr h="190500">
                <a:tc>
                  <a:txBody>
                    <a:bodyPr/>
                    <a:lstStyle/>
                    <a:p>
                      <a:pPr algn="l" fontAlgn="b"/>
                      <a:r>
                        <a:rPr lang="id-ID" sz="3200" b="1" i="0" u="none" strike="noStrike" dirty="0" smtClean="0">
                          <a:solidFill>
                            <a:srgbClr val="000000"/>
                          </a:solidFill>
                          <a:latin typeface="Calibri"/>
                        </a:rPr>
                        <a:t>PENGELOLA PAK</a:t>
                      </a:r>
                      <a:endParaRPr lang="id-ID" sz="3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id-ID" sz="3200" b="1"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r" fontAlgn="b"/>
                      <a:r>
                        <a:rPr lang="id-ID" sz="3200" b="1" i="0" u="none" strike="noStrike">
                          <a:solidFill>
                            <a:srgbClr val="000000"/>
                          </a:solidFill>
                          <a:latin typeface="Calibri"/>
                        </a:rPr>
                        <a:t>7,50</a:t>
                      </a:r>
                    </a:p>
                  </a:txBody>
                  <a:tcPr marL="9525" marR="9525" marT="9525" marB="0" anchor="b">
                    <a:lnL>
                      <a:noFill/>
                    </a:lnL>
                    <a:lnR>
                      <a:noFill/>
                    </a:lnR>
                    <a:lnT>
                      <a:noFill/>
                    </a:lnT>
                    <a:lnB>
                      <a:noFill/>
                    </a:lnB>
                  </a:tcPr>
                </a:tc>
              </a:tr>
              <a:tr h="190500">
                <a:tc>
                  <a:txBody>
                    <a:bodyPr/>
                    <a:lstStyle/>
                    <a:p>
                      <a:pPr algn="l" fontAlgn="b"/>
                      <a:endParaRPr lang="id-ID" sz="3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id-ID" sz="3200" b="1" i="0" u="none" strike="noStrike">
                          <a:solidFill>
                            <a:srgbClr val="000000"/>
                          </a:solidFill>
                          <a:latin typeface="Calibri"/>
                        </a:rPr>
                        <a:t>160</a:t>
                      </a:r>
                    </a:p>
                  </a:txBody>
                  <a:tcPr marL="9525" marR="9525" marT="9525" marB="0" anchor="b">
                    <a:lnL>
                      <a:noFill/>
                    </a:lnL>
                    <a:lnR>
                      <a:noFill/>
                    </a:lnR>
                    <a:lnT>
                      <a:noFill/>
                    </a:lnT>
                    <a:lnB>
                      <a:noFill/>
                    </a:lnB>
                  </a:tcPr>
                </a:tc>
                <a:tc>
                  <a:txBody>
                    <a:bodyPr/>
                    <a:lstStyle/>
                    <a:p>
                      <a:pPr algn="r" fontAlgn="b"/>
                      <a:r>
                        <a:rPr lang="id-ID" sz="3200" b="1" i="0" u="none" strike="noStrike" dirty="0">
                          <a:solidFill>
                            <a:srgbClr val="000000"/>
                          </a:solidFill>
                          <a:latin typeface="Calibri"/>
                        </a:rPr>
                        <a:t>100,00</a:t>
                      </a:r>
                    </a:p>
                  </a:txBody>
                  <a:tcPr marL="9525" marR="9525" marT="9525" marB="0" anchor="b">
                    <a:lnL>
                      <a:noFill/>
                    </a:lnL>
                    <a:lnR>
                      <a:noFill/>
                    </a:lnR>
                    <a:lnT>
                      <a:noFill/>
                    </a:lnT>
                    <a:lnB>
                      <a:noFill/>
                    </a:lnB>
                  </a:tcPr>
                </a:tc>
              </a:tr>
            </a:tbl>
          </a:graphicData>
        </a:graphic>
      </p:graphicFrame>
    </p:spTree>
    <p:extLst>
      <p:ext uri="{BB962C8B-B14F-4D97-AF65-F5344CB8AC3E}">
        <p14:creationId xmlns="" xmlns:p14="http://schemas.microsoft.com/office/powerpoint/2010/main" val="28829540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743506143"/>
              </p:ext>
            </p:extLst>
          </p:nvPr>
        </p:nvGraphicFramePr>
        <p:xfrm>
          <a:off x="236483" y="1571332"/>
          <a:ext cx="9926642" cy="4754880"/>
        </p:xfrm>
        <a:graphic>
          <a:graphicData uri="http://schemas.openxmlformats.org/drawingml/2006/table">
            <a:tbl>
              <a:tblPr/>
              <a:tblGrid>
                <a:gridCol w="8272202"/>
                <a:gridCol w="1654440"/>
              </a:tblGrid>
              <a:tr h="598085">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Jenis Kegiatan</a:t>
                      </a: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400" b="1" dirty="0">
                          <a:solidFill>
                            <a:schemeClr val="bg1"/>
                          </a:solidFill>
                          <a:latin typeface="+mj-lt"/>
                          <a:ea typeface="Arial Unicode MS" panose="020B0604020202020204" pitchFamily="34" charset="-128"/>
                          <a:cs typeface="Arial Unicode MS" panose="020B0604020202020204" pitchFamily="34" charset="-128"/>
                        </a:rPr>
                        <a:t>Angka  Kredit Maks.</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69825">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(2)</a:t>
                      </a: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(3)</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25">
                <a:tc>
                  <a:txBody>
                    <a:bodyPr/>
                    <a:lstStyle/>
                    <a:p>
                      <a:pPr>
                        <a:lnSpc>
                          <a:spcPct val="100000"/>
                        </a:lnSpc>
                        <a:spcBef>
                          <a:spcPts val="0"/>
                        </a:spcBef>
                        <a:spcAft>
                          <a:spcPts val="0"/>
                        </a:spcAft>
                        <a:tabLst>
                          <a:tab pos="228600" algn="l"/>
                        </a:tabLs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PENELITIAN</a:t>
                      </a: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algn="just">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2. </a:t>
                      </a:r>
                      <a:r>
                        <a:rPr lang="id-ID" sz="2400" b="1" dirty="0" smtClean="0">
                          <a:latin typeface="+mj-lt"/>
                          <a:ea typeface="Arial Unicode MS" panose="020B0604020202020204" pitchFamily="34" charset="-128"/>
                          <a:cs typeface="Arial Unicode MS" panose="020B0604020202020204" pitchFamily="34" charset="-128"/>
                        </a:rPr>
                        <a:t>Hasil </a:t>
                      </a:r>
                      <a:r>
                        <a:rPr lang="id-ID" sz="2400" b="1" dirty="0">
                          <a:latin typeface="+mj-lt"/>
                          <a:ea typeface="Arial Unicode MS" panose="020B0604020202020204" pitchFamily="34" charset="-128"/>
                          <a:cs typeface="Arial Unicode MS" panose="020B0604020202020204" pitchFamily="34" charset="-128"/>
                        </a:rPr>
                        <a:t>penelitian atau hasil pemikiran yang didesiminasikan </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tabLst>
                          <a:tab pos="228600" algn="l"/>
                        </a:tabLst>
                      </a:pP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539650">
                <a:tc>
                  <a:txBody>
                    <a:bodyPr/>
                    <a:lstStyle/>
                    <a:p>
                      <a:pPr marL="342900" indent="-228600">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a. </a:t>
                      </a:r>
                      <a:r>
                        <a:rPr lang="id-ID" sz="2400" b="1" dirty="0">
                          <a:solidFill>
                            <a:srgbClr val="000000"/>
                          </a:solidFill>
                          <a:latin typeface="+mj-lt"/>
                          <a:ea typeface="Arial Unicode MS" panose="020B0604020202020204" pitchFamily="34" charset="-128"/>
                          <a:cs typeface="Arial Unicode MS" panose="020B0604020202020204" pitchFamily="34" charset="-128"/>
                        </a:rPr>
                        <a:t>Dipresentasikan secara oral dan dimuat dalam prosiding yang dipublikasikan (ber ISSN/ISBN):</a:t>
                      </a: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marL="514350" indent="-355600" algn="just">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1</a:t>
                      </a:r>
                      <a:r>
                        <a:rPr lang="id-ID" sz="2400" b="1" dirty="0">
                          <a:latin typeface="+mj-lt"/>
                          <a:ea typeface="Arial Unicode MS" panose="020B0604020202020204" pitchFamily="34" charset="-128"/>
                          <a:cs typeface="Arial Unicode MS" panose="020B0604020202020204" pitchFamily="34" charset="-128"/>
                        </a:rPr>
                        <a:t>). Internasional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15</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9825">
                <a:tc>
                  <a:txBody>
                    <a:bodyPr/>
                    <a:lstStyle/>
                    <a:p>
                      <a:pPr marL="514350" indent="-355600" algn="just">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2</a:t>
                      </a:r>
                      <a:r>
                        <a:rPr lang="id-ID" sz="2400" b="1" dirty="0">
                          <a:latin typeface="+mj-lt"/>
                          <a:ea typeface="Arial Unicode MS" panose="020B0604020202020204" pitchFamily="34" charset="-128"/>
                          <a:cs typeface="Arial Unicode MS" panose="020B0604020202020204" pitchFamily="34" charset="-128"/>
                        </a:rPr>
                        <a:t>). 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10</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39650">
                <a:tc>
                  <a:txBody>
                    <a:bodyPr/>
                    <a:lstStyle/>
                    <a:p>
                      <a:pPr marL="342900" indent="-228600">
                        <a:lnSpc>
                          <a:spcPct val="100000"/>
                        </a:lnSpc>
                        <a:spcBef>
                          <a:spcPts val="0"/>
                        </a:spcBef>
                        <a:spcAft>
                          <a:spcPts val="0"/>
                        </a:spcAft>
                      </a:pPr>
                      <a:r>
                        <a:rPr lang="id-ID" sz="2400" b="1" dirty="0">
                          <a:latin typeface="+mj-lt"/>
                          <a:ea typeface="Arial Unicode MS" panose="020B0604020202020204" pitchFamily="34" charset="-128"/>
                          <a:cs typeface="Arial Unicode MS" panose="020B0604020202020204" pitchFamily="34" charset="-128"/>
                        </a:rPr>
                        <a:t>b. Disajikan dalam bentuk poster dan dimuat dalam prosiding </a:t>
                      </a:r>
                      <a:r>
                        <a:rPr lang="id-ID" sz="2400" b="1" dirty="0">
                          <a:solidFill>
                            <a:srgbClr val="000000"/>
                          </a:solidFill>
                          <a:latin typeface="+mj-lt"/>
                          <a:ea typeface="Arial Unicode MS" panose="020B0604020202020204" pitchFamily="34" charset="-128"/>
                          <a:cs typeface="Arial Unicode MS" panose="020B0604020202020204" pitchFamily="34" charset="-128"/>
                        </a:rPr>
                        <a:t>yang dipublikasikan:</a:t>
                      </a: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endParaRPr lang="id-ID" sz="2400" b="1"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9825">
                <a:tc>
                  <a:txBody>
                    <a:bodyPr/>
                    <a:lstStyle/>
                    <a:p>
                      <a:pPr marL="388620" indent="-229870" algn="just">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1</a:t>
                      </a:r>
                      <a:r>
                        <a:rPr lang="id-ID" sz="2400" b="1" dirty="0">
                          <a:latin typeface="+mj-lt"/>
                          <a:ea typeface="Arial Unicode MS" panose="020B0604020202020204" pitchFamily="34" charset="-128"/>
                          <a:cs typeface="Arial Unicode MS" panose="020B0604020202020204" pitchFamily="34" charset="-128"/>
                        </a:rPr>
                        <a:t>). Internasional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10</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marL="388620" indent="-229870" algn="just">
                        <a:lnSpc>
                          <a:spcPct val="100000"/>
                        </a:lnSpc>
                        <a:spcBef>
                          <a:spcPts val="0"/>
                        </a:spcBef>
                        <a:spcAft>
                          <a:spcPts val="0"/>
                        </a:spcAft>
                      </a:pPr>
                      <a:r>
                        <a:rPr lang="en-US" sz="2400" b="1" dirty="0" smtClean="0">
                          <a:latin typeface="+mj-lt"/>
                          <a:ea typeface="Arial Unicode MS" panose="020B0604020202020204" pitchFamily="34" charset="-128"/>
                          <a:cs typeface="Arial Unicode MS" panose="020B0604020202020204" pitchFamily="34" charset="-128"/>
                        </a:rPr>
                        <a:t>   </a:t>
                      </a:r>
                      <a:r>
                        <a:rPr lang="id-ID" sz="2400" b="1" dirty="0" smtClean="0">
                          <a:latin typeface="+mj-lt"/>
                          <a:ea typeface="Arial Unicode MS" panose="020B0604020202020204" pitchFamily="34" charset="-128"/>
                          <a:cs typeface="Arial Unicode MS" panose="020B0604020202020204" pitchFamily="34" charset="-128"/>
                        </a:rPr>
                        <a:t>2</a:t>
                      </a:r>
                      <a:r>
                        <a:rPr lang="id-ID" sz="2400" b="1" dirty="0">
                          <a:latin typeface="+mj-lt"/>
                          <a:ea typeface="Arial Unicode MS" panose="020B0604020202020204" pitchFamily="34" charset="-128"/>
                          <a:cs typeface="Arial Unicode MS" panose="020B0604020202020204" pitchFamily="34" charset="-128"/>
                        </a:rPr>
                        <a:t>). 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r>
                        <a:rPr lang="id-ID" sz="2400" b="1" dirty="0">
                          <a:latin typeface="+mj-lt"/>
                          <a:ea typeface="Arial Unicode MS" panose="020B0604020202020204" pitchFamily="34" charset="-128"/>
                          <a:cs typeface="Arial Unicode MS" panose="020B0604020202020204" pitchFamily="34" charset="-128"/>
                        </a:rPr>
                        <a:t>5</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7"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HAL-HAL PENTING DALAM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30</a:t>
            </a:fld>
            <a:endParaRPr lang="en-US"/>
          </a:p>
        </p:txBody>
      </p:sp>
      <p:sp>
        <p:nvSpPr>
          <p:cNvPr id="5" name="Action Button: Forward or Next 4">
            <a:hlinkClick r:id="rId2" action="ppaction://program" highlightClick="1"/>
          </p:cNvPr>
          <p:cNvSpPr/>
          <p:nvPr/>
        </p:nvSpPr>
        <p:spPr>
          <a:xfrm>
            <a:off x="10689021" y="3318633"/>
            <a:ext cx="644784" cy="709448"/>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rId3" action="ppaction://program" highlightClick="1"/>
          </p:cNvPr>
          <p:cNvSpPr/>
          <p:nvPr/>
        </p:nvSpPr>
        <p:spPr>
          <a:xfrm>
            <a:off x="10689021" y="4611414"/>
            <a:ext cx="644784" cy="709448"/>
          </a:xfrm>
          <a:prstGeom prst="actionButtonForwardNex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8932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666518265"/>
              </p:ext>
            </p:extLst>
          </p:nvPr>
        </p:nvGraphicFramePr>
        <p:xfrm>
          <a:off x="252248" y="1147626"/>
          <a:ext cx="11556124" cy="5201318"/>
        </p:xfrm>
        <a:graphic>
          <a:graphicData uri="http://schemas.openxmlformats.org/drawingml/2006/table">
            <a:tbl>
              <a:tblPr/>
              <a:tblGrid>
                <a:gridCol w="9427362"/>
                <a:gridCol w="2128762"/>
              </a:tblGrid>
              <a:tr h="59527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70733">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733">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465">
                <a:tc>
                  <a:txBody>
                    <a:bodyPr/>
                    <a:lstStyle>
                      <a:lvl1pPr marL="342900" indent="-342900">
                        <a:spcBef>
                          <a:spcPts val="400"/>
                        </a:spcBef>
                        <a:buClr>
                          <a:schemeClr val="accent1"/>
                        </a:buClr>
                        <a:buSzPct val="68000"/>
                        <a:buFont typeface="Wingdings 3" panose="05040102010807070707" pitchFamily="18" charset="2"/>
                        <a:tabLst>
                          <a:tab pos="1397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397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397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397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9pPr>
                    </a:lstStyle>
                    <a:p>
                      <a:pPr marL="114300" marR="0" lvl="1" indent="0" algn="l" defTabSz="914400" rtl="0" eaLnBrk="1" fontAlgn="base" latinLnBrk="0" hangingPunct="1">
                        <a:lnSpc>
                          <a:spcPct val="100000"/>
                        </a:lnSpc>
                        <a:spcBef>
                          <a:spcPts val="0"/>
                        </a:spcBef>
                        <a:spcAft>
                          <a:spcPts val="0"/>
                        </a:spcAft>
                        <a:buClrTx/>
                        <a:buSzTx/>
                        <a:buFont typeface="+mj-lt"/>
                        <a:buNone/>
                        <a:tabLst>
                          <a:tab pos="914400" algn="l"/>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c.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Disajikan dalam seminar/simposiun/ lokakarya, tetapi </a:t>
                      </a: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p>
                    <a:p>
                      <a:pPr marL="114300" marR="0" lvl="1" indent="0" algn="l" defTabSz="914400" rtl="0" eaLnBrk="1" fontAlgn="base" latinLnBrk="0" hangingPunct="1">
                        <a:lnSpc>
                          <a:spcPct val="100000"/>
                        </a:lnSpc>
                        <a:spcBef>
                          <a:spcPts val="0"/>
                        </a:spcBef>
                        <a:spcAft>
                          <a:spcPts val="0"/>
                        </a:spcAft>
                        <a:buClrTx/>
                        <a:buSzTx/>
                        <a:buFont typeface="+mj-lt"/>
                        <a:buNone/>
                        <a:tabLst>
                          <a:tab pos="914400" algn="l"/>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tidak dimuat dalam prosiding yang dipublikasikan:               </a:t>
                      </a: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733">
                <a:tc>
                  <a:txBody>
                    <a:bodyPr/>
                    <a:lstStyle>
                      <a:lvl1pPr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58750" algn="l"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1) </a:t>
                      </a: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Internasional</a:t>
                      </a: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733">
                <a:tc>
                  <a:txBody>
                    <a:bodyPr/>
                    <a:lstStyle>
                      <a:lvl1pPr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58750" algn="l"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2) </a:t>
                      </a: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Nasional</a:t>
                      </a: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812198">
                <a:tc>
                  <a:txBody>
                    <a:bodyPr/>
                    <a:lstStyle>
                      <a:lvl1pPr marL="342900" indent="-342900">
                        <a:spcBef>
                          <a:spcPts val="400"/>
                        </a:spcBef>
                        <a:buClr>
                          <a:schemeClr val="accent1"/>
                        </a:buClr>
                        <a:buSzPct val="68000"/>
                        <a:buFont typeface="Wingdings 3" panose="05040102010807070707" pitchFamily="18" charset="2"/>
                        <a:tabLst>
                          <a:tab pos="158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58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58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58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9pPr>
                    </a:lstStyle>
                    <a:p>
                      <a:pPr marL="457200" marR="0" lvl="1" indent="-34290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tab pos="158750" algn="l"/>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d.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Hasil penelitian/pemikiran yang tidak disajikan dalam seminar/ simposiun/ lokakarya, tetapi dimuat dalam prosiding:</a:t>
                      </a: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733">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1)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733">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2)  </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465">
                <a:tc>
                  <a:txBody>
                    <a:bodyPr/>
                    <a:lstStyle>
                      <a:lvl1pPr marL="158750"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85750" algn="l" defTabSz="914400" rtl="0" eaLnBrk="1" fontAlgn="base" latinLnBrk="0" hangingPunct="1">
                        <a:lnSpc>
                          <a:spcPct val="100000"/>
                        </a:lnSpc>
                        <a:spcBef>
                          <a:spcPts val="0"/>
                        </a:spcBef>
                        <a:spcAft>
                          <a:spcPts val="0"/>
                        </a:spcAft>
                        <a:buClrTx/>
                        <a:buSzTx/>
                        <a:buFontTx/>
                        <a:buNone/>
                        <a:tabLst/>
                      </a:pPr>
                      <a:r>
                        <a:rPr kumimoji="0" lang="en-US"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e.  </a:t>
                      </a:r>
                      <a:r>
                        <a:rPr kumimoji="0" lang="id-ID" altLang="en-US" sz="24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Hasil penelitian/pemikiran yang disajikan dalam</a:t>
                      </a: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koran/majalah  populer/umum</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4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31</a:t>
            </a:fld>
            <a:endParaRPr lang="en-US"/>
          </a:p>
        </p:txBody>
      </p:sp>
    </p:spTree>
    <p:extLst>
      <p:ext uri="{BB962C8B-B14F-4D97-AF65-F5344CB8AC3E}">
        <p14:creationId xmlns:p14="http://schemas.microsoft.com/office/powerpoint/2010/main" xmlns="" val="3380897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890395767"/>
              </p:ext>
            </p:extLst>
          </p:nvPr>
        </p:nvGraphicFramePr>
        <p:xfrm>
          <a:off x="252249" y="1141461"/>
          <a:ext cx="10310647" cy="5586548"/>
        </p:xfrm>
        <a:graphic>
          <a:graphicData uri="http://schemas.openxmlformats.org/drawingml/2006/table">
            <a:tbl>
              <a:tblPr/>
              <a:tblGrid>
                <a:gridCol w="721126"/>
                <a:gridCol w="7947117"/>
                <a:gridCol w="1642404"/>
              </a:tblGrid>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smtClean="0">
                          <a:ln>
                            <a:noFill/>
                          </a:ln>
                          <a:solidFill>
                            <a:schemeClr val="tx1"/>
                          </a:solidFill>
                          <a:effectLst/>
                          <a:latin typeface="+mj-lt"/>
                          <a:ea typeface="Arial Unicode MS" panose="020B0604020202020204" pitchFamily="34" charset="-128"/>
                          <a:cs typeface="Arial Unicode MS" panose="020B0604020202020204" pitchFamily="34" charset="-128"/>
                        </a:rPr>
                        <a:t>B</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Hasil penelitian atau pemikiran atau kerjasama industri yang tidak dipublikaskan (tersimpan dalam perpustakaan)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Menerjemahkan/menyadur buku ilmiah yang diterbitkan (ber ISBN)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Mengedit/menyunting karya ilmiah dalam bentuk buku yang diterbitkan (ber ISBN)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78971">
                <a:tc rowSpan="2">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Membuat rancangan dan karya teknologi/seni yang dipatenkan secara nasional atau 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342900" marR="0" lvl="0" indent="-285750" algn="l" defTabSz="914400" rtl="0" eaLnBrk="1" fontAlgn="base" latinLnBrk="0" hangingPunct="1">
                        <a:lnSpc>
                          <a:spcPct val="100000"/>
                        </a:lnSpc>
                        <a:spcBef>
                          <a:spcPts val="0"/>
                        </a:spcBef>
                        <a:spcAft>
                          <a:spcPts val="0"/>
                        </a:spcAft>
                        <a:buClrTx/>
                        <a:buSzTx/>
                        <a:buFont typeface="Lucida Sans Unicode" panose="020B0602030504020204" pitchFamily="34" charset="0"/>
                        <a:buAutoNum type="alphaLcParenR"/>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(paling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sedikit</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diakui</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oleh</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4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negara</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42900" indent="-34290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718457">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7</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kern="1200" cap="none" normalizeH="0" baseline="0" dirty="0" smtClean="0">
                          <a:ln>
                            <a:noFill/>
                          </a:ln>
                          <a:solidFill>
                            <a:schemeClr val="tx1"/>
                          </a:solidFill>
                          <a:effectLst/>
                          <a:latin typeface="+mn-lt"/>
                          <a:ea typeface="Arial Unicode MS" panose="020B0604020202020204" pitchFamily="34" charset="-128"/>
                          <a:cs typeface="Arial Unicode MS" panose="020B0604020202020204" pitchFamily="34" charset="-128"/>
                        </a:rPr>
                        <a:t>Membuat rancangan dan karya teknologi yang tidak dipatenkan; rancangan dan karya seni monumental/ seni pertunjukan; karya sastra: </a:t>
                      </a: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39486">
                <a:tc vMerge="1">
                  <a:txBody>
                    <a:bodyPr/>
                    <a:lstStyle/>
                    <a:p>
                      <a:endParaRPr lang="en-US"/>
                    </a:p>
                  </a:txBody>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1113"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Tingkat 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Tingkat  Lokal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8</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Membuat rancangan dan karya seni/seni pertunjukan yang tidak </a:t>
                      </a:r>
                      <a:r>
                        <a:rPr kumimoji="0" lang="en-US" altLang="en-US" sz="1800" b="1"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mendapatkan</a:t>
                      </a:r>
                      <a:r>
                        <a:rPr kumimoji="0" lang="en-US"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HKI</a:t>
                      </a: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32</a:t>
            </a:fld>
            <a:endParaRPr lang="en-US"/>
          </a:p>
        </p:txBody>
      </p:sp>
      <p:sp>
        <p:nvSpPr>
          <p:cNvPr id="4" name="TextBox 3"/>
          <p:cNvSpPr txBox="1"/>
          <p:nvPr/>
        </p:nvSpPr>
        <p:spPr>
          <a:xfrm>
            <a:off x="10720550" y="3504675"/>
            <a:ext cx="1237531" cy="2308324"/>
          </a:xfrm>
          <a:prstGeom prst="rect">
            <a:avLst/>
          </a:prstGeom>
          <a:noFill/>
        </p:spPr>
        <p:txBody>
          <a:bodyPr wrap="square" rtlCol="0">
            <a:spAutoFit/>
          </a:bodyPr>
          <a:lstStyle/>
          <a:p>
            <a:r>
              <a:rPr lang="en-US" dirty="0" smtClean="0"/>
              <a:t>*</a:t>
            </a:r>
            <a:r>
              <a:rPr lang="en-US" dirty="0" err="1" smtClean="0"/>
              <a:t>Termasuk</a:t>
            </a:r>
            <a:r>
              <a:rPr lang="en-US" dirty="0" smtClean="0"/>
              <a:t> </a:t>
            </a:r>
            <a:r>
              <a:rPr lang="en-US" dirty="0" err="1" smtClean="0"/>
              <a:t>dalam</a:t>
            </a:r>
            <a:r>
              <a:rPr lang="en-US" dirty="0" smtClean="0"/>
              <a:t> </a:t>
            </a:r>
            <a:r>
              <a:rPr lang="en-US" dirty="0" err="1" smtClean="0"/>
              <a:t>karya</a:t>
            </a:r>
            <a:r>
              <a:rPr lang="en-US" dirty="0" smtClean="0"/>
              <a:t> </a:t>
            </a:r>
            <a:r>
              <a:rPr lang="en-US" dirty="0" err="1" smtClean="0"/>
              <a:t>ini</a:t>
            </a:r>
            <a:r>
              <a:rPr lang="en-US" dirty="0" smtClean="0"/>
              <a:t> </a:t>
            </a:r>
          </a:p>
          <a:p>
            <a:r>
              <a:rPr lang="en-US" dirty="0" err="1" smtClean="0"/>
              <a:t>disajikan</a:t>
            </a:r>
            <a:r>
              <a:rPr lang="en-US" dirty="0" smtClean="0"/>
              <a:t> </a:t>
            </a:r>
            <a:r>
              <a:rPr lang="en-US" dirty="0" err="1" smtClean="0"/>
              <a:t>pada</a:t>
            </a:r>
            <a:r>
              <a:rPr lang="en-US" dirty="0" smtClean="0"/>
              <a:t> </a:t>
            </a:r>
            <a:r>
              <a:rPr lang="en-US" dirty="0" err="1" smtClean="0"/>
              <a:t>suplemen</a:t>
            </a:r>
            <a:r>
              <a:rPr lang="en-US" dirty="0" smtClean="0"/>
              <a:t> </a:t>
            </a:r>
          </a:p>
          <a:p>
            <a:r>
              <a:rPr lang="en-US" dirty="0" smtClean="0"/>
              <a:t>(Lam</a:t>
            </a:r>
            <a:r>
              <a:rPr lang="id-ID" dirty="0" smtClean="0"/>
              <a:t>p</a:t>
            </a:r>
            <a:r>
              <a:rPr lang="en-US" dirty="0" err="1" smtClean="0"/>
              <a:t>iran</a:t>
            </a:r>
            <a:r>
              <a:rPr lang="en-US" dirty="0" smtClean="0"/>
              <a:t> 1)</a:t>
            </a:r>
          </a:p>
        </p:txBody>
      </p:sp>
      <p:sp>
        <p:nvSpPr>
          <p:cNvPr id="7" name="Title 1"/>
          <p:cNvSpPr txBox="1">
            <a:spLocks noGrp="1"/>
          </p:cNvSpPr>
          <p:nvPr>
            <p:ph type="title"/>
          </p:nvPr>
        </p:nvSpPr>
        <p:spPr bwMode="auto">
          <a:xfrm>
            <a:off x="609600" y="180042"/>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 KEGIATAN PENELITIAN DAN PUBLIKASI (UNSUR B) </a:t>
            </a:r>
            <a:endParaRPr lang="en-US" altLang="en-US" sz="3200" b="1" dirty="0">
              <a:effectLst>
                <a:outerShdw blurRad="38100" dist="38100" dir="2700000" algn="tl">
                  <a:srgbClr val="000000">
                    <a:alpha val="43137"/>
                  </a:srgbClr>
                </a:outerShdw>
              </a:effectLst>
              <a:latin typeface="+mj-lt"/>
            </a:endParaRPr>
          </a:p>
        </p:txBody>
      </p:sp>
      <p:sp>
        <p:nvSpPr>
          <p:cNvPr id="6" name="Action Button: Forward or Next 5">
            <a:hlinkClick r:id="rId2" action="ppaction://program" highlightClick="1"/>
          </p:cNvPr>
          <p:cNvSpPr/>
          <p:nvPr/>
        </p:nvSpPr>
        <p:spPr>
          <a:xfrm>
            <a:off x="10909719" y="1206054"/>
            <a:ext cx="644784" cy="709448"/>
          </a:xfrm>
          <a:prstGeom prst="actionButtonForwardNex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68905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18426665"/>
              </p:ext>
            </p:extLst>
          </p:nvPr>
        </p:nvGraphicFramePr>
        <p:xfrm>
          <a:off x="457200" y="1505529"/>
          <a:ext cx="11319641" cy="4907280"/>
        </p:xfrm>
        <a:graphic>
          <a:graphicData uri="http://schemas.openxmlformats.org/drawingml/2006/table">
            <a:tbl>
              <a:tblPr firstCol="1" lastRow="1" lastCol="1" bandRow="1" bandCol="1">
                <a:tableStyleId>{5C22544A-7EE6-4342-B048-85BDC9FD1C3A}</a:tableStyleId>
              </a:tblPr>
              <a:tblGrid>
                <a:gridCol w="2877493"/>
                <a:gridCol w="1206237"/>
                <a:gridCol w="1484993"/>
                <a:gridCol w="1206557"/>
                <a:gridCol w="1024232"/>
                <a:gridCol w="3520129"/>
              </a:tblGrid>
              <a:tr h="876617">
                <a:tc>
                  <a:txBody>
                    <a:bodyPr/>
                    <a:lstStyle/>
                    <a:p>
                      <a:pPr marL="0" marR="0" lvl="0" indent="0" algn="ctr">
                        <a:lnSpc>
                          <a:spcPct val="115000"/>
                        </a:lnSpc>
                        <a:spcBef>
                          <a:spcPts val="200"/>
                        </a:spcBef>
                        <a:spcAft>
                          <a:spcPts val="200"/>
                        </a:spcAft>
                        <a:buSzPts val="1000"/>
                        <a:buFont typeface="Calibri"/>
                        <a:buNone/>
                        <a:tabLst>
                          <a:tab pos="338138" algn="l"/>
                        </a:tabLst>
                      </a:pPr>
                      <a:r>
                        <a:rPr lang="en-US" sz="2800" b="1" dirty="0" err="1" smtClean="0">
                          <a:solidFill>
                            <a:schemeClr val="bg1"/>
                          </a:solidFill>
                          <a:effectLst/>
                          <a:latin typeface="Calibri"/>
                          <a:ea typeface="Times New Roman"/>
                          <a:cs typeface="Times New Roman"/>
                        </a:rPr>
                        <a:t>Jenis</a:t>
                      </a:r>
                      <a:r>
                        <a:rPr lang="en-US" sz="2800" b="1" dirty="0" smtClean="0">
                          <a:solidFill>
                            <a:schemeClr val="bg1"/>
                          </a:solidFill>
                          <a:effectLst/>
                          <a:latin typeface="Calibri"/>
                          <a:ea typeface="Times New Roman"/>
                          <a:cs typeface="Times New Roman"/>
                        </a:rPr>
                        <a:t> </a:t>
                      </a:r>
                      <a:r>
                        <a:rPr lang="en-US" sz="2800" b="1" dirty="0" err="1" smtClean="0">
                          <a:solidFill>
                            <a:schemeClr val="bg1"/>
                          </a:solidFill>
                          <a:effectLst/>
                          <a:latin typeface="Calibri"/>
                          <a:ea typeface="Times New Roman"/>
                          <a:cs typeface="Times New Roman"/>
                        </a:rPr>
                        <a:t>Kegiatan</a:t>
                      </a:r>
                      <a:endParaRPr lang="en-US" sz="28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8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8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8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800" b="1" dirty="0" smtClean="0">
                          <a:solidFill>
                            <a:schemeClr val="bg1"/>
                          </a:solidFill>
                          <a:effectLst/>
                          <a:latin typeface="Calibri"/>
                          <a:ea typeface="Calibri"/>
                          <a:cs typeface="Times New Roman"/>
                        </a:rPr>
                        <a:t>AK</a:t>
                      </a:r>
                      <a:r>
                        <a:rPr lang="en-US" sz="2800" b="1" baseline="0" dirty="0" smtClean="0">
                          <a:solidFill>
                            <a:schemeClr val="bg1"/>
                          </a:solidFill>
                          <a:effectLst/>
                          <a:latin typeface="Calibri"/>
                          <a:ea typeface="Calibri"/>
                          <a:cs typeface="Times New Roman"/>
                        </a:rPr>
                        <a:t> </a:t>
                      </a:r>
                      <a:r>
                        <a:rPr lang="en-US" sz="2800" b="1" baseline="0" dirty="0" err="1" smtClean="0">
                          <a:solidFill>
                            <a:schemeClr val="bg1"/>
                          </a:solidFill>
                          <a:effectLst/>
                          <a:latin typeface="Calibri"/>
                          <a:ea typeface="Calibri"/>
                          <a:cs typeface="Times New Roman"/>
                        </a:rPr>
                        <a:t>Maks</a:t>
                      </a:r>
                      <a:r>
                        <a:rPr lang="en-US" sz="2800" b="1" baseline="0" dirty="0" smtClean="0">
                          <a:solidFill>
                            <a:schemeClr val="bg1"/>
                          </a:solidFill>
                          <a:effectLst/>
                          <a:latin typeface="Calibri"/>
                          <a:ea typeface="Calibri"/>
                          <a:cs typeface="Times New Roman"/>
                        </a:rPr>
                        <a:t>.</a:t>
                      </a:r>
                      <a:endParaRPr lang="en-US" sz="28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800" b="1" dirty="0" smtClean="0">
                          <a:solidFill>
                            <a:schemeClr val="bg1"/>
                          </a:solidFill>
                          <a:effectLst/>
                          <a:latin typeface="Calibri"/>
                          <a:ea typeface="Times New Roman"/>
                          <a:cs typeface="Times New Roman"/>
                        </a:rPr>
                        <a:t>Batas </a:t>
                      </a:r>
                      <a:r>
                        <a:rPr lang="en-US" sz="2800" b="1" dirty="0" err="1" smtClean="0">
                          <a:solidFill>
                            <a:schemeClr val="bg1"/>
                          </a:solidFill>
                          <a:effectLst/>
                          <a:latin typeface="Calibri"/>
                          <a:ea typeface="Times New Roman"/>
                          <a:cs typeface="Times New Roman"/>
                        </a:rPr>
                        <a:t>Pengajuan</a:t>
                      </a:r>
                      <a:endParaRPr lang="en-US" sz="2800" b="1" dirty="0">
                        <a:solidFill>
                          <a:schemeClr val="bg1"/>
                        </a:solidFill>
                        <a:effectLst/>
                        <a:latin typeface="Calibri"/>
                        <a:ea typeface="Times New Roman"/>
                        <a:cs typeface="Times New Roman"/>
                      </a:endParaRPr>
                    </a:p>
                  </a:txBody>
                  <a:tcPr marL="68588" marR="68588" marT="0" marB="0" anchor="ctr">
                    <a:solidFill>
                      <a:srgbClr val="002060"/>
                    </a:solidFill>
                  </a:tcPr>
                </a:tc>
              </a:tr>
              <a:tr h="2304256">
                <a:tc>
                  <a:txBody>
                    <a:bodyPr/>
                    <a:lstStyle/>
                    <a:p>
                      <a:pPr marL="0" marR="0" lvl="0" indent="0">
                        <a:lnSpc>
                          <a:spcPct val="115000"/>
                        </a:lnSpc>
                        <a:spcBef>
                          <a:spcPts val="200"/>
                        </a:spcBef>
                        <a:spcAft>
                          <a:spcPts val="200"/>
                        </a:spcAft>
                        <a:buSzPts val="1000"/>
                        <a:buFont typeface="Calibri"/>
                        <a:buNone/>
                        <a:tabLst>
                          <a:tab pos="338138" algn="l"/>
                        </a:tabLst>
                      </a:pPr>
                      <a:r>
                        <a:rPr lang="en-US" sz="2800" b="1" dirty="0" smtClean="0">
                          <a:solidFill>
                            <a:schemeClr val="tx1"/>
                          </a:solidFill>
                          <a:effectLst/>
                        </a:rPr>
                        <a:t>1. </a:t>
                      </a:r>
                      <a:r>
                        <a:rPr lang="id-ID" sz="2800" b="1" dirty="0" smtClean="0">
                          <a:solidFill>
                            <a:schemeClr val="tx1"/>
                          </a:solidFill>
                          <a:effectLst/>
                        </a:rPr>
                        <a:t>Jurnal </a:t>
                      </a:r>
                      <a:r>
                        <a:rPr lang="id-ID" sz="2800" b="1" dirty="0">
                          <a:solidFill>
                            <a:schemeClr val="tx1"/>
                          </a:solidFill>
                          <a:effectLst/>
                        </a:rPr>
                        <a:t>Nasional </a:t>
                      </a:r>
                      <a:endParaRPr lang="en-US" sz="2800" b="1" dirty="0">
                        <a:solidFill>
                          <a:schemeClr val="tx1"/>
                        </a:solidFill>
                        <a:effectLst/>
                        <a:latin typeface="Calibri"/>
                        <a:ea typeface="Times New Roman"/>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800" b="1" dirty="0">
                          <a:solidFill>
                            <a:schemeClr val="tx1"/>
                          </a:solidFill>
                          <a:effectLst/>
                        </a:rPr>
                        <a:t> </a:t>
                      </a:r>
                      <a:endParaRPr lang="en-US" sz="28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800" b="1" dirty="0">
                          <a:solidFill>
                            <a:schemeClr val="tx1"/>
                          </a:solidFill>
                          <a:effectLst/>
                        </a:rPr>
                        <a:t> </a:t>
                      </a:r>
                      <a:endParaRPr lang="en-US" sz="28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800" b="1" dirty="0">
                          <a:solidFill>
                            <a:schemeClr val="tx1"/>
                          </a:solidFill>
                          <a:effectLst/>
                        </a:rPr>
                        <a:t> </a:t>
                      </a:r>
                      <a:endParaRPr lang="en-US" sz="28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800" b="1" dirty="0">
                          <a:solidFill>
                            <a:schemeClr val="tx1"/>
                          </a:solidFill>
                          <a:effectLst/>
                        </a:rPr>
                        <a:t>10</a:t>
                      </a:r>
                      <a:endParaRPr lang="en-US" sz="2800" b="1"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l">
                        <a:lnSpc>
                          <a:spcPct val="115000"/>
                        </a:lnSpc>
                        <a:spcBef>
                          <a:spcPts val="200"/>
                        </a:spcBef>
                        <a:spcAft>
                          <a:spcPts val="200"/>
                        </a:spcAft>
                        <a:tabLst>
                          <a:tab pos="228600" algn="l"/>
                        </a:tabLst>
                      </a:pPr>
                      <a:r>
                        <a:rPr lang="en-US" sz="2800" b="1" dirty="0">
                          <a:solidFill>
                            <a:schemeClr val="tx1"/>
                          </a:solidFill>
                          <a:effectLst/>
                        </a:rPr>
                        <a:t>Paling </a:t>
                      </a:r>
                      <a:r>
                        <a:rPr lang="en-US" sz="2800" b="1" dirty="0" err="1" smtClean="0">
                          <a:solidFill>
                            <a:schemeClr val="tx1"/>
                          </a:solidFill>
                          <a:effectLst/>
                        </a:rPr>
                        <a:t>tinggi</a:t>
                      </a:r>
                      <a:r>
                        <a:rPr lang="id-ID" sz="2800" b="1" dirty="0" smtClean="0">
                          <a:solidFill>
                            <a:schemeClr val="tx1"/>
                          </a:solidFill>
                          <a:effectLst/>
                        </a:rPr>
                        <a:t> </a:t>
                      </a:r>
                      <a:r>
                        <a:rPr lang="id-ID" sz="2800" b="1" dirty="0">
                          <a:solidFill>
                            <a:schemeClr val="tx1"/>
                          </a:solidFill>
                          <a:effectLst/>
                        </a:rPr>
                        <a:t>25% dari AK </a:t>
                      </a:r>
                      <a:r>
                        <a:rPr lang="en-US" sz="2800" b="1" dirty="0" err="1">
                          <a:solidFill>
                            <a:schemeClr val="tx1"/>
                          </a:solidFill>
                          <a:effectLst/>
                        </a:rPr>
                        <a:t>unsur</a:t>
                      </a:r>
                      <a:r>
                        <a:rPr lang="en-US" sz="2800" b="1" dirty="0">
                          <a:solidFill>
                            <a:schemeClr val="tx1"/>
                          </a:solidFill>
                          <a:effectLst/>
                        </a:rPr>
                        <a:t> </a:t>
                      </a:r>
                      <a:r>
                        <a:rPr lang="en-US" sz="2800" b="1" dirty="0" err="1">
                          <a:solidFill>
                            <a:schemeClr val="tx1"/>
                          </a:solidFill>
                          <a:effectLst/>
                        </a:rPr>
                        <a:t>penelitian</a:t>
                      </a:r>
                      <a:r>
                        <a:rPr lang="en-US" sz="2800" b="1" dirty="0">
                          <a:solidFill>
                            <a:schemeClr val="tx1"/>
                          </a:solidFill>
                          <a:effectLst/>
                        </a:rPr>
                        <a:t> </a:t>
                      </a:r>
                      <a:r>
                        <a:rPr lang="id-ID" sz="2800" b="1" dirty="0">
                          <a:solidFill>
                            <a:schemeClr val="tx1"/>
                          </a:solidFill>
                          <a:effectLst/>
                        </a:rPr>
                        <a:t>yang diperlukan untuk pengusulan </a:t>
                      </a:r>
                      <a:r>
                        <a:rPr lang="id-ID" sz="2800" b="1" dirty="0" smtClean="0">
                          <a:solidFill>
                            <a:schemeClr val="tx1"/>
                          </a:solidFill>
                          <a:effectLst/>
                        </a:rPr>
                        <a:t>ke</a:t>
                      </a:r>
                      <a:r>
                        <a:rPr lang="en-US" sz="2800" b="1" dirty="0" smtClean="0">
                          <a:solidFill>
                            <a:schemeClr val="tx1"/>
                          </a:solidFill>
                          <a:effectLst/>
                        </a:rPr>
                        <a:t> LK </a:t>
                      </a:r>
                      <a:r>
                        <a:rPr lang="en-US" sz="2800" b="1" dirty="0" err="1" smtClean="0">
                          <a:solidFill>
                            <a:schemeClr val="tx1"/>
                          </a:solidFill>
                          <a:effectLst/>
                        </a:rPr>
                        <a:t>dan</a:t>
                      </a:r>
                      <a:r>
                        <a:rPr lang="en-US" sz="2800" b="1" dirty="0" smtClean="0">
                          <a:solidFill>
                            <a:schemeClr val="tx1"/>
                          </a:solidFill>
                          <a:effectLst/>
                        </a:rPr>
                        <a:t>  </a:t>
                      </a:r>
                      <a:r>
                        <a:rPr lang="en-US" sz="2800" b="1" dirty="0" err="1" smtClean="0">
                          <a:solidFill>
                            <a:schemeClr val="tx1"/>
                          </a:solidFill>
                          <a:effectLst/>
                        </a:rPr>
                        <a:t>Profesor</a:t>
                      </a:r>
                      <a:r>
                        <a:rPr lang="en-US" sz="2800" b="1" dirty="0" smtClean="0">
                          <a:solidFill>
                            <a:schemeClr val="tx1"/>
                          </a:solidFill>
                          <a:effectLst/>
                        </a:rPr>
                        <a:t> yang  </a:t>
                      </a:r>
                      <a:r>
                        <a:rPr lang="en-US" sz="2800" b="1" dirty="0" err="1" smtClean="0">
                          <a:solidFill>
                            <a:schemeClr val="tx1"/>
                          </a:solidFill>
                          <a:effectLst/>
                        </a:rPr>
                        <a:t>diterbitkan</a:t>
                      </a:r>
                      <a:r>
                        <a:rPr lang="en-US" sz="2800" b="1" baseline="0" dirty="0" smtClean="0">
                          <a:solidFill>
                            <a:schemeClr val="tx1"/>
                          </a:solidFill>
                          <a:effectLst/>
                        </a:rPr>
                        <a:t> </a:t>
                      </a:r>
                      <a:r>
                        <a:rPr lang="en-US" sz="2800" b="1" baseline="0" dirty="0" err="1" smtClean="0">
                          <a:solidFill>
                            <a:schemeClr val="tx1"/>
                          </a:solidFill>
                          <a:effectLst/>
                        </a:rPr>
                        <a:t>dijurnal</a:t>
                      </a:r>
                      <a:r>
                        <a:rPr lang="en-US" sz="2800" b="1" baseline="0" dirty="0" smtClean="0">
                          <a:solidFill>
                            <a:schemeClr val="tx1"/>
                          </a:solidFill>
                          <a:effectLst/>
                        </a:rPr>
                        <a:t> </a:t>
                      </a:r>
                      <a:r>
                        <a:rPr lang="en-US" sz="2800" b="1" baseline="0" dirty="0" err="1" smtClean="0">
                          <a:solidFill>
                            <a:schemeClr val="tx1"/>
                          </a:solidFill>
                          <a:effectLst/>
                        </a:rPr>
                        <a:t>nasional</a:t>
                      </a:r>
                      <a:endParaRPr lang="en-US" sz="2800" b="1" dirty="0">
                        <a:solidFill>
                          <a:schemeClr val="tx1"/>
                        </a:solidFill>
                        <a:effectLst/>
                        <a:latin typeface="Calibri"/>
                        <a:ea typeface="Times New Roman"/>
                        <a:cs typeface="Times New Roman"/>
                      </a:endParaRPr>
                    </a:p>
                  </a:txBody>
                  <a:tcPr marL="68588" marR="68588" marT="0" marB="0">
                    <a:solidFill>
                      <a:schemeClr val="accent1">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33</a:t>
            </a:fld>
            <a:endParaRPr lang="en-US"/>
          </a:p>
        </p:txBody>
      </p:sp>
      <p:sp>
        <p:nvSpPr>
          <p:cNvPr id="6" name="Title 1"/>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BATASAN PERLU DIPERHATIKAN DALAM KEGIATAN PENELITIAN DAN PUBLIKASI (UNSUR B)  KENAIKAN JABATAN KE LK DAN GB</a:t>
            </a:r>
            <a:endParaRPr lang="en-US" altLang="en-US" sz="32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4245979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98699140"/>
              </p:ext>
            </p:extLst>
          </p:nvPr>
        </p:nvGraphicFramePr>
        <p:xfrm>
          <a:off x="394138" y="1128656"/>
          <a:ext cx="11540360" cy="5703570"/>
        </p:xfrm>
        <a:graphic>
          <a:graphicData uri="http://schemas.openxmlformats.org/drawingml/2006/table">
            <a:tbl>
              <a:tblPr firstCol="1" lastRow="1" lastCol="1" bandRow="1" bandCol="1">
                <a:tableStyleId>{5C22544A-7EE6-4342-B048-85BDC9FD1C3A}</a:tableStyleId>
              </a:tblPr>
              <a:tblGrid>
                <a:gridCol w="4410434"/>
                <a:gridCol w="607112"/>
                <a:gridCol w="802808"/>
                <a:gridCol w="802808"/>
                <a:gridCol w="1130692"/>
                <a:gridCol w="3786506"/>
              </a:tblGrid>
              <a:tr h="960120">
                <a:tc>
                  <a:txBody>
                    <a:bodyPr/>
                    <a:lstStyle/>
                    <a:p>
                      <a:pPr marL="0" marR="0" lvl="0" indent="0" algn="ctr">
                        <a:lnSpc>
                          <a:spcPct val="115000"/>
                        </a:lnSpc>
                        <a:spcBef>
                          <a:spcPts val="200"/>
                        </a:spcBef>
                        <a:spcAft>
                          <a:spcPts val="200"/>
                        </a:spcAft>
                        <a:buSzPts val="1000"/>
                        <a:buFont typeface="Calibri"/>
                        <a:buNone/>
                        <a:tabLst>
                          <a:tab pos="338138" algn="l"/>
                        </a:tabLst>
                      </a:pPr>
                      <a:r>
                        <a:rPr lang="en-US" sz="2200" b="1" dirty="0" err="1" smtClean="0">
                          <a:solidFill>
                            <a:schemeClr val="bg1"/>
                          </a:solidFill>
                          <a:effectLst/>
                          <a:latin typeface="Calibri"/>
                          <a:ea typeface="Times New Roman"/>
                          <a:cs typeface="Times New Roman"/>
                        </a:rPr>
                        <a:t>Jenis</a:t>
                      </a:r>
                      <a:r>
                        <a:rPr lang="en-US" sz="2200" b="1" dirty="0" smtClean="0">
                          <a:solidFill>
                            <a:schemeClr val="bg1"/>
                          </a:solidFill>
                          <a:effectLst/>
                          <a:latin typeface="Calibri"/>
                          <a:ea typeface="Times New Roman"/>
                          <a:cs typeface="Times New Roman"/>
                        </a:rPr>
                        <a:t> </a:t>
                      </a:r>
                      <a:r>
                        <a:rPr lang="en-US" sz="2200" b="1" dirty="0" err="1" smtClean="0">
                          <a:solidFill>
                            <a:schemeClr val="bg1"/>
                          </a:solidFill>
                          <a:effectLst/>
                          <a:latin typeface="Calibri"/>
                          <a:ea typeface="Times New Roman"/>
                          <a:cs typeface="Times New Roman"/>
                        </a:rPr>
                        <a:t>Kegiatan</a:t>
                      </a:r>
                      <a:endParaRPr lang="en-US" sz="22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2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2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2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200" b="1" dirty="0" smtClean="0">
                          <a:solidFill>
                            <a:schemeClr val="bg1"/>
                          </a:solidFill>
                          <a:effectLst/>
                          <a:latin typeface="Calibri"/>
                          <a:ea typeface="Calibri"/>
                          <a:cs typeface="Times New Roman"/>
                        </a:rPr>
                        <a:t>AK</a:t>
                      </a:r>
                      <a:r>
                        <a:rPr lang="en-US" sz="2200" b="1" baseline="0" dirty="0" smtClean="0">
                          <a:solidFill>
                            <a:schemeClr val="bg1"/>
                          </a:solidFill>
                          <a:effectLst/>
                          <a:latin typeface="Calibri"/>
                          <a:ea typeface="Calibri"/>
                          <a:cs typeface="Times New Roman"/>
                        </a:rPr>
                        <a:t> </a:t>
                      </a:r>
                      <a:r>
                        <a:rPr lang="en-US" sz="2200" b="1" baseline="0" dirty="0" err="1" smtClean="0">
                          <a:solidFill>
                            <a:schemeClr val="bg1"/>
                          </a:solidFill>
                          <a:effectLst/>
                          <a:latin typeface="Calibri"/>
                          <a:ea typeface="Calibri"/>
                          <a:cs typeface="Times New Roman"/>
                        </a:rPr>
                        <a:t>Maks</a:t>
                      </a:r>
                      <a:r>
                        <a:rPr lang="en-US" sz="2200" b="1" baseline="0" dirty="0" smtClean="0">
                          <a:solidFill>
                            <a:schemeClr val="bg1"/>
                          </a:solidFill>
                          <a:effectLst/>
                          <a:latin typeface="Calibri"/>
                          <a:ea typeface="Calibri"/>
                          <a:cs typeface="Times New Roman"/>
                        </a:rPr>
                        <a:t>.</a:t>
                      </a:r>
                      <a:endParaRPr lang="en-US" sz="22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200" b="1" dirty="0" smtClean="0">
                          <a:solidFill>
                            <a:schemeClr val="bg1"/>
                          </a:solidFill>
                          <a:effectLst/>
                          <a:latin typeface="Calibri"/>
                          <a:ea typeface="Times New Roman"/>
                          <a:cs typeface="Times New Roman"/>
                        </a:rPr>
                        <a:t>Batas </a:t>
                      </a:r>
                      <a:r>
                        <a:rPr lang="en-US" sz="2200" b="1" dirty="0" err="1" smtClean="0">
                          <a:solidFill>
                            <a:schemeClr val="bg1"/>
                          </a:solidFill>
                          <a:effectLst/>
                          <a:latin typeface="Calibri"/>
                          <a:ea typeface="Times New Roman"/>
                          <a:cs typeface="Times New Roman"/>
                        </a:rPr>
                        <a:t>Pengajuan</a:t>
                      </a:r>
                      <a:endParaRPr lang="en-US" sz="2200" b="1" dirty="0">
                        <a:solidFill>
                          <a:schemeClr val="bg1"/>
                        </a:solidFill>
                        <a:effectLst/>
                        <a:latin typeface="Calibri"/>
                        <a:ea typeface="Times New Roman"/>
                        <a:cs typeface="Times New Roman"/>
                      </a:endParaRPr>
                    </a:p>
                  </a:txBody>
                  <a:tcPr marL="68588" marR="68588" marT="0" marB="0" anchor="ctr">
                    <a:solidFill>
                      <a:srgbClr val="002060"/>
                    </a:solidFill>
                  </a:tcPr>
                </a:tc>
              </a:tr>
              <a:tr h="960120">
                <a:tc>
                  <a:txBody>
                    <a:bodyPr/>
                    <a:lstStyle/>
                    <a:p>
                      <a:pPr marL="158750" marR="0" indent="-158750">
                        <a:lnSpc>
                          <a:spcPct val="100000"/>
                        </a:lnSpc>
                        <a:spcBef>
                          <a:spcPts val="0"/>
                        </a:spcBef>
                        <a:spcAft>
                          <a:spcPts val="0"/>
                        </a:spcAf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a. Dipresentasikan secara oral dan dimuat dalam prosiding yang dipublikasikan (ber ISSN/ISBN):</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240030">
                <a:tc>
                  <a:txBody>
                    <a:bodyPr/>
                    <a:lstStyle/>
                    <a:p>
                      <a:pPr marL="514350" marR="0" indent="-355600" algn="just">
                        <a:lnSpc>
                          <a:spcPct val="100000"/>
                        </a:lnSpc>
                        <a:spcBef>
                          <a:spcPts val="0"/>
                        </a:spcBef>
                        <a:spcAft>
                          <a:spcPts val="0"/>
                        </a:spcAf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1). Internasional</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15</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960120">
                <a:tc>
                  <a:txBody>
                    <a:bodyPr/>
                    <a:lstStyle/>
                    <a:p>
                      <a:pPr marL="514350" marR="0" indent="-355600" algn="just">
                        <a:lnSpc>
                          <a:spcPct val="100000"/>
                        </a:lnSpc>
                        <a:spcBef>
                          <a:spcPts val="0"/>
                        </a:spcBef>
                        <a:spcAft>
                          <a:spcPts val="0"/>
                        </a:spcAf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2). Nasional</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10</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en-US" sz="2200" b="1"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tinggi</a:t>
                      </a:r>
                      <a:r>
                        <a:rPr lang="id-ID"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200" b="1" dirty="0">
                          <a:solidFill>
                            <a:schemeClr val="tx1"/>
                          </a:solidFill>
                          <a:effectLst/>
                          <a:latin typeface="+mj-lt"/>
                          <a:ea typeface="Arial Unicode MS" panose="020B0604020202020204" pitchFamily="34" charset="-128"/>
                          <a:cs typeface="Arial Unicode MS" panose="020B0604020202020204" pitchFamily="34" charset="-128"/>
                        </a:rPr>
                        <a:t>25 % dari </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AK</a:t>
                      </a:r>
                      <a:r>
                        <a:rPr lang="id-ID"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2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2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yang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diperlukan</a:t>
                      </a:r>
                      <a:r>
                        <a:rPr lang="en-US" sz="2200" b="1" baseline="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200" b="1" dirty="0" smtClean="0">
                          <a:solidFill>
                            <a:schemeClr val="tx1"/>
                          </a:solidFill>
                          <a:effectLst/>
                          <a:latin typeface="+mj-lt"/>
                          <a:ea typeface="Arial Unicode MS" panose="020B0604020202020204" pitchFamily="34" charset="-128"/>
                          <a:cs typeface="Arial Unicode MS" panose="020B0604020202020204" pitchFamily="34" charset="-128"/>
                        </a:rPr>
                        <a:t>untuk p</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enguaulan</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ke</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 LK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dan</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Profesor</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720090">
                <a:tc>
                  <a:txBody>
                    <a:bodyPr/>
                    <a:lstStyle/>
                    <a:p>
                      <a:pPr marL="158750" marR="0" indent="-158750">
                        <a:lnSpc>
                          <a:spcPct val="100000"/>
                        </a:lnSpc>
                        <a:spcBef>
                          <a:spcPts val="0"/>
                        </a:spcBef>
                        <a:spcAft>
                          <a:spcPts val="0"/>
                        </a:spcAf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b. Disajikan dalam bentuk poster dan dimuat dalam prosiding yang dipublikasikan:</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just">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240030">
                <a:tc>
                  <a:txBody>
                    <a:bodyPr/>
                    <a:lstStyle/>
                    <a:p>
                      <a:pPr marL="388620" marR="0" indent="-229870" algn="just">
                        <a:lnSpc>
                          <a:spcPct val="100000"/>
                        </a:lnSpc>
                        <a:spcBef>
                          <a:spcPts val="0"/>
                        </a:spcBef>
                        <a:spcAft>
                          <a:spcPts val="0"/>
                        </a:spcAf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1). Internasional</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 </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a:solidFill>
                            <a:schemeClr val="tx1"/>
                          </a:solidFill>
                          <a:effectLst/>
                          <a:latin typeface="+mj-lt"/>
                          <a:ea typeface="Arial Unicode MS" panose="020B0604020202020204" pitchFamily="34" charset="-128"/>
                          <a:cs typeface="Arial Unicode MS" panose="020B0604020202020204" pitchFamily="34" charset="-128"/>
                        </a:rPr>
                        <a:t>10</a:t>
                      </a:r>
                      <a:endParaRPr lang="en-US" sz="2200" b="1">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rowSpan="2">
                  <a:txBody>
                    <a:bodyPr/>
                    <a:lstStyle/>
                    <a:p>
                      <a:pPr marL="0" marR="0">
                        <a:lnSpc>
                          <a:spcPct val="100000"/>
                        </a:lnSpc>
                        <a:spcBef>
                          <a:spcPts val="0"/>
                        </a:spcBef>
                        <a:spcAft>
                          <a:spcPts val="0"/>
                        </a:spcAft>
                        <a:tabLst>
                          <a:tab pos="228600" algn="l"/>
                        </a:tabLst>
                      </a:pPr>
                      <a:r>
                        <a:rPr lang="en-US" sz="2200" b="1"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tinggi</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 25</a:t>
                      </a:r>
                      <a:r>
                        <a:rPr lang="id-ID"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AK</a:t>
                      </a:r>
                      <a:r>
                        <a:rPr lang="id-ID"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2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200" b="1" dirty="0">
                          <a:solidFill>
                            <a:schemeClr val="tx1"/>
                          </a:solidFill>
                          <a:effectLst/>
                          <a:latin typeface="+mj-lt"/>
                          <a:ea typeface="Arial Unicode MS" panose="020B0604020202020204" pitchFamily="34" charset="-128"/>
                          <a:cs typeface="Arial Unicode MS" panose="020B0604020202020204" pitchFamily="34" charset="-128"/>
                        </a:rPr>
                        <a:t> </a:t>
                      </a:r>
                      <a:r>
                        <a:rPr lang="id-ID" sz="2200" b="1" dirty="0">
                          <a:solidFill>
                            <a:schemeClr val="tx1"/>
                          </a:solidFill>
                          <a:effectLst/>
                          <a:latin typeface="+mj-lt"/>
                          <a:ea typeface="Arial Unicode MS" panose="020B0604020202020204" pitchFamily="34" charset="-128"/>
                          <a:cs typeface="Arial Unicode MS" panose="020B0604020202020204" pitchFamily="34" charset="-128"/>
                        </a:rPr>
                        <a:t>untuk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pengusulan</a:t>
                      </a:r>
                      <a:r>
                        <a:rPr lang="id-ID"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2200" b="1" dirty="0">
                          <a:solidFill>
                            <a:schemeClr val="tx1"/>
                          </a:solidFill>
                          <a:effectLst/>
                          <a:latin typeface="+mj-lt"/>
                          <a:ea typeface="Arial Unicode MS" panose="020B0604020202020204" pitchFamily="34" charset="-128"/>
                          <a:cs typeface="Arial Unicode MS" panose="020B0604020202020204" pitchFamily="34" charset="-128"/>
                        </a:rPr>
                        <a:t>ke </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 LK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dan</a:t>
                      </a:r>
                      <a:r>
                        <a:rPr lang="en-US" sz="2200" b="1"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2200" b="1" dirty="0" err="1" smtClean="0">
                          <a:solidFill>
                            <a:schemeClr val="tx1"/>
                          </a:solidFill>
                          <a:effectLst/>
                          <a:latin typeface="+mj-lt"/>
                          <a:ea typeface="Arial Unicode MS" panose="020B0604020202020204" pitchFamily="34" charset="-128"/>
                          <a:cs typeface="Arial Unicode MS" panose="020B0604020202020204" pitchFamily="34" charset="-128"/>
                        </a:rPr>
                        <a:t>Profesor</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720090">
                <a:tc>
                  <a:txBody>
                    <a:bodyPr/>
                    <a:lstStyle/>
                    <a:p>
                      <a:pPr marL="388620" marR="0" indent="-229870" algn="just">
                        <a:lnSpc>
                          <a:spcPct val="100000"/>
                        </a:lnSpc>
                        <a:spcBef>
                          <a:spcPts val="0"/>
                        </a:spcBef>
                        <a:spcAft>
                          <a:spcPts val="0"/>
                        </a:spcAf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2). Nasional</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2200" b="1" dirty="0">
                          <a:solidFill>
                            <a:schemeClr val="tx1"/>
                          </a:solidFill>
                          <a:effectLst/>
                          <a:latin typeface="+mj-lt"/>
                          <a:ea typeface="Arial Unicode MS" panose="020B0604020202020204" pitchFamily="34" charset="-128"/>
                          <a:cs typeface="Arial Unicode MS" panose="020B0604020202020204" pitchFamily="34" charset="-128"/>
                        </a:rPr>
                        <a:t>5</a:t>
                      </a:r>
                      <a:endParaRPr lang="en-US" sz="22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vMerge="1">
                  <a:txBody>
                    <a:bodyPr/>
                    <a:lstStyle/>
                    <a:p>
                      <a:endParaRPr lang="en-US"/>
                    </a:p>
                  </a:txBody>
                  <a:tcPr/>
                </a:tc>
              </a:tr>
            </a:tbl>
          </a:graphicData>
        </a:graphic>
      </p:graphicFrame>
      <p:sp>
        <p:nvSpPr>
          <p:cNvPr id="3" name="Title 1"/>
          <p:cNvSpPr txBox="1">
            <a:spLocks noGrp="1"/>
          </p:cNvSpPr>
          <p:nvPr>
            <p:ph type="title"/>
          </p:nvPr>
        </p:nvSpPr>
        <p:spPr bwMode="auto">
          <a:xfrm>
            <a:off x="609600" y="6616"/>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BATASAN PERLU DIPERHATIKAN DALAM KEGIATAN PENELITIAN DAN PUBLIKASI (UNSUR B)  KENAIKAN JABATAN KE LK DAN GB</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34</a:t>
            </a:fld>
            <a:endParaRPr lang="en-US"/>
          </a:p>
        </p:txBody>
      </p:sp>
    </p:spTree>
    <p:extLst>
      <p:ext uri="{BB962C8B-B14F-4D97-AF65-F5344CB8AC3E}">
        <p14:creationId xmlns:p14="http://schemas.microsoft.com/office/powerpoint/2010/main" xmlns="" val="2974408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19175537"/>
              </p:ext>
            </p:extLst>
          </p:nvPr>
        </p:nvGraphicFramePr>
        <p:xfrm>
          <a:off x="409902" y="1598066"/>
          <a:ext cx="11414235" cy="4736447"/>
        </p:xfrm>
        <a:graphic>
          <a:graphicData uri="http://schemas.openxmlformats.org/drawingml/2006/table">
            <a:tbl>
              <a:tblPr firstCol="1" lastRow="1" lastCol="1" bandRow="1" bandCol="1">
                <a:tableStyleId>{5C22544A-7EE6-4342-B048-85BDC9FD1C3A}</a:tableStyleId>
              </a:tblPr>
              <a:tblGrid>
                <a:gridCol w="4110751"/>
                <a:gridCol w="864805"/>
                <a:gridCol w="1044180"/>
                <a:gridCol w="986841"/>
                <a:gridCol w="1094905"/>
                <a:gridCol w="3312753"/>
              </a:tblGrid>
              <a:tr h="1078847">
                <a:tc>
                  <a:txBody>
                    <a:bodyPr/>
                    <a:lstStyle/>
                    <a:p>
                      <a:pPr marL="0" marR="0" lvl="0" indent="0" algn="ctr">
                        <a:lnSpc>
                          <a:spcPct val="115000"/>
                        </a:lnSpc>
                        <a:spcBef>
                          <a:spcPts val="200"/>
                        </a:spcBef>
                        <a:spcAft>
                          <a:spcPts val="200"/>
                        </a:spcAft>
                        <a:buSzPts val="1000"/>
                        <a:buFont typeface="Calibri"/>
                        <a:buNone/>
                        <a:tabLst>
                          <a:tab pos="338138" algn="l"/>
                        </a:tabLst>
                      </a:pPr>
                      <a:r>
                        <a:rPr lang="en-US" sz="2400" b="1" dirty="0" err="1" smtClean="0">
                          <a:solidFill>
                            <a:schemeClr val="bg1"/>
                          </a:solidFill>
                          <a:effectLst/>
                          <a:latin typeface="Calibri"/>
                          <a:ea typeface="Times New Roman"/>
                          <a:cs typeface="Times New Roman"/>
                        </a:rPr>
                        <a:t>Jenis</a:t>
                      </a:r>
                      <a:r>
                        <a:rPr lang="en-US" sz="2400" b="1" dirty="0" smtClean="0">
                          <a:solidFill>
                            <a:schemeClr val="bg1"/>
                          </a:solidFill>
                          <a:effectLst/>
                          <a:latin typeface="Calibri"/>
                          <a:ea typeface="Times New Roman"/>
                          <a:cs typeface="Times New Roman"/>
                        </a:rPr>
                        <a:t> </a:t>
                      </a:r>
                      <a:r>
                        <a:rPr lang="en-US" sz="2400" b="1" dirty="0" err="1" smtClean="0">
                          <a:solidFill>
                            <a:schemeClr val="bg1"/>
                          </a:solidFill>
                          <a:effectLst/>
                          <a:latin typeface="Calibri"/>
                          <a:ea typeface="Times New Roman"/>
                          <a:cs typeface="Times New Roman"/>
                        </a:rPr>
                        <a:t>Kegiatan</a:t>
                      </a:r>
                      <a:endParaRPr lang="en-US" sz="24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400" b="1" dirty="0" smtClean="0">
                          <a:solidFill>
                            <a:schemeClr val="bg1"/>
                          </a:solidFill>
                          <a:effectLst/>
                          <a:latin typeface="Calibri"/>
                          <a:ea typeface="Calibri"/>
                          <a:cs typeface="Times New Roman"/>
                        </a:rPr>
                        <a:t>AK</a:t>
                      </a:r>
                      <a:r>
                        <a:rPr lang="en-US" sz="2400" b="1" baseline="0" dirty="0" smtClean="0">
                          <a:solidFill>
                            <a:schemeClr val="bg1"/>
                          </a:solidFill>
                          <a:effectLst/>
                          <a:latin typeface="Calibri"/>
                          <a:ea typeface="Calibri"/>
                          <a:cs typeface="Times New Roman"/>
                        </a:rPr>
                        <a:t> </a:t>
                      </a:r>
                      <a:r>
                        <a:rPr lang="en-US" sz="2400" b="1" baseline="0" dirty="0" err="1" smtClean="0">
                          <a:solidFill>
                            <a:schemeClr val="bg1"/>
                          </a:solidFill>
                          <a:effectLst/>
                          <a:latin typeface="Calibri"/>
                          <a:ea typeface="Calibri"/>
                          <a:cs typeface="Times New Roman"/>
                        </a:rPr>
                        <a:t>Maks</a:t>
                      </a:r>
                      <a:r>
                        <a:rPr lang="en-US" sz="2400" b="1" baseline="0" dirty="0" smtClean="0">
                          <a:solidFill>
                            <a:schemeClr val="bg1"/>
                          </a:solidFill>
                          <a:effectLst/>
                          <a:latin typeface="Calibri"/>
                          <a:ea typeface="Calibri"/>
                          <a:cs typeface="Times New Roman"/>
                        </a:rPr>
                        <a:t>.</a:t>
                      </a:r>
                      <a:endParaRPr lang="en-US" sz="24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400" b="1" dirty="0" smtClean="0">
                          <a:solidFill>
                            <a:schemeClr val="bg1"/>
                          </a:solidFill>
                          <a:effectLst/>
                          <a:latin typeface="Calibri"/>
                          <a:ea typeface="Times New Roman"/>
                          <a:cs typeface="Times New Roman"/>
                        </a:rPr>
                        <a:t>Batas </a:t>
                      </a:r>
                      <a:r>
                        <a:rPr lang="en-US" sz="2400" b="1" dirty="0" err="1" smtClean="0">
                          <a:solidFill>
                            <a:schemeClr val="bg1"/>
                          </a:solidFill>
                          <a:effectLst/>
                          <a:latin typeface="Calibri"/>
                          <a:ea typeface="Times New Roman"/>
                          <a:cs typeface="Times New Roman"/>
                        </a:rPr>
                        <a:t>Pengajuan</a:t>
                      </a:r>
                      <a:endParaRPr lang="en-US" sz="2400" b="1" dirty="0">
                        <a:solidFill>
                          <a:schemeClr val="bg1"/>
                        </a:solidFill>
                        <a:effectLst/>
                        <a:latin typeface="Calibri"/>
                        <a:ea typeface="Times New Roman"/>
                        <a:cs typeface="Times New Roman"/>
                      </a:endParaRPr>
                    </a:p>
                  </a:txBody>
                  <a:tcPr marL="68588" marR="68588" marT="0" marB="0" anchor="ctr">
                    <a:solidFill>
                      <a:srgbClr val="002060"/>
                    </a:solidFill>
                  </a:tcPr>
                </a:tc>
              </a:tr>
              <a:tr h="1078847">
                <a:tc>
                  <a:txBody>
                    <a:bodyPr/>
                    <a:lstStyle/>
                    <a:p>
                      <a:pPr marL="228600" marR="0" indent="-228600" algn="l">
                        <a:lnSpc>
                          <a:spcPct val="100000"/>
                        </a:lnSpc>
                        <a:spcBef>
                          <a:spcPts val="0"/>
                        </a:spcBef>
                        <a:spcAft>
                          <a:spcPts val="0"/>
                        </a:spcAf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e. Hasil penelitian/pemikiran yang disajikan dalam koran/majalah  populer/umum</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a:solidFill>
                            <a:schemeClr val="tx1"/>
                          </a:solidFill>
                          <a:effectLst/>
                          <a:latin typeface="+mj-lt"/>
                          <a:ea typeface="Arial Unicode MS" panose="020B0604020202020204" pitchFamily="34" charset="-128"/>
                          <a:cs typeface="Arial Unicode MS" panose="020B0604020202020204" pitchFamily="34" charset="-128"/>
                        </a:rPr>
                        <a:t> </a:t>
                      </a:r>
                      <a:endParaRPr lang="en-US" sz="2400" b="1">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a:solidFill>
                            <a:schemeClr val="tx1"/>
                          </a:solidFill>
                          <a:effectLst/>
                          <a:latin typeface="+mj-lt"/>
                          <a:ea typeface="Arial Unicode MS" panose="020B0604020202020204" pitchFamily="34" charset="-128"/>
                          <a:cs typeface="Arial Unicode MS" panose="020B0604020202020204" pitchFamily="34" charset="-128"/>
                        </a:rPr>
                        <a:t> </a:t>
                      </a:r>
                      <a:endParaRPr lang="en-US" sz="2400" b="1">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1</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rowSpan="3">
                  <a:txBody>
                    <a:bodyPr/>
                    <a:lstStyle/>
                    <a:p>
                      <a:pPr marL="0" marR="0" algn="l">
                        <a:lnSpc>
                          <a:spcPct val="100000"/>
                        </a:lnSpc>
                        <a:spcBef>
                          <a:spcPts val="0"/>
                        </a:spcBef>
                        <a:spcAft>
                          <a:spcPts val="0"/>
                        </a:spcAft>
                        <a:tabLst>
                          <a:tab pos="228600" algn="l"/>
                        </a:tabLst>
                      </a:pPr>
                      <a:r>
                        <a:rPr lang="en-US" sz="2400" b="1"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400" b="1" dirty="0" err="1">
                          <a:solidFill>
                            <a:schemeClr val="tx1"/>
                          </a:solidFill>
                          <a:effectLst/>
                          <a:latin typeface="+mj-lt"/>
                          <a:ea typeface="Arial Unicode MS" panose="020B0604020202020204" pitchFamily="34" charset="-128"/>
                          <a:cs typeface="Arial Unicode MS" panose="020B0604020202020204" pitchFamily="34" charset="-128"/>
                        </a:rPr>
                        <a:t>banyak</a:t>
                      </a:r>
                      <a:r>
                        <a:rPr lang="en-US" sz="2400" b="1" dirty="0">
                          <a:solidFill>
                            <a:schemeClr val="tx1"/>
                          </a:solidFill>
                          <a:effectLst/>
                          <a:latin typeface="+mj-lt"/>
                          <a:ea typeface="Arial Unicode MS" panose="020B0604020202020204" pitchFamily="34" charset="-128"/>
                          <a:cs typeface="Arial Unicode MS" panose="020B0604020202020204" pitchFamily="34" charset="-128"/>
                        </a:rPr>
                        <a:t> </a:t>
                      </a:r>
                      <a:r>
                        <a:rPr lang="id-ID" sz="2400" b="1" dirty="0">
                          <a:solidFill>
                            <a:schemeClr val="tx1"/>
                          </a:solidFill>
                          <a:effectLst/>
                          <a:latin typeface="+mj-lt"/>
                          <a:ea typeface="Arial Unicode MS" panose="020B0604020202020204" pitchFamily="34" charset="-128"/>
                          <a:cs typeface="Arial Unicode MS" panose="020B0604020202020204" pitchFamily="34" charset="-128"/>
                        </a:rPr>
                        <a:t>5% dari AK </a:t>
                      </a:r>
                      <a:r>
                        <a:rPr lang="en-US" sz="2400" b="1"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400" b="1" dirty="0">
                          <a:solidFill>
                            <a:schemeClr val="tx1"/>
                          </a:solidFill>
                          <a:effectLst/>
                          <a:latin typeface="+mj-lt"/>
                          <a:ea typeface="Arial Unicode MS" panose="020B0604020202020204" pitchFamily="34" charset="-128"/>
                          <a:cs typeface="Arial Unicode MS" panose="020B0604020202020204" pitchFamily="34" charset="-128"/>
                        </a:rPr>
                        <a:t> </a:t>
                      </a:r>
                      <a:r>
                        <a:rPr lang="en-US" sz="2400" b="1"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400" b="1" dirty="0">
                          <a:solidFill>
                            <a:schemeClr val="tx1"/>
                          </a:solidFill>
                          <a:effectLst/>
                          <a:latin typeface="+mj-lt"/>
                          <a:ea typeface="Arial Unicode MS" panose="020B0604020202020204" pitchFamily="34" charset="-128"/>
                          <a:cs typeface="Arial Unicode MS" panose="020B0604020202020204" pitchFamily="34" charset="-128"/>
                        </a:rPr>
                        <a:t> </a:t>
                      </a:r>
                      <a:r>
                        <a:rPr lang="id-ID" sz="2400" b="1" dirty="0">
                          <a:solidFill>
                            <a:schemeClr val="tx1"/>
                          </a:solidFill>
                          <a:effectLst/>
                          <a:latin typeface="+mj-lt"/>
                          <a:ea typeface="Arial Unicode MS" panose="020B0604020202020204" pitchFamily="34" charset="-128"/>
                          <a:cs typeface="Arial Unicode MS" panose="020B0604020202020204" pitchFamily="34" charset="-128"/>
                        </a:rPr>
                        <a:t>untuk pengajuan ke semua jenjang</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nchor="ctr">
                    <a:solidFill>
                      <a:schemeClr val="accent1">
                        <a:lumMod val="20000"/>
                        <a:lumOff val="80000"/>
                      </a:schemeClr>
                    </a:solidFill>
                  </a:tcPr>
                </a:tc>
              </a:tr>
              <a:tr h="112413">
                <a:tc>
                  <a:txBody>
                    <a:bodyPr/>
                    <a:lstStyle/>
                    <a:p>
                      <a:pPr marL="228600" marR="0" indent="-228600" algn="l">
                        <a:lnSpc>
                          <a:spcPct val="100000"/>
                        </a:lnSpc>
                        <a:spcBef>
                          <a:spcPts val="0"/>
                        </a:spcBef>
                        <a:spcAft>
                          <a:spcPts val="0"/>
                        </a:spcAf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vMerge="1">
                  <a:txBody>
                    <a:bodyPr/>
                    <a:lstStyle/>
                    <a:p>
                      <a:endParaRPr lang="en-US"/>
                    </a:p>
                  </a:txBody>
                  <a:tcPr/>
                </a:tc>
              </a:tr>
              <a:tr h="1390033">
                <a:tc>
                  <a:txBody>
                    <a:bodyPr/>
                    <a:lstStyle/>
                    <a:p>
                      <a:pPr marL="171450" marR="0" indent="0" algn="l">
                        <a:lnSpc>
                          <a:spcPct val="100000"/>
                        </a:lnSpc>
                        <a:spcBef>
                          <a:spcPts val="0"/>
                        </a:spcBef>
                        <a:spcAft>
                          <a:spcPts val="0"/>
                        </a:spcAf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Hasil penelitian atau pemikiran atau kerjasama industri yang tidak dipublikaskan (tersimpan dalam perpustakaan)</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 </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a:solidFill>
                            <a:schemeClr val="tx1"/>
                          </a:solidFill>
                          <a:effectLst/>
                          <a:latin typeface="+mj-lt"/>
                          <a:ea typeface="Arial Unicode MS" panose="020B0604020202020204" pitchFamily="34" charset="-128"/>
                          <a:cs typeface="Arial Unicode MS" panose="020B0604020202020204" pitchFamily="34" charset="-128"/>
                        </a:rPr>
                        <a:t> </a:t>
                      </a:r>
                      <a:endParaRPr lang="en-US" sz="2400" b="1">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400" b="1" dirty="0">
                          <a:solidFill>
                            <a:schemeClr val="tx1"/>
                          </a:solidFill>
                          <a:effectLst/>
                          <a:latin typeface="+mj-lt"/>
                          <a:ea typeface="Arial Unicode MS" panose="020B0604020202020204" pitchFamily="34" charset="-128"/>
                          <a:cs typeface="Arial Unicode MS" panose="020B0604020202020204" pitchFamily="34" charset="-128"/>
                        </a:rPr>
                        <a:t>2</a:t>
                      </a:r>
                      <a:endParaRPr lang="en-US" sz="24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35</a:t>
            </a:fld>
            <a:endParaRPr lang="en-US"/>
          </a:p>
        </p:txBody>
      </p:sp>
      <p:sp>
        <p:nvSpPr>
          <p:cNvPr id="6" name="Title 1"/>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effectLst>
                  <a:outerShdw blurRad="38100" dist="38100" dir="2700000" algn="tl">
                    <a:srgbClr val="000000">
                      <a:alpha val="43137"/>
                    </a:srgbClr>
                  </a:outerShdw>
                </a:effectLst>
                <a:latin typeface="+mj-lt"/>
              </a:rPr>
              <a:t>BATASAN PERLU DIPERHATIKAN DALAM KEGIATAN PENELITIAN DAN PUBLIKASI (UNSUR B)  KENAIKAN JABATAN KE LK DAN GB</a:t>
            </a:r>
            <a:endParaRPr lang="en-US" altLang="en-US" sz="32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36571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17693"/>
            <a:ext cx="11785600" cy="6555641"/>
          </a:xfrm>
          <a:prstGeom prst="rect">
            <a:avLst/>
          </a:prstGeom>
        </p:spPr>
        <p:txBody>
          <a:bodyPr wrap="square">
            <a:spAutoFit/>
          </a:bodyPr>
          <a:lstStyle/>
          <a:p>
            <a:r>
              <a:rPr lang="en-US" sz="3600" b="1" dirty="0" err="1"/>
              <a:t>Jurnal</a:t>
            </a:r>
            <a:r>
              <a:rPr lang="en-US" sz="3600" b="1" dirty="0"/>
              <a:t> </a:t>
            </a:r>
            <a:r>
              <a:rPr lang="en-US" sz="3600" b="1" dirty="0" err="1"/>
              <a:t>ilmiah</a:t>
            </a:r>
            <a:r>
              <a:rPr lang="en-US" sz="3600" b="1" dirty="0"/>
              <a:t> </a:t>
            </a:r>
            <a:r>
              <a:rPr lang="en-US" sz="3600" b="1" dirty="0" err="1"/>
              <a:t>nasional</a:t>
            </a:r>
            <a:r>
              <a:rPr lang="en-US" sz="3600" b="1" dirty="0"/>
              <a:t> </a:t>
            </a:r>
            <a:r>
              <a:rPr lang="en-US" sz="3600" b="1" dirty="0" err="1"/>
              <a:t>adalah</a:t>
            </a:r>
            <a:r>
              <a:rPr lang="en-US" sz="3600" b="1" dirty="0"/>
              <a:t> </a:t>
            </a:r>
            <a:r>
              <a:rPr lang="en-US" sz="3600" b="1" dirty="0" err="1"/>
              <a:t>majalah</a:t>
            </a:r>
            <a:r>
              <a:rPr lang="en-US" sz="3600" b="1" dirty="0"/>
              <a:t> </a:t>
            </a:r>
            <a:r>
              <a:rPr lang="en-US" sz="3600" b="1" dirty="0" err="1"/>
              <a:t>ilmiah</a:t>
            </a:r>
            <a:r>
              <a:rPr lang="en-US" sz="3600" b="1" dirty="0"/>
              <a:t> yang </a:t>
            </a:r>
            <a:r>
              <a:rPr lang="en-US" sz="3600" b="1" dirty="0" err="1"/>
              <a:t>memenuhi</a:t>
            </a:r>
            <a:r>
              <a:rPr lang="en-US" sz="3600" b="1" dirty="0"/>
              <a:t> </a:t>
            </a:r>
            <a:r>
              <a:rPr lang="en-US" sz="3600" b="1" dirty="0" err="1"/>
              <a:t>kriteria</a:t>
            </a:r>
            <a:r>
              <a:rPr lang="en-US" sz="3600" b="1" dirty="0"/>
              <a:t> </a:t>
            </a:r>
            <a:r>
              <a:rPr lang="en-US" sz="3600" b="1" dirty="0" err="1"/>
              <a:t>sebagai</a:t>
            </a:r>
            <a:r>
              <a:rPr lang="en-US" sz="3600" b="1" dirty="0"/>
              <a:t> </a:t>
            </a:r>
            <a:r>
              <a:rPr lang="en-US" sz="3600" b="1" dirty="0" err="1"/>
              <a:t>berikut</a:t>
            </a:r>
            <a:r>
              <a:rPr lang="en-US" sz="3600" b="1" dirty="0" smtClean="0"/>
              <a:t>.</a:t>
            </a:r>
          </a:p>
          <a:p>
            <a:endParaRPr lang="en-US" sz="3600" b="1" dirty="0"/>
          </a:p>
          <a:p>
            <a:r>
              <a:rPr lang="en-US" sz="2600" b="1" dirty="0"/>
              <a:t>a. </a:t>
            </a:r>
            <a:r>
              <a:rPr lang="en-US" sz="2600" b="1" dirty="0" err="1"/>
              <a:t>Karya</a:t>
            </a:r>
            <a:r>
              <a:rPr lang="en-US" sz="2600" b="1" dirty="0"/>
              <a:t> </a:t>
            </a:r>
            <a:r>
              <a:rPr lang="en-US" sz="2600" b="1" dirty="0" err="1"/>
              <a:t>ilmiah</a:t>
            </a:r>
            <a:r>
              <a:rPr lang="en-US" sz="2600" b="1" dirty="0"/>
              <a:t> </a:t>
            </a:r>
            <a:r>
              <a:rPr lang="en-US" sz="2600" b="1" dirty="0" err="1"/>
              <a:t>ditulis</a:t>
            </a:r>
            <a:r>
              <a:rPr lang="en-US" sz="2600" b="1" dirty="0"/>
              <a:t> </a:t>
            </a:r>
            <a:r>
              <a:rPr lang="en-US" sz="2600" b="1" dirty="0" err="1"/>
              <a:t>dengan</a:t>
            </a:r>
            <a:r>
              <a:rPr lang="en-US" sz="2600" b="1" dirty="0"/>
              <a:t> </a:t>
            </a:r>
            <a:r>
              <a:rPr lang="en-US" sz="2600" b="1" dirty="0" err="1"/>
              <a:t>memenuhi</a:t>
            </a:r>
            <a:r>
              <a:rPr lang="en-US" sz="2600" b="1" dirty="0"/>
              <a:t> </a:t>
            </a:r>
            <a:r>
              <a:rPr lang="en-US" sz="2600" b="1" dirty="0" err="1"/>
              <a:t>kaidah</a:t>
            </a:r>
            <a:r>
              <a:rPr lang="en-US" sz="2600" b="1" dirty="0"/>
              <a:t> </a:t>
            </a:r>
            <a:r>
              <a:rPr lang="en-US" sz="2600" b="1" dirty="0" err="1"/>
              <a:t>ilmiah</a:t>
            </a:r>
            <a:r>
              <a:rPr lang="en-US" sz="2600" b="1" dirty="0"/>
              <a:t> </a:t>
            </a:r>
            <a:r>
              <a:rPr lang="en-US" sz="2600" b="1" dirty="0" err="1"/>
              <a:t>dan</a:t>
            </a:r>
            <a:r>
              <a:rPr lang="en-US" sz="2600" b="1" dirty="0"/>
              <a:t> </a:t>
            </a:r>
            <a:r>
              <a:rPr lang="en-US" sz="2600" b="1" dirty="0" err="1"/>
              <a:t>etika</a:t>
            </a:r>
            <a:r>
              <a:rPr lang="en-US" sz="2600" b="1" dirty="0"/>
              <a:t> </a:t>
            </a:r>
            <a:r>
              <a:rPr lang="en-US" sz="2600" b="1" dirty="0" err="1"/>
              <a:t>keilmuan</a:t>
            </a:r>
            <a:r>
              <a:rPr lang="en-US" sz="2600" b="1" dirty="0"/>
              <a:t>.</a:t>
            </a:r>
          </a:p>
          <a:p>
            <a:r>
              <a:rPr lang="en-US" sz="2600" b="1" dirty="0"/>
              <a:t>b. </a:t>
            </a:r>
            <a:r>
              <a:rPr lang="en-US" sz="2600" b="1" dirty="0" err="1"/>
              <a:t>Memiliki</a:t>
            </a:r>
            <a:r>
              <a:rPr lang="en-US" sz="2600" b="1" dirty="0"/>
              <a:t> ISSN.</a:t>
            </a:r>
          </a:p>
          <a:p>
            <a:r>
              <a:rPr lang="fi-FI" sz="2600" b="1" dirty="0"/>
              <a:t>c. Memiliki terbitan versi online.</a:t>
            </a:r>
          </a:p>
          <a:p>
            <a:r>
              <a:rPr lang="en-US" sz="2600" b="1" dirty="0"/>
              <a:t>d. </a:t>
            </a:r>
            <a:r>
              <a:rPr lang="en-US" sz="2600" b="1" dirty="0" err="1"/>
              <a:t>Bertujuan</a:t>
            </a:r>
            <a:r>
              <a:rPr lang="en-US" sz="2600" b="1" dirty="0"/>
              <a:t> </a:t>
            </a:r>
            <a:r>
              <a:rPr lang="en-US" sz="2600" b="1" dirty="0" err="1"/>
              <a:t>menampung</a:t>
            </a:r>
            <a:r>
              <a:rPr lang="en-US" sz="2600" b="1" dirty="0"/>
              <a:t>/</a:t>
            </a:r>
            <a:r>
              <a:rPr lang="en-US" sz="2600" b="1" dirty="0" err="1"/>
              <a:t>mengkomunikasikan</a:t>
            </a:r>
            <a:r>
              <a:rPr lang="en-US" sz="2600" b="1" dirty="0"/>
              <a:t> </a:t>
            </a:r>
            <a:r>
              <a:rPr lang="en-US" sz="2600" b="1" dirty="0" err="1"/>
              <a:t>hasil-hasil</a:t>
            </a:r>
            <a:r>
              <a:rPr lang="en-US" sz="2600" b="1" dirty="0"/>
              <a:t> </a:t>
            </a:r>
            <a:r>
              <a:rPr lang="en-US" sz="2600" b="1" dirty="0" err="1"/>
              <a:t>penelitian</a:t>
            </a:r>
            <a:r>
              <a:rPr lang="en-US" sz="2600" b="1" dirty="0"/>
              <a:t> </a:t>
            </a:r>
            <a:r>
              <a:rPr lang="en-US" sz="2600" b="1" dirty="0" err="1"/>
              <a:t>ilmiah</a:t>
            </a:r>
            <a:r>
              <a:rPr lang="en-US" sz="2600" b="1" dirty="0"/>
              <a:t> </a:t>
            </a:r>
            <a:r>
              <a:rPr lang="en-US" sz="2600" b="1" dirty="0" err="1" smtClean="0"/>
              <a:t>dan</a:t>
            </a:r>
            <a:r>
              <a:rPr lang="en-US" sz="2600" b="1" dirty="0" smtClean="0"/>
              <a:t> </a:t>
            </a:r>
            <a:r>
              <a:rPr lang="de-DE" sz="2600" b="1" dirty="0" smtClean="0"/>
              <a:t>atau </a:t>
            </a:r>
            <a:r>
              <a:rPr lang="de-DE" sz="2600" b="1" dirty="0"/>
              <a:t>konsep ilmiah dalam disiplin ilmu tertentu.</a:t>
            </a:r>
          </a:p>
          <a:p>
            <a:r>
              <a:rPr lang="en-US" sz="2600" b="1" dirty="0"/>
              <a:t>e. </a:t>
            </a:r>
            <a:r>
              <a:rPr lang="en-US" sz="2600" b="1" dirty="0" err="1"/>
              <a:t>Ditujukan</a:t>
            </a:r>
            <a:r>
              <a:rPr lang="en-US" sz="2600" b="1" dirty="0"/>
              <a:t> </a:t>
            </a:r>
            <a:r>
              <a:rPr lang="en-US" sz="2600" b="1" dirty="0" err="1"/>
              <a:t>kepada</a:t>
            </a:r>
            <a:r>
              <a:rPr lang="en-US" sz="2600" b="1" dirty="0"/>
              <a:t> </a:t>
            </a:r>
            <a:r>
              <a:rPr lang="en-US" sz="2600" b="1" dirty="0" err="1"/>
              <a:t>masyarakat</a:t>
            </a:r>
            <a:r>
              <a:rPr lang="en-US" sz="2600" b="1" dirty="0"/>
              <a:t> </a:t>
            </a:r>
            <a:r>
              <a:rPr lang="en-US" sz="2600" b="1" dirty="0" err="1"/>
              <a:t>ilmiah</a:t>
            </a:r>
            <a:r>
              <a:rPr lang="en-US" sz="2600" b="1" dirty="0"/>
              <a:t>/</a:t>
            </a:r>
            <a:r>
              <a:rPr lang="en-US" sz="2600" b="1" dirty="0" err="1"/>
              <a:t>peneliti</a:t>
            </a:r>
            <a:r>
              <a:rPr lang="en-US" sz="2600" b="1" dirty="0"/>
              <a:t> yang </a:t>
            </a:r>
            <a:r>
              <a:rPr lang="en-US" sz="2600" b="1" dirty="0" err="1"/>
              <a:t>mempunyai</a:t>
            </a:r>
            <a:r>
              <a:rPr lang="en-US" sz="2600" b="1" dirty="0"/>
              <a:t> </a:t>
            </a:r>
            <a:r>
              <a:rPr lang="en-US" sz="2600" b="1" dirty="0" err="1" smtClean="0"/>
              <a:t>disiplin-disiplin</a:t>
            </a:r>
            <a:r>
              <a:rPr lang="en-US" sz="2600" b="1" dirty="0" smtClean="0"/>
              <a:t> </a:t>
            </a:r>
            <a:r>
              <a:rPr lang="en-US" sz="2600" b="1" dirty="0" err="1" smtClean="0"/>
              <a:t>keilmuan</a:t>
            </a:r>
            <a:r>
              <a:rPr lang="en-US" sz="2600" b="1" dirty="0" smtClean="0"/>
              <a:t> </a:t>
            </a:r>
            <a:r>
              <a:rPr lang="en-US" sz="2600" b="1" dirty="0"/>
              <a:t>yang </a:t>
            </a:r>
            <a:r>
              <a:rPr lang="en-US" sz="2600" b="1" dirty="0" err="1"/>
              <a:t>relevan</a:t>
            </a:r>
            <a:r>
              <a:rPr lang="en-US" sz="2600" b="1" dirty="0"/>
              <a:t>.</a:t>
            </a:r>
          </a:p>
          <a:p>
            <a:r>
              <a:rPr lang="fi-FI" sz="2600" b="1" dirty="0"/>
              <a:t>f. Diterbitkan oleh Penerbit/ Badan Ilmiah/ Organisasi Profesi/ </a:t>
            </a:r>
            <a:r>
              <a:rPr lang="fi-FI" sz="2600" b="1" dirty="0" smtClean="0"/>
              <a:t>Organisasi Keilmuan</a:t>
            </a:r>
            <a:r>
              <a:rPr lang="fi-FI" sz="2600" b="1" dirty="0"/>
              <a:t>/ Perguruan Tinggi dengan unit-unitnya.</a:t>
            </a:r>
          </a:p>
          <a:p>
            <a:r>
              <a:rPr lang="en-US" sz="2600" b="1" dirty="0"/>
              <a:t>g. </a:t>
            </a:r>
            <a:r>
              <a:rPr lang="en-US" sz="2600" b="1" dirty="0" err="1"/>
              <a:t>Bahasa</a:t>
            </a:r>
            <a:r>
              <a:rPr lang="en-US" sz="2600" b="1" dirty="0"/>
              <a:t> yang </a:t>
            </a:r>
            <a:r>
              <a:rPr lang="en-US" sz="2600" b="1" dirty="0" err="1"/>
              <a:t>digunakan</a:t>
            </a:r>
            <a:r>
              <a:rPr lang="en-US" sz="2600" b="1" dirty="0"/>
              <a:t> </a:t>
            </a:r>
            <a:r>
              <a:rPr lang="en-US" sz="2600" b="1" dirty="0" err="1"/>
              <a:t>adalah</a:t>
            </a:r>
            <a:r>
              <a:rPr lang="en-US" sz="2600" b="1" dirty="0"/>
              <a:t> </a:t>
            </a:r>
            <a:r>
              <a:rPr lang="en-US" sz="2600" b="1" dirty="0" err="1"/>
              <a:t>Bahasa</a:t>
            </a:r>
            <a:r>
              <a:rPr lang="en-US" sz="2600" b="1" dirty="0"/>
              <a:t> Indonesia </a:t>
            </a:r>
            <a:r>
              <a:rPr lang="en-US" sz="2600" b="1" dirty="0" err="1"/>
              <a:t>dan</a:t>
            </a:r>
            <a:r>
              <a:rPr lang="en-US" sz="2600" b="1" dirty="0"/>
              <a:t> </a:t>
            </a:r>
            <a:r>
              <a:rPr lang="en-US" sz="2600" b="1" dirty="0" err="1"/>
              <a:t>atau</a:t>
            </a:r>
            <a:r>
              <a:rPr lang="en-US" sz="2600" b="1" dirty="0"/>
              <a:t> </a:t>
            </a:r>
            <a:r>
              <a:rPr lang="en-US" sz="2600" b="1" dirty="0" err="1"/>
              <a:t>Bahasa</a:t>
            </a:r>
            <a:r>
              <a:rPr lang="en-US" sz="2600" b="1" dirty="0"/>
              <a:t> </a:t>
            </a:r>
            <a:r>
              <a:rPr lang="en-US" sz="2600" b="1" dirty="0" err="1"/>
              <a:t>Inggris</a:t>
            </a:r>
            <a:r>
              <a:rPr lang="en-US" sz="2600" b="1" dirty="0"/>
              <a:t> </a:t>
            </a:r>
            <a:r>
              <a:rPr lang="en-US" sz="2600" b="1" dirty="0" err="1" smtClean="0"/>
              <a:t>dengan</a:t>
            </a:r>
            <a:r>
              <a:rPr lang="en-US" sz="2600" b="1" dirty="0" smtClean="0"/>
              <a:t> </a:t>
            </a:r>
            <a:r>
              <a:rPr lang="en-US" sz="2600" b="1" dirty="0" err="1" smtClean="0"/>
              <a:t>abstrak</a:t>
            </a:r>
            <a:r>
              <a:rPr lang="en-US" sz="2600" b="1" dirty="0" smtClean="0"/>
              <a:t> </a:t>
            </a:r>
            <a:r>
              <a:rPr lang="en-US" sz="2600" b="1" dirty="0" err="1"/>
              <a:t>dalam</a:t>
            </a:r>
            <a:r>
              <a:rPr lang="en-US" sz="2600" b="1" dirty="0"/>
              <a:t> </a:t>
            </a:r>
            <a:r>
              <a:rPr lang="en-US" sz="2600" b="1" dirty="0" err="1"/>
              <a:t>Bahasa</a:t>
            </a:r>
            <a:r>
              <a:rPr lang="en-US" sz="2600" b="1"/>
              <a:t> </a:t>
            </a:r>
            <a:r>
              <a:rPr lang="en-US" sz="2600" b="1" smtClean="0"/>
              <a:t>Indonesia.</a:t>
            </a:r>
            <a:endParaRPr lang="en-US" sz="2600" b="1" dirty="0" smtClean="0"/>
          </a:p>
          <a:p>
            <a:endParaRPr lang="en-US" sz="26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xmlns="" val="3186796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5417112"/>
            <a:ext cx="11785600" cy="1261884"/>
          </a:xfrm>
          <a:prstGeom prst="rect">
            <a:avLst/>
          </a:prstGeom>
        </p:spPr>
        <p:txBody>
          <a:bodyPr wrap="square">
            <a:spAutoFit/>
          </a:bodyPr>
          <a:lstStyle/>
          <a:p>
            <a:r>
              <a:rPr lang="en-US" sz="2800" b="1" dirty="0" err="1"/>
              <a:t>Jurnal</a:t>
            </a:r>
            <a:r>
              <a:rPr lang="en-US" sz="2800" b="1" dirty="0"/>
              <a:t> </a:t>
            </a:r>
            <a:r>
              <a:rPr lang="en-US" sz="2800" b="1" dirty="0" err="1"/>
              <a:t>nasional</a:t>
            </a:r>
            <a:r>
              <a:rPr lang="en-US" sz="2800" b="1" dirty="0"/>
              <a:t> </a:t>
            </a:r>
            <a:r>
              <a:rPr lang="en-US" sz="2800" b="1" dirty="0" err="1"/>
              <a:t>terakreditasi</a:t>
            </a:r>
            <a:r>
              <a:rPr lang="en-US" sz="2800" b="1" dirty="0"/>
              <a:t> </a:t>
            </a:r>
            <a:r>
              <a:rPr lang="en-US" sz="2400" b="1" dirty="0" err="1"/>
              <a:t>adalah</a:t>
            </a:r>
            <a:r>
              <a:rPr lang="en-US" sz="2400" b="1" dirty="0"/>
              <a:t> </a:t>
            </a:r>
            <a:r>
              <a:rPr lang="en-US" sz="2400" b="1" dirty="0" err="1"/>
              <a:t>majalah</a:t>
            </a:r>
            <a:r>
              <a:rPr lang="en-US" sz="2400" b="1" dirty="0"/>
              <a:t> </a:t>
            </a:r>
            <a:r>
              <a:rPr lang="en-US" sz="2400" b="1" dirty="0" err="1"/>
              <a:t>ilmiah</a:t>
            </a:r>
            <a:r>
              <a:rPr lang="en-US" sz="2400" b="1" dirty="0"/>
              <a:t> yang </a:t>
            </a:r>
            <a:r>
              <a:rPr lang="en-US" sz="2400" b="1" dirty="0" err="1"/>
              <a:t>memenuhi</a:t>
            </a:r>
            <a:r>
              <a:rPr lang="en-US" sz="2400" b="1" dirty="0"/>
              <a:t> </a:t>
            </a:r>
            <a:r>
              <a:rPr lang="en-US" sz="2400" b="1" dirty="0" err="1"/>
              <a:t>kriteria</a:t>
            </a:r>
            <a:r>
              <a:rPr lang="en-US" sz="2400" b="1" dirty="0"/>
              <a:t> </a:t>
            </a:r>
            <a:r>
              <a:rPr lang="en-US" sz="2400" b="1" dirty="0" err="1" smtClean="0"/>
              <a:t>sebagai</a:t>
            </a:r>
            <a:r>
              <a:rPr lang="en-US" sz="2400" b="1" dirty="0" smtClean="0"/>
              <a:t> </a:t>
            </a:r>
            <a:r>
              <a:rPr lang="en-US" sz="2400" b="1" dirty="0" err="1" smtClean="0"/>
              <a:t>jurnal</a:t>
            </a:r>
            <a:r>
              <a:rPr lang="en-US" sz="2400" b="1" dirty="0" smtClean="0"/>
              <a:t> </a:t>
            </a:r>
            <a:r>
              <a:rPr lang="en-US" sz="2400" b="1" dirty="0" err="1"/>
              <a:t>nasional</a:t>
            </a:r>
            <a:r>
              <a:rPr lang="en-US" sz="2400" b="1" dirty="0"/>
              <a:t> </a:t>
            </a:r>
            <a:r>
              <a:rPr lang="en-US" sz="2400" b="1" dirty="0" err="1"/>
              <a:t>dan</a:t>
            </a:r>
            <a:r>
              <a:rPr lang="en-US" sz="2400" b="1" dirty="0"/>
              <a:t> </a:t>
            </a:r>
            <a:r>
              <a:rPr lang="en-US" sz="2400" b="1" dirty="0" err="1"/>
              <a:t>mendapat</a:t>
            </a:r>
            <a:r>
              <a:rPr lang="en-US" sz="2400" b="1" dirty="0"/>
              <a:t> status </a:t>
            </a:r>
            <a:r>
              <a:rPr lang="en-US" sz="2400" b="1" dirty="0" err="1"/>
              <a:t>terakreditasi</a:t>
            </a:r>
            <a:r>
              <a:rPr lang="en-US" sz="2400" b="1" dirty="0"/>
              <a:t> </a:t>
            </a:r>
            <a:r>
              <a:rPr lang="en-US" sz="2400" b="1" dirty="0" err="1"/>
              <a:t>dari</a:t>
            </a:r>
            <a:r>
              <a:rPr lang="en-US" sz="2400" b="1" dirty="0"/>
              <a:t> </a:t>
            </a:r>
            <a:r>
              <a:rPr lang="en-US" sz="2400" b="1" dirty="0" err="1"/>
              <a:t>Direktorat</a:t>
            </a:r>
            <a:r>
              <a:rPr lang="en-US" sz="2400" b="1" dirty="0"/>
              <a:t> </a:t>
            </a:r>
            <a:r>
              <a:rPr lang="en-US" sz="2400" b="1" dirty="0" err="1"/>
              <a:t>Jenderal</a:t>
            </a:r>
            <a:r>
              <a:rPr lang="en-US" sz="2400" b="1" dirty="0"/>
              <a:t> </a:t>
            </a:r>
            <a:r>
              <a:rPr lang="en-US" sz="2400" b="1" dirty="0" err="1" smtClean="0"/>
              <a:t>Pendidikan</a:t>
            </a:r>
            <a:r>
              <a:rPr lang="en-US" sz="2400" b="1" dirty="0" smtClean="0"/>
              <a:t> </a:t>
            </a:r>
            <a:r>
              <a:rPr lang="en-US" sz="2400" b="1" dirty="0" err="1" smtClean="0"/>
              <a:t>Tinggi</a:t>
            </a:r>
            <a:r>
              <a:rPr lang="en-US" sz="2400" b="1" dirty="0" smtClean="0"/>
              <a:t> </a:t>
            </a:r>
            <a:r>
              <a:rPr lang="en-US" sz="2400" b="1" dirty="0" err="1"/>
              <a:t>dengan</a:t>
            </a:r>
            <a:r>
              <a:rPr lang="en-US" sz="2400" b="1" dirty="0"/>
              <a:t> </a:t>
            </a:r>
            <a:r>
              <a:rPr lang="en-US" sz="2400" b="1" dirty="0" err="1"/>
              <a:t>masa</a:t>
            </a:r>
            <a:r>
              <a:rPr lang="en-US" sz="2400" b="1" dirty="0"/>
              <a:t> </a:t>
            </a:r>
            <a:r>
              <a:rPr lang="en-US" sz="2400" b="1" dirty="0" err="1"/>
              <a:t>berlaku</a:t>
            </a:r>
            <a:r>
              <a:rPr lang="en-US" sz="2400" b="1" dirty="0"/>
              <a:t> </a:t>
            </a:r>
            <a:r>
              <a:rPr lang="en-US" sz="2400" b="1" dirty="0" err="1"/>
              <a:t>hasil</a:t>
            </a:r>
            <a:r>
              <a:rPr lang="en-US" sz="2400" b="1" dirty="0"/>
              <a:t> </a:t>
            </a:r>
            <a:r>
              <a:rPr lang="en-US" sz="2400" b="1" dirty="0" err="1"/>
              <a:t>akreditasi</a:t>
            </a:r>
            <a:r>
              <a:rPr lang="en-US" sz="2400" b="1" dirty="0"/>
              <a:t> yang </a:t>
            </a:r>
            <a:r>
              <a:rPr lang="en-US" sz="2400" b="1" dirty="0" err="1"/>
              <a:t>sesuai</a:t>
            </a:r>
            <a:r>
              <a:rPr lang="en-US" sz="2400" b="1" dirty="0"/>
              <a:t>.</a:t>
            </a:r>
          </a:p>
        </p:txBody>
      </p:sp>
      <p:sp>
        <p:nvSpPr>
          <p:cNvPr id="3" name="Rectangle 2"/>
          <p:cNvSpPr/>
          <p:nvPr/>
        </p:nvSpPr>
        <p:spPr>
          <a:xfrm>
            <a:off x="101600" y="504498"/>
            <a:ext cx="11895959" cy="4770537"/>
          </a:xfrm>
          <a:prstGeom prst="rect">
            <a:avLst/>
          </a:prstGeom>
        </p:spPr>
        <p:txBody>
          <a:bodyPr wrap="square">
            <a:spAutoFit/>
          </a:bodyPr>
          <a:lstStyle/>
          <a:p>
            <a:r>
              <a:rPr lang="en-US" sz="2400" b="1" dirty="0"/>
              <a:t>h. </a:t>
            </a:r>
            <a:r>
              <a:rPr lang="en-US" sz="2400" b="1" dirty="0" err="1"/>
              <a:t>Memuat</a:t>
            </a:r>
            <a:r>
              <a:rPr lang="en-US" sz="2400" b="1" dirty="0"/>
              <a:t> </a:t>
            </a:r>
            <a:r>
              <a:rPr lang="en-US" sz="2400" b="1" dirty="0" err="1"/>
              <a:t>karya</a:t>
            </a:r>
            <a:r>
              <a:rPr lang="en-US" sz="2400" b="1" dirty="0"/>
              <a:t> </a:t>
            </a:r>
            <a:r>
              <a:rPr lang="en-US" sz="2400" b="1" dirty="0" err="1"/>
              <a:t>ilmiah</a:t>
            </a:r>
            <a:r>
              <a:rPr lang="en-US" sz="2400" b="1" dirty="0"/>
              <a:t> </a:t>
            </a:r>
            <a:r>
              <a:rPr lang="en-US" sz="2400" b="1" dirty="0" err="1"/>
              <a:t>dari</a:t>
            </a:r>
            <a:r>
              <a:rPr lang="en-US" sz="2400" b="1" dirty="0"/>
              <a:t> </a:t>
            </a:r>
            <a:r>
              <a:rPr lang="en-US" sz="2400" b="1" dirty="0" err="1"/>
              <a:t>penulis</a:t>
            </a:r>
            <a:r>
              <a:rPr lang="en-US" sz="2400" b="1" dirty="0"/>
              <a:t> yang </a:t>
            </a:r>
            <a:r>
              <a:rPr lang="en-US" sz="2400" b="1" dirty="0" err="1"/>
              <a:t>berasal</a:t>
            </a:r>
            <a:r>
              <a:rPr lang="en-US" sz="2400" b="1" dirty="0"/>
              <a:t> </a:t>
            </a:r>
            <a:r>
              <a:rPr lang="en-US" sz="2400" b="1" dirty="0" err="1"/>
              <a:t>dari</a:t>
            </a:r>
            <a:r>
              <a:rPr lang="en-US" sz="2400" b="1" dirty="0"/>
              <a:t> minimal 2 (</a:t>
            </a:r>
            <a:r>
              <a:rPr lang="en-US" sz="2400" b="1" dirty="0" err="1"/>
              <a:t>dua</a:t>
            </a:r>
            <a:r>
              <a:rPr lang="en-US" sz="2400" b="1" dirty="0"/>
              <a:t>) </a:t>
            </a:r>
            <a:r>
              <a:rPr lang="en-US" sz="2400" b="1" dirty="0" err="1"/>
              <a:t>institusi</a:t>
            </a:r>
            <a:r>
              <a:rPr lang="en-US" sz="2400" b="1" dirty="0"/>
              <a:t> </a:t>
            </a:r>
            <a:r>
              <a:rPr lang="en-US" sz="2400" b="1" dirty="0" smtClean="0"/>
              <a:t>yang </a:t>
            </a:r>
            <a:r>
              <a:rPr lang="en-US" sz="2400" b="1" dirty="0" err="1" smtClean="0"/>
              <a:t>berbeda</a:t>
            </a:r>
            <a:r>
              <a:rPr lang="en-US" sz="2400" b="1" dirty="0"/>
              <a:t>.</a:t>
            </a:r>
          </a:p>
          <a:p>
            <a:r>
              <a:rPr lang="en-US" sz="2400" b="1" dirty="0"/>
              <a:t>i. </a:t>
            </a:r>
            <a:r>
              <a:rPr lang="en-US" sz="2400" b="1" dirty="0" err="1"/>
              <a:t>Mempunyai</a:t>
            </a:r>
            <a:r>
              <a:rPr lang="en-US" sz="2400" b="1" dirty="0"/>
              <a:t> </a:t>
            </a:r>
            <a:r>
              <a:rPr lang="en-US" sz="2400" b="1" dirty="0" err="1"/>
              <a:t>dewan</a:t>
            </a:r>
            <a:r>
              <a:rPr lang="en-US" sz="2400" b="1" dirty="0"/>
              <a:t> </a:t>
            </a:r>
            <a:r>
              <a:rPr lang="en-US" sz="2400" b="1" dirty="0" err="1"/>
              <a:t>redaksi</a:t>
            </a:r>
            <a:r>
              <a:rPr lang="en-US" sz="2400" b="1" dirty="0"/>
              <a:t>/editor yang </a:t>
            </a:r>
            <a:r>
              <a:rPr lang="en-US" sz="2400" b="1" dirty="0" err="1"/>
              <a:t>terdiri</a:t>
            </a:r>
            <a:r>
              <a:rPr lang="en-US" sz="2400" b="1" dirty="0"/>
              <a:t> </a:t>
            </a:r>
            <a:r>
              <a:rPr lang="en-US" sz="2400" b="1" dirty="0" err="1"/>
              <a:t>dari</a:t>
            </a:r>
            <a:r>
              <a:rPr lang="en-US" sz="2400" b="1" dirty="0"/>
              <a:t> </a:t>
            </a:r>
            <a:r>
              <a:rPr lang="en-US" sz="2400" b="1" dirty="0" err="1"/>
              <a:t>para</a:t>
            </a:r>
            <a:r>
              <a:rPr lang="en-US" sz="2400" b="1" dirty="0"/>
              <a:t> </a:t>
            </a:r>
            <a:r>
              <a:rPr lang="en-US" sz="2400" b="1" dirty="0" err="1"/>
              <a:t>ahli</a:t>
            </a:r>
            <a:r>
              <a:rPr lang="en-US" sz="2400" b="1" dirty="0"/>
              <a:t> </a:t>
            </a:r>
            <a:r>
              <a:rPr lang="en-US" sz="2400" b="1" dirty="0" err="1"/>
              <a:t>dalam</a:t>
            </a:r>
            <a:r>
              <a:rPr lang="en-US" sz="2400" b="1" dirty="0"/>
              <a:t> </a:t>
            </a:r>
            <a:r>
              <a:rPr lang="en-US" sz="2400" b="1" dirty="0" err="1" smtClean="0"/>
              <a:t>bidangnya</a:t>
            </a:r>
            <a:r>
              <a:rPr lang="en-US" sz="2400" b="1" dirty="0" smtClean="0"/>
              <a:t> </a:t>
            </a:r>
            <a:r>
              <a:rPr lang="sv-SE" sz="2400" b="1" dirty="0" smtClean="0"/>
              <a:t>dan </a:t>
            </a:r>
            <a:r>
              <a:rPr lang="sv-SE" sz="2400" b="1" dirty="0"/>
              <a:t>berasal dari minimal 2 (dua) institusi yang berbeda.</a:t>
            </a:r>
          </a:p>
          <a:p>
            <a:r>
              <a:rPr lang="en-US" sz="2400" b="1" dirty="0"/>
              <a:t>j. </a:t>
            </a:r>
            <a:r>
              <a:rPr lang="en-US" sz="2400" b="1" dirty="0" err="1"/>
              <a:t>Jurnal</a:t>
            </a:r>
            <a:r>
              <a:rPr lang="en-US" sz="2400" b="1" dirty="0"/>
              <a:t> </a:t>
            </a:r>
            <a:r>
              <a:rPr lang="en-US" sz="2400" b="1" dirty="0" err="1"/>
              <a:t>nasional</a:t>
            </a:r>
            <a:r>
              <a:rPr lang="en-US" sz="2400" b="1" dirty="0"/>
              <a:t> yang </a:t>
            </a:r>
            <a:r>
              <a:rPr lang="en-US" sz="2400" b="1" dirty="0" err="1"/>
              <a:t>memenuhi</a:t>
            </a:r>
            <a:r>
              <a:rPr lang="en-US" sz="2400" b="1" dirty="0"/>
              <a:t> </a:t>
            </a:r>
            <a:r>
              <a:rPr lang="en-US" sz="2400" b="1" dirty="0" err="1"/>
              <a:t>kriteria</a:t>
            </a:r>
            <a:r>
              <a:rPr lang="en-US" sz="2400" b="1" dirty="0"/>
              <a:t> </a:t>
            </a:r>
            <a:r>
              <a:rPr lang="en-US" sz="2400" b="1" dirty="0" err="1"/>
              <a:t>pada</a:t>
            </a:r>
            <a:r>
              <a:rPr lang="en-US" sz="2400" b="1" dirty="0"/>
              <a:t> </a:t>
            </a:r>
            <a:r>
              <a:rPr lang="en-US" sz="2400" b="1" dirty="0" err="1"/>
              <a:t>huruf</a:t>
            </a:r>
            <a:r>
              <a:rPr lang="en-US" sz="2400" b="1" dirty="0"/>
              <a:t> a </a:t>
            </a:r>
            <a:r>
              <a:rPr lang="en-US" sz="2400" b="1" dirty="0" err="1"/>
              <a:t>sampai</a:t>
            </a:r>
            <a:r>
              <a:rPr lang="en-US" sz="2400" b="1" dirty="0"/>
              <a:t> </a:t>
            </a:r>
            <a:r>
              <a:rPr lang="en-US" sz="2400" b="1" dirty="0" err="1"/>
              <a:t>huruf</a:t>
            </a:r>
            <a:r>
              <a:rPr lang="en-US" sz="2400" b="1" dirty="0"/>
              <a:t> j </a:t>
            </a:r>
            <a:r>
              <a:rPr lang="en-US" sz="2400" b="1" dirty="0" err="1" smtClean="0"/>
              <a:t>dan</a:t>
            </a:r>
            <a:r>
              <a:rPr lang="en-US" sz="2400" b="1" dirty="0" smtClean="0"/>
              <a:t> </a:t>
            </a:r>
            <a:r>
              <a:rPr lang="en-US" sz="2400" b="1" dirty="0" err="1" smtClean="0"/>
              <a:t>terindekss</a:t>
            </a:r>
            <a:r>
              <a:rPr lang="en-US" sz="2400" b="1" dirty="0" smtClean="0"/>
              <a:t> </a:t>
            </a:r>
            <a:r>
              <a:rPr lang="en-US" sz="2400" b="1" dirty="0" err="1"/>
              <a:t>oleh</a:t>
            </a:r>
            <a:r>
              <a:rPr lang="en-US" sz="2400" b="1" dirty="0"/>
              <a:t> DOAJ </a:t>
            </a:r>
            <a:r>
              <a:rPr lang="en-US" sz="2400" b="1" dirty="0" err="1"/>
              <a:t>diberi</a:t>
            </a:r>
            <a:r>
              <a:rPr lang="en-US" sz="2400" b="1" dirty="0"/>
              <a:t> </a:t>
            </a:r>
            <a:r>
              <a:rPr lang="en-US" sz="2400" b="1" dirty="0" err="1"/>
              <a:t>nilai</a:t>
            </a:r>
            <a:r>
              <a:rPr lang="en-US" sz="2400" b="1" dirty="0"/>
              <a:t> yang </a:t>
            </a:r>
            <a:r>
              <a:rPr lang="en-US" sz="2400" b="1" dirty="0" err="1"/>
              <a:t>lebih</a:t>
            </a:r>
            <a:r>
              <a:rPr lang="en-US" sz="2400" b="1" dirty="0"/>
              <a:t> </a:t>
            </a:r>
            <a:r>
              <a:rPr lang="en-US" sz="2400" b="1" dirty="0" err="1"/>
              <a:t>tinggi</a:t>
            </a:r>
            <a:r>
              <a:rPr lang="en-US" sz="2400" b="1" dirty="0"/>
              <a:t> </a:t>
            </a:r>
            <a:r>
              <a:rPr lang="en-US" sz="2400" b="1" dirty="0" err="1"/>
              <a:t>dari</a:t>
            </a:r>
            <a:r>
              <a:rPr lang="en-US" sz="2400" b="1" dirty="0"/>
              <a:t> </a:t>
            </a:r>
            <a:r>
              <a:rPr lang="en-US" sz="2400" b="1" dirty="0" err="1"/>
              <a:t>jurnal</a:t>
            </a:r>
            <a:r>
              <a:rPr lang="en-US" sz="2400" b="1" dirty="0"/>
              <a:t> </a:t>
            </a:r>
            <a:r>
              <a:rPr lang="en-US" sz="2400" b="1" dirty="0" err="1"/>
              <a:t>nasional</a:t>
            </a:r>
            <a:r>
              <a:rPr lang="en-US" sz="2400" b="1" dirty="0"/>
              <a:t> </a:t>
            </a:r>
            <a:r>
              <a:rPr lang="en-US" sz="2400" b="1" dirty="0" err="1" smtClean="0"/>
              <a:t>yaitu</a:t>
            </a:r>
            <a:r>
              <a:rPr lang="en-US" sz="2400" b="1" dirty="0" smtClean="0"/>
              <a:t> </a:t>
            </a:r>
            <a:r>
              <a:rPr lang="en-US" sz="2400" b="1" dirty="0" err="1" smtClean="0"/>
              <a:t>maksimal</a:t>
            </a:r>
            <a:r>
              <a:rPr lang="en-US" sz="2400" b="1" dirty="0" smtClean="0"/>
              <a:t> 15( </a:t>
            </a:r>
            <a:r>
              <a:rPr lang="en-US" sz="2400" b="1" dirty="0" err="1" smtClean="0"/>
              <a:t>berbahasa</a:t>
            </a:r>
            <a:r>
              <a:rPr lang="en-US" sz="2400" b="1" dirty="0" smtClean="0"/>
              <a:t> INA) </a:t>
            </a:r>
            <a:r>
              <a:rPr lang="en-US" sz="2400" b="1" dirty="0" err="1" smtClean="0"/>
              <a:t>dan</a:t>
            </a:r>
            <a:r>
              <a:rPr lang="en-US" sz="2400" b="1" dirty="0" smtClean="0"/>
              <a:t> </a:t>
            </a:r>
            <a:r>
              <a:rPr lang="en-US" sz="2400" b="1" dirty="0" err="1" smtClean="0"/>
              <a:t>maksimal</a:t>
            </a:r>
            <a:r>
              <a:rPr lang="en-US" sz="2400" b="1" dirty="0" smtClean="0"/>
              <a:t> 20 ( </a:t>
            </a:r>
            <a:r>
              <a:rPr lang="en-US" sz="2400" b="1" dirty="0" err="1" smtClean="0"/>
              <a:t>berbahasa</a:t>
            </a:r>
            <a:r>
              <a:rPr lang="en-US" sz="2400" b="1" dirty="0" smtClean="0"/>
              <a:t> </a:t>
            </a:r>
            <a:r>
              <a:rPr lang="en-US" sz="2400" b="1" dirty="0" err="1" smtClean="0"/>
              <a:t>inggris</a:t>
            </a:r>
            <a:r>
              <a:rPr lang="en-US" sz="2400" b="1" dirty="0" smtClean="0"/>
              <a:t>)</a:t>
            </a:r>
          </a:p>
          <a:p>
            <a:endParaRPr lang="en-US" sz="2400" b="1" dirty="0"/>
          </a:p>
          <a:p>
            <a:r>
              <a:rPr lang="en-US" sz="2800" b="1" dirty="0" err="1" smtClean="0">
                <a:solidFill>
                  <a:schemeClr val="tx2"/>
                </a:solidFill>
              </a:rPr>
              <a:t>Meskipun</a:t>
            </a:r>
            <a:r>
              <a:rPr lang="en-US" sz="2800" b="1" dirty="0" smtClean="0">
                <a:solidFill>
                  <a:schemeClr val="tx2"/>
                </a:solidFill>
              </a:rPr>
              <a:t> </a:t>
            </a:r>
            <a:r>
              <a:rPr lang="en-US" sz="2800" b="1" dirty="0" err="1" smtClean="0">
                <a:solidFill>
                  <a:schemeClr val="tx2"/>
                </a:solidFill>
              </a:rPr>
              <a:t>kriteria</a:t>
            </a:r>
            <a:r>
              <a:rPr lang="en-US" sz="2800" b="1" dirty="0" smtClean="0">
                <a:solidFill>
                  <a:schemeClr val="tx2"/>
                </a:solidFill>
              </a:rPr>
              <a:t> </a:t>
            </a:r>
            <a:r>
              <a:rPr lang="en-US" sz="2800" b="1" dirty="0" err="1" smtClean="0">
                <a:solidFill>
                  <a:schemeClr val="tx2"/>
                </a:solidFill>
              </a:rPr>
              <a:t>Jurnal</a:t>
            </a:r>
            <a:r>
              <a:rPr lang="en-US" sz="2800" b="1" dirty="0" smtClean="0">
                <a:solidFill>
                  <a:schemeClr val="tx2"/>
                </a:solidFill>
              </a:rPr>
              <a:t> </a:t>
            </a:r>
            <a:r>
              <a:rPr lang="en-US" sz="2800" b="1" dirty="0" err="1" smtClean="0">
                <a:solidFill>
                  <a:schemeClr val="tx2"/>
                </a:solidFill>
              </a:rPr>
              <a:t>nasional</a:t>
            </a:r>
            <a:r>
              <a:rPr lang="en-US" sz="2800" b="1" dirty="0" smtClean="0">
                <a:solidFill>
                  <a:schemeClr val="tx2"/>
                </a:solidFill>
              </a:rPr>
              <a:t> </a:t>
            </a:r>
            <a:r>
              <a:rPr lang="en-US" sz="2800" b="1" dirty="0" err="1" smtClean="0">
                <a:solidFill>
                  <a:schemeClr val="tx2"/>
                </a:solidFill>
              </a:rPr>
              <a:t>sdh</a:t>
            </a:r>
            <a:r>
              <a:rPr lang="en-US" sz="2800" b="1" dirty="0" smtClean="0">
                <a:solidFill>
                  <a:schemeClr val="tx2"/>
                </a:solidFill>
              </a:rPr>
              <a:t> </a:t>
            </a:r>
            <a:r>
              <a:rPr lang="en-US" sz="2800" b="1" dirty="0" err="1" smtClean="0">
                <a:solidFill>
                  <a:schemeClr val="tx2"/>
                </a:solidFill>
              </a:rPr>
              <a:t>disosialisasikan</a:t>
            </a:r>
            <a:r>
              <a:rPr lang="en-US" sz="2800" b="1" dirty="0" smtClean="0">
                <a:solidFill>
                  <a:schemeClr val="tx2"/>
                </a:solidFill>
              </a:rPr>
              <a:t> </a:t>
            </a:r>
            <a:r>
              <a:rPr lang="en-US" sz="2800" b="1" dirty="0" err="1" smtClean="0">
                <a:solidFill>
                  <a:schemeClr val="tx2"/>
                </a:solidFill>
              </a:rPr>
              <a:t>awal</a:t>
            </a:r>
            <a:r>
              <a:rPr lang="en-US" sz="2800" b="1" dirty="0" smtClean="0">
                <a:solidFill>
                  <a:schemeClr val="tx2"/>
                </a:solidFill>
              </a:rPr>
              <a:t> Des 2014 </a:t>
            </a:r>
            <a:r>
              <a:rPr lang="en-US" sz="2800" b="1" dirty="0" err="1" smtClean="0">
                <a:solidFill>
                  <a:schemeClr val="tx2"/>
                </a:solidFill>
              </a:rPr>
              <a:t>namun</a:t>
            </a:r>
            <a:r>
              <a:rPr lang="en-US" sz="2800" b="1" dirty="0" smtClean="0">
                <a:solidFill>
                  <a:schemeClr val="tx2"/>
                </a:solidFill>
              </a:rPr>
              <a:t> </a:t>
            </a:r>
            <a:r>
              <a:rPr lang="en-US" sz="2800" b="1" dirty="0" err="1" smtClean="0">
                <a:solidFill>
                  <a:schemeClr val="tx2"/>
                </a:solidFill>
              </a:rPr>
              <a:t>sesuai</a:t>
            </a:r>
            <a:r>
              <a:rPr lang="en-US" sz="2800" b="1" dirty="0" smtClean="0">
                <a:solidFill>
                  <a:schemeClr val="tx2"/>
                </a:solidFill>
              </a:rPr>
              <a:t> </a:t>
            </a:r>
            <a:r>
              <a:rPr lang="en-US" sz="2800" b="1" dirty="0" err="1" smtClean="0">
                <a:solidFill>
                  <a:schemeClr val="tx2"/>
                </a:solidFill>
              </a:rPr>
              <a:t>dengan</a:t>
            </a:r>
            <a:r>
              <a:rPr lang="en-US" sz="2800" b="1" dirty="0" smtClean="0">
                <a:solidFill>
                  <a:schemeClr val="tx2"/>
                </a:solidFill>
              </a:rPr>
              <a:t> </a:t>
            </a:r>
            <a:r>
              <a:rPr lang="en-US" sz="2800" b="1" dirty="0" err="1" smtClean="0">
                <a:solidFill>
                  <a:schemeClr val="tx2"/>
                </a:solidFill>
              </a:rPr>
              <a:t>surat</a:t>
            </a:r>
            <a:r>
              <a:rPr lang="en-US" sz="2800" b="1" dirty="0" smtClean="0">
                <a:solidFill>
                  <a:schemeClr val="tx2"/>
                </a:solidFill>
              </a:rPr>
              <a:t> </a:t>
            </a:r>
            <a:r>
              <a:rPr lang="en-US" sz="2800" b="1" dirty="0" err="1" smtClean="0">
                <a:solidFill>
                  <a:schemeClr val="tx2"/>
                </a:solidFill>
              </a:rPr>
              <a:t>Dir</a:t>
            </a:r>
            <a:r>
              <a:rPr lang="en-US" sz="2800" b="1" dirty="0" smtClean="0">
                <a:solidFill>
                  <a:schemeClr val="tx2"/>
                </a:solidFill>
              </a:rPr>
              <a:t> </a:t>
            </a:r>
            <a:r>
              <a:rPr lang="en-US" sz="2800" b="1" dirty="0" err="1" smtClean="0">
                <a:solidFill>
                  <a:schemeClr val="tx2"/>
                </a:solidFill>
              </a:rPr>
              <a:t>Diktendik</a:t>
            </a:r>
            <a:r>
              <a:rPr lang="en-US" sz="2800" b="1" dirty="0" smtClean="0">
                <a:solidFill>
                  <a:schemeClr val="tx2"/>
                </a:solidFill>
              </a:rPr>
              <a:t> </a:t>
            </a:r>
            <a:r>
              <a:rPr lang="en-US" sz="2800" b="1" dirty="0" err="1" smtClean="0">
                <a:solidFill>
                  <a:schemeClr val="tx2"/>
                </a:solidFill>
              </a:rPr>
              <a:t>bahwa</a:t>
            </a:r>
            <a:r>
              <a:rPr lang="en-US" sz="2800" b="1" dirty="0" smtClean="0">
                <a:solidFill>
                  <a:schemeClr val="tx2"/>
                </a:solidFill>
              </a:rPr>
              <a:t> </a:t>
            </a:r>
            <a:r>
              <a:rPr lang="en-US" sz="2800" b="1" dirty="0" err="1" smtClean="0">
                <a:solidFill>
                  <a:schemeClr val="tx2"/>
                </a:solidFill>
              </a:rPr>
              <a:t>usulan</a:t>
            </a:r>
            <a:r>
              <a:rPr lang="en-US" sz="2800" b="1" dirty="0" smtClean="0">
                <a:solidFill>
                  <a:schemeClr val="tx2"/>
                </a:solidFill>
              </a:rPr>
              <a:t> </a:t>
            </a:r>
            <a:r>
              <a:rPr lang="en-US" sz="2800" b="1" dirty="0" err="1" smtClean="0">
                <a:solidFill>
                  <a:schemeClr val="tx2"/>
                </a:solidFill>
              </a:rPr>
              <a:t>kenaikan</a:t>
            </a:r>
            <a:r>
              <a:rPr lang="en-US" sz="2800" b="1" dirty="0" smtClean="0">
                <a:solidFill>
                  <a:schemeClr val="tx2"/>
                </a:solidFill>
              </a:rPr>
              <a:t> </a:t>
            </a:r>
            <a:r>
              <a:rPr lang="en-US" sz="2800" b="1" dirty="0" err="1" smtClean="0">
                <a:solidFill>
                  <a:schemeClr val="tx2"/>
                </a:solidFill>
              </a:rPr>
              <a:t>jabatan</a:t>
            </a:r>
            <a:r>
              <a:rPr lang="en-US" sz="2800" b="1" dirty="0" smtClean="0">
                <a:solidFill>
                  <a:schemeClr val="tx2"/>
                </a:solidFill>
              </a:rPr>
              <a:t> </a:t>
            </a:r>
            <a:r>
              <a:rPr lang="en-US" sz="2800" b="1" dirty="0" err="1" smtClean="0">
                <a:solidFill>
                  <a:schemeClr val="tx2"/>
                </a:solidFill>
              </a:rPr>
              <a:t>setelah</a:t>
            </a:r>
            <a:r>
              <a:rPr lang="en-US" sz="2800" b="1" dirty="0" smtClean="0">
                <a:solidFill>
                  <a:schemeClr val="tx2"/>
                </a:solidFill>
              </a:rPr>
              <a:t> 31 </a:t>
            </a:r>
            <a:r>
              <a:rPr lang="en-US" sz="2800" b="1" dirty="0" err="1" smtClean="0">
                <a:solidFill>
                  <a:schemeClr val="tx2"/>
                </a:solidFill>
              </a:rPr>
              <a:t>Maret</a:t>
            </a:r>
            <a:r>
              <a:rPr lang="en-US" sz="2800" b="1" dirty="0" smtClean="0">
                <a:solidFill>
                  <a:schemeClr val="tx2"/>
                </a:solidFill>
              </a:rPr>
              <a:t> 2015 </a:t>
            </a:r>
            <a:r>
              <a:rPr lang="en-US" sz="2800" b="1" dirty="0" err="1" smtClean="0">
                <a:solidFill>
                  <a:schemeClr val="tx2"/>
                </a:solidFill>
              </a:rPr>
              <a:t>mengikuti</a:t>
            </a:r>
            <a:r>
              <a:rPr lang="en-US" sz="2800" b="1" dirty="0" smtClean="0">
                <a:solidFill>
                  <a:schemeClr val="tx2"/>
                </a:solidFill>
              </a:rPr>
              <a:t> </a:t>
            </a:r>
            <a:r>
              <a:rPr lang="en-US" sz="2800" b="1" dirty="0" err="1" smtClean="0">
                <a:solidFill>
                  <a:schemeClr val="tx2"/>
                </a:solidFill>
              </a:rPr>
              <a:t>peraturan</a:t>
            </a:r>
            <a:r>
              <a:rPr lang="en-US" sz="2800" b="1" dirty="0" smtClean="0">
                <a:solidFill>
                  <a:schemeClr val="tx2"/>
                </a:solidFill>
              </a:rPr>
              <a:t> </a:t>
            </a:r>
            <a:r>
              <a:rPr lang="en-US" sz="2800" b="1" dirty="0" err="1" smtClean="0">
                <a:solidFill>
                  <a:schemeClr val="tx2"/>
                </a:solidFill>
              </a:rPr>
              <a:t>baru</a:t>
            </a:r>
            <a:r>
              <a:rPr lang="en-US" sz="2800" b="1" dirty="0" smtClean="0">
                <a:solidFill>
                  <a:schemeClr val="tx2"/>
                </a:solidFill>
              </a:rPr>
              <a:t> </a:t>
            </a:r>
            <a:r>
              <a:rPr lang="en-US" sz="2800" b="1" dirty="0" err="1" smtClean="0">
                <a:solidFill>
                  <a:schemeClr val="tx2"/>
                </a:solidFill>
              </a:rPr>
              <a:t>maka</a:t>
            </a:r>
            <a:r>
              <a:rPr lang="en-US" sz="2800" b="1" dirty="0" smtClean="0">
                <a:solidFill>
                  <a:schemeClr val="tx2"/>
                </a:solidFill>
              </a:rPr>
              <a:t> </a:t>
            </a:r>
            <a:r>
              <a:rPr lang="en-US" sz="2800" b="1" dirty="0" err="1" smtClean="0">
                <a:solidFill>
                  <a:schemeClr val="tx2"/>
                </a:solidFill>
              </a:rPr>
              <a:t>kriteria</a:t>
            </a:r>
            <a:r>
              <a:rPr lang="en-US" sz="2800" b="1" dirty="0" smtClean="0">
                <a:solidFill>
                  <a:schemeClr val="tx2"/>
                </a:solidFill>
              </a:rPr>
              <a:t> </a:t>
            </a:r>
            <a:r>
              <a:rPr lang="en-US" sz="2800" b="1" dirty="0" err="1" smtClean="0">
                <a:solidFill>
                  <a:schemeClr val="tx2"/>
                </a:solidFill>
              </a:rPr>
              <a:t>jurnal</a:t>
            </a:r>
            <a:r>
              <a:rPr lang="en-US" sz="2800" b="1" dirty="0" smtClean="0">
                <a:solidFill>
                  <a:schemeClr val="tx2"/>
                </a:solidFill>
              </a:rPr>
              <a:t> </a:t>
            </a:r>
            <a:r>
              <a:rPr lang="en-US" sz="2800" b="1" dirty="0" err="1" smtClean="0">
                <a:solidFill>
                  <a:schemeClr val="tx2"/>
                </a:solidFill>
              </a:rPr>
              <a:t>nasional</a:t>
            </a:r>
            <a:r>
              <a:rPr lang="en-US" sz="2800" b="1" dirty="0" smtClean="0">
                <a:solidFill>
                  <a:schemeClr val="tx2"/>
                </a:solidFill>
              </a:rPr>
              <a:t> </a:t>
            </a:r>
            <a:r>
              <a:rPr lang="en-US" sz="2800" b="1" dirty="0" err="1" smtClean="0">
                <a:solidFill>
                  <a:schemeClr val="tx2"/>
                </a:solidFill>
              </a:rPr>
              <a:t>diberlakukan</a:t>
            </a:r>
            <a:r>
              <a:rPr lang="en-US" sz="2800" b="1" dirty="0" smtClean="0">
                <a:solidFill>
                  <a:schemeClr val="tx2"/>
                </a:solidFill>
              </a:rPr>
              <a:t> </a:t>
            </a:r>
            <a:r>
              <a:rPr lang="en-US" sz="2800" b="1" dirty="0" err="1" smtClean="0">
                <a:solidFill>
                  <a:schemeClr val="tx2"/>
                </a:solidFill>
              </a:rPr>
              <a:t>utk</a:t>
            </a:r>
            <a:r>
              <a:rPr lang="en-US" sz="2800" b="1" dirty="0" smtClean="0">
                <a:solidFill>
                  <a:schemeClr val="tx2"/>
                </a:solidFill>
              </a:rPr>
              <a:t> </a:t>
            </a:r>
            <a:r>
              <a:rPr lang="en-US" sz="2800" b="1" dirty="0" err="1" smtClean="0">
                <a:solidFill>
                  <a:schemeClr val="tx2"/>
                </a:solidFill>
              </a:rPr>
              <a:t>karya</a:t>
            </a:r>
            <a:r>
              <a:rPr lang="en-US" sz="2800" b="1" dirty="0" smtClean="0">
                <a:solidFill>
                  <a:schemeClr val="tx2"/>
                </a:solidFill>
              </a:rPr>
              <a:t> </a:t>
            </a:r>
            <a:r>
              <a:rPr lang="en-US" sz="2800" b="1" dirty="0" err="1" smtClean="0">
                <a:solidFill>
                  <a:schemeClr val="tx2"/>
                </a:solidFill>
              </a:rPr>
              <a:t>ilmiah</a:t>
            </a:r>
            <a:r>
              <a:rPr lang="en-US" sz="2800" b="1" dirty="0" smtClean="0">
                <a:solidFill>
                  <a:schemeClr val="tx2"/>
                </a:solidFill>
              </a:rPr>
              <a:t> yang </a:t>
            </a:r>
            <a:r>
              <a:rPr lang="en-US" sz="2800" b="1" dirty="0" err="1" smtClean="0">
                <a:solidFill>
                  <a:schemeClr val="tx2"/>
                </a:solidFill>
              </a:rPr>
              <a:t>terbit</a:t>
            </a:r>
            <a:r>
              <a:rPr lang="en-US" sz="2800" b="1" dirty="0" smtClean="0">
                <a:solidFill>
                  <a:schemeClr val="tx2"/>
                </a:solidFill>
              </a:rPr>
              <a:t> </a:t>
            </a:r>
            <a:r>
              <a:rPr lang="en-US" sz="2800" b="1" dirty="0" err="1" smtClean="0">
                <a:solidFill>
                  <a:schemeClr val="tx2"/>
                </a:solidFill>
              </a:rPr>
              <a:t>sejak</a:t>
            </a:r>
            <a:r>
              <a:rPr lang="en-US" sz="2800" b="1" dirty="0" smtClean="0">
                <a:solidFill>
                  <a:schemeClr val="tx2"/>
                </a:solidFill>
              </a:rPr>
              <a:t> 1 April 2015 </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TextBox 4"/>
          <p:cNvSpPr txBox="1"/>
          <p:nvPr/>
        </p:nvSpPr>
        <p:spPr>
          <a:xfrm>
            <a:off x="63046" y="63058"/>
            <a:ext cx="5249917" cy="461665"/>
          </a:xfrm>
          <a:prstGeom prst="rect">
            <a:avLst/>
          </a:prstGeom>
          <a:noFill/>
        </p:spPr>
        <p:txBody>
          <a:bodyPr wrap="square" rtlCol="0">
            <a:spAutoFit/>
          </a:bodyPr>
          <a:lstStyle/>
          <a:p>
            <a:r>
              <a:rPr lang="en-US" sz="2400" b="1" dirty="0" err="1" smtClean="0"/>
              <a:t>Lanjutan</a:t>
            </a:r>
            <a:r>
              <a:rPr lang="en-US" sz="2400" b="1" dirty="0" smtClean="0"/>
              <a:t> </a:t>
            </a:r>
            <a:r>
              <a:rPr lang="en-US" sz="2400" b="1" dirty="0" err="1" smtClean="0"/>
              <a:t>Kriteria</a:t>
            </a:r>
            <a:r>
              <a:rPr lang="en-US" sz="2400" b="1" dirty="0" smtClean="0"/>
              <a:t> </a:t>
            </a:r>
            <a:r>
              <a:rPr lang="en-US" sz="2400" b="1" dirty="0" err="1" smtClean="0"/>
              <a:t>Jurnal</a:t>
            </a:r>
            <a:r>
              <a:rPr lang="en-US" sz="2400" b="1" dirty="0" smtClean="0"/>
              <a:t> </a:t>
            </a:r>
            <a:r>
              <a:rPr lang="en-US" sz="2400" b="1" dirty="0" err="1" smtClean="0"/>
              <a:t>Nasional</a:t>
            </a:r>
            <a:endParaRPr lang="en-US" sz="2400" b="1" dirty="0"/>
          </a:p>
        </p:txBody>
      </p:sp>
    </p:spTree>
    <p:extLst>
      <p:ext uri="{BB962C8B-B14F-4D97-AF65-F5344CB8AC3E}">
        <p14:creationId xmlns:p14="http://schemas.microsoft.com/office/powerpoint/2010/main" xmlns="" val="15711667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38</a:t>
            </a:fld>
            <a:endParaRPr lang="en-US"/>
          </a:p>
        </p:txBody>
      </p:sp>
      <p:sp>
        <p:nvSpPr>
          <p:cNvPr id="3" name="Rectangle 2"/>
          <p:cNvSpPr/>
          <p:nvPr/>
        </p:nvSpPr>
        <p:spPr>
          <a:xfrm>
            <a:off x="331060" y="100337"/>
            <a:ext cx="11571906" cy="6186309"/>
          </a:xfrm>
          <a:prstGeom prst="rect">
            <a:avLst/>
          </a:prstGeom>
        </p:spPr>
        <p:txBody>
          <a:bodyPr wrap="square">
            <a:spAutoFit/>
          </a:bodyPr>
          <a:lstStyle/>
          <a:p>
            <a:r>
              <a:rPr lang="en-US" sz="3200" b="1" dirty="0" err="1"/>
              <a:t>Jurnal</a:t>
            </a:r>
            <a:r>
              <a:rPr lang="en-US" sz="3200" b="1" dirty="0"/>
              <a:t> </a:t>
            </a:r>
            <a:r>
              <a:rPr lang="en-US" sz="3200" b="1" dirty="0" err="1"/>
              <a:t>internasional</a:t>
            </a:r>
            <a:r>
              <a:rPr lang="en-US" sz="3200" b="1" dirty="0"/>
              <a:t> </a:t>
            </a:r>
            <a:r>
              <a:rPr lang="en-US" sz="2800" b="1" dirty="0" err="1"/>
              <a:t>adalah</a:t>
            </a:r>
            <a:r>
              <a:rPr lang="en-US" sz="2800" b="1" dirty="0"/>
              <a:t> </a:t>
            </a:r>
            <a:r>
              <a:rPr lang="en-US" sz="2800" b="1" dirty="0" err="1"/>
              <a:t>jurnal</a:t>
            </a:r>
            <a:r>
              <a:rPr lang="en-US" sz="2800" b="1" dirty="0"/>
              <a:t> yang </a:t>
            </a:r>
            <a:r>
              <a:rPr lang="en-US" sz="2800" b="1" dirty="0" err="1"/>
              <a:t>memenuhi</a:t>
            </a:r>
            <a:r>
              <a:rPr lang="en-US" sz="2800" b="1" dirty="0"/>
              <a:t> </a:t>
            </a:r>
            <a:r>
              <a:rPr lang="en-US" sz="2800" b="1" dirty="0" err="1"/>
              <a:t>kriteria</a:t>
            </a:r>
            <a:r>
              <a:rPr lang="en-US" sz="2800" b="1" dirty="0"/>
              <a:t> </a:t>
            </a:r>
            <a:r>
              <a:rPr lang="en-US" sz="2800" b="1" dirty="0" err="1"/>
              <a:t>sebagai</a:t>
            </a:r>
            <a:r>
              <a:rPr lang="en-US" sz="2800" b="1" dirty="0"/>
              <a:t> </a:t>
            </a:r>
            <a:r>
              <a:rPr lang="en-US" sz="2800" b="1" dirty="0" err="1"/>
              <a:t>berikut</a:t>
            </a:r>
            <a:r>
              <a:rPr lang="en-US" sz="2800" b="1" dirty="0"/>
              <a:t>.</a:t>
            </a:r>
          </a:p>
          <a:p>
            <a:r>
              <a:rPr lang="sv-SE" sz="2800" b="1" dirty="0"/>
              <a:t>a. Karya ilmiah yang diterbitkan ditulis dengan memenuhi kaidah ilmiah dan </a:t>
            </a:r>
            <a:r>
              <a:rPr lang="sv-SE" sz="2800" b="1" dirty="0" smtClean="0"/>
              <a:t>etika </a:t>
            </a:r>
            <a:r>
              <a:rPr lang="en-US" sz="2800" b="1" dirty="0" err="1" smtClean="0"/>
              <a:t>keilmuan</a:t>
            </a:r>
            <a:r>
              <a:rPr lang="en-US" sz="2800" b="1" dirty="0"/>
              <a:t>.</a:t>
            </a:r>
          </a:p>
          <a:p>
            <a:r>
              <a:rPr lang="en-US" sz="2800" b="1" dirty="0"/>
              <a:t>b. </a:t>
            </a:r>
            <a:r>
              <a:rPr lang="en-US" sz="2800" b="1" dirty="0" err="1"/>
              <a:t>Memiliki</a:t>
            </a:r>
            <a:r>
              <a:rPr lang="en-US" sz="2800" b="1" dirty="0"/>
              <a:t> ISSN.</a:t>
            </a:r>
          </a:p>
          <a:p>
            <a:r>
              <a:rPr lang="en-US" sz="2800" b="1" dirty="0"/>
              <a:t>c. </a:t>
            </a:r>
            <a:r>
              <a:rPr lang="en-US" sz="2800" b="1" dirty="0" err="1"/>
              <a:t>Ditulis</a:t>
            </a:r>
            <a:r>
              <a:rPr lang="en-US" sz="2800" b="1" dirty="0"/>
              <a:t> </a:t>
            </a:r>
            <a:r>
              <a:rPr lang="en-US" sz="2800" b="1" dirty="0" err="1"/>
              <a:t>dengan</a:t>
            </a:r>
            <a:r>
              <a:rPr lang="en-US" sz="2800" b="1" dirty="0"/>
              <a:t> </a:t>
            </a:r>
            <a:r>
              <a:rPr lang="en-US" sz="2800" b="1" dirty="0" err="1"/>
              <a:t>menggunakan</a:t>
            </a:r>
            <a:r>
              <a:rPr lang="en-US" sz="2800" b="1" dirty="0"/>
              <a:t> </a:t>
            </a:r>
            <a:r>
              <a:rPr lang="en-US" sz="2800" b="1" dirty="0" err="1"/>
              <a:t>bahasa</a:t>
            </a:r>
            <a:r>
              <a:rPr lang="en-US" sz="2800" b="1" dirty="0"/>
              <a:t> </a:t>
            </a:r>
            <a:r>
              <a:rPr lang="en-US" sz="2800" b="1" dirty="0" err="1"/>
              <a:t>resmi</a:t>
            </a:r>
            <a:r>
              <a:rPr lang="en-US" sz="2800" b="1" dirty="0"/>
              <a:t> PBB (Arab, </a:t>
            </a:r>
            <a:r>
              <a:rPr lang="en-US" sz="2800" b="1" dirty="0" err="1"/>
              <a:t>Inggris</a:t>
            </a:r>
            <a:r>
              <a:rPr lang="en-US" sz="2800" b="1" dirty="0"/>
              <a:t>, </a:t>
            </a:r>
            <a:r>
              <a:rPr lang="en-US" sz="2800" b="1" dirty="0" err="1"/>
              <a:t>Perancis</a:t>
            </a:r>
            <a:r>
              <a:rPr lang="en-US" sz="2800" b="1" dirty="0"/>
              <a:t>, </a:t>
            </a:r>
            <a:r>
              <a:rPr lang="en-US" sz="2800" b="1" dirty="0" err="1"/>
              <a:t>Rusia</a:t>
            </a:r>
            <a:r>
              <a:rPr lang="en-US" sz="2800" b="1" dirty="0" smtClean="0"/>
              <a:t>, </a:t>
            </a:r>
            <a:r>
              <a:rPr lang="en-US" sz="2800" b="1" dirty="0" err="1" smtClean="0"/>
              <a:t>Spanyol</a:t>
            </a:r>
            <a:r>
              <a:rPr lang="en-US" sz="2800" b="1" dirty="0" smtClean="0"/>
              <a:t> </a:t>
            </a:r>
            <a:r>
              <a:rPr lang="en-US" sz="2800" b="1" dirty="0" err="1"/>
              <a:t>dan</a:t>
            </a:r>
            <a:r>
              <a:rPr lang="en-US" sz="2800" b="1" dirty="0"/>
              <a:t> </a:t>
            </a:r>
            <a:r>
              <a:rPr lang="en-US" sz="2800" b="1" dirty="0" err="1"/>
              <a:t>Tiongkok</a:t>
            </a:r>
            <a:r>
              <a:rPr lang="en-US" sz="2800" b="1" dirty="0"/>
              <a:t>).</a:t>
            </a:r>
          </a:p>
          <a:p>
            <a:r>
              <a:rPr lang="fi-FI" sz="2800" b="1" dirty="0"/>
              <a:t>d. Memiliki terbitan versi online.</a:t>
            </a:r>
          </a:p>
          <a:p>
            <a:r>
              <a:rPr lang="en-US" sz="2800" b="1" dirty="0"/>
              <a:t>e. </a:t>
            </a:r>
            <a:r>
              <a:rPr lang="en-US" sz="2800" b="1" dirty="0" err="1"/>
              <a:t>Dewan</a:t>
            </a:r>
            <a:r>
              <a:rPr lang="en-US" sz="2800" b="1" dirty="0"/>
              <a:t> </a:t>
            </a:r>
            <a:r>
              <a:rPr lang="en-US" sz="2800" b="1" dirty="0" err="1"/>
              <a:t>Redaksi</a:t>
            </a:r>
            <a:r>
              <a:rPr lang="en-US" sz="2800" b="1" dirty="0"/>
              <a:t> (</a:t>
            </a:r>
            <a:r>
              <a:rPr lang="en-US" sz="2800" b="1" i="1" dirty="0"/>
              <a:t>Editorial Board</a:t>
            </a:r>
            <a:r>
              <a:rPr lang="en-US" sz="2800" b="1" dirty="0"/>
              <a:t>) </a:t>
            </a:r>
            <a:r>
              <a:rPr lang="en-US" sz="2800" b="1" dirty="0" err="1"/>
              <a:t>adalah</a:t>
            </a:r>
            <a:r>
              <a:rPr lang="en-US" sz="2800" b="1" dirty="0"/>
              <a:t> </a:t>
            </a:r>
            <a:r>
              <a:rPr lang="en-US" sz="2800" b="1" dirty="0" err="1"/>
              <a:t>pakar</a:t>
            </a:r>
            <a:r>
              <a:rPr lang="en-US" sz="2800" b="1" dirty="0"/>
              <a:t> di </a:t>
            </a:r>
            <a:r>
              <a:rPr lang="en-US" sz="2800" b="1" dirty="0" err="1"/>
              <a:t>bidangnya</a:t>
            </a:r>
            <a:r>
              <a:rPr lang="en-US" sz="2800" b="1" dirty="0"/>
              <a:t> paling </a:t>
            </a:r>
            <a:r>
              <a:rPr lang="en-US" sz="2800" b="1" dirty="0" err="1"/>
              <a:t>sedikit</a:t>
            </a:r>
            <a:r>
              <a:rPr lang="en-US" sz="2800" b="1" dirty="0"/>
              <a:t> </a:t>
            </a:r>
            <a:r>
              <a:rPr lang="en-US" sz="2800" b="1" dirty="0" err="1" smtClean="0"/>
              <a:t>berasal</a:t>
            </a:r>
            <a:r>
              <a:rPr lang="en-US" sz="2800" b="1" dirty="0" smtClean="0"/>
              <a:t> </a:t>
            </a:r>
            <a:r>
              <a:rPr lang="en-US" sz="2800" b="1" dirty="0" err="1" smtClean="0"/>
              <a:t>dari</a:t>
            </a:r>
            <a:r>
              <a:rPr lang="en-US" sz="2800" b="1" dirty="0" smtClean="0"/>
              <a:t> </a:t>
            </a:r>
            <a:r>
              <a:rPr lang="en-US" sz="2800" b="1" dirty="0"/>
              <a:t>4 (</a:t>
            </a:r>
            <a:r>
              <a:rPr lang="en-US" sz="2800" b="1" dirty="0" err="1"/>
              <a:t>empat</a:t>
            </a:r>
            <a:r>
              <a:rPr lang="en-US" sz="2800" b="1" dirty="0"/>
              <a:t>) </a:t>
            </a:r>
            <a:r>
              <a:rPr lang="en-US" sz="2800" b="1" dirty="0" err="1"/>
              <a:t>negara</a:t>
            </a:r>
            <a:r>
              <a:rPr lang="en-US" sz="2800" b="1" dirty="0" smtClean="0"/>
              <a:t>.</a:t>
            </a:r>
          </a:p>
          <a:p>
            <a:r>
              <a:rPr lang="en-US" sz="2800" b="1" dirty="0"/>
              <a:t>f. </a:t>
            </a:r>
            <a:r>
              <a:rPr lang="en-US" sz="2800" b="1" dirty="0" err="1"/>
              <a:t>Artikel</a:t>
            </a:r>
            <a:r>
              <a:rPr lang="en-US" sz="2800" b="1" dirty="0"/>
              <a:t> </a:t>
            </a:r>
            <a:r>
              <a:rPr lang="en-US" sz="2800" b="1" dirty="0" err="1"/>
              <a:t>ilmiah</a:t>
            </a:r>
            <a:r>
              <a:rPr lang="en-US" sz="2800" b="1" dirty="0"/>
              <a:t> yang </a:t>
            </a:r>
            <a:r>
              <a:rPr lang="en-US" sz="2800" b="1" dirty="0" err="1"/>
              <a:t>diterbitkan</a:t>
            </a:r>
            <a:r>
              <a:rPr lang="en-US" sz="2800" b="1" dirty="0"/>
              <a:t> </a:t>
            </a:r>
            <a:r>
              <a:rPr lang="en-US" sz="2800" b="1" dirty="0" err="1"/>
              <a:t>dalam</a:t>
            </a:r>
            <a:r>
              <a:rPr lang="en-US" sz="2800" b="1" dirty="0"/>
              <a:t> 1 (</a:t>
            </a:r>
            <a:r>
              <a:rPr lang="en-US" sz="2800" b="1" dirty="0" err="1"/>
              <a:t>satu</a:t>
            </a:r>
            <a:r>
              <a:rPr lang="en-US" sz="2800" b="1" dirty="0"/>
              <a:t>) </a:t>
            </a:r>
            <a:r>
              <a:rPr lang="en-US" sz="2800" b="1" dirty="0" err="1"/>
              <a:t>nomor</a:t>
            </a:r>
            <a:r>
              <a:rPr lang="en-US" sz="2800" b="1" dirty="0"/>
              <a:t> </a:t>
            </a:r>
            <a:r>
              <a:rPr lang="en-US" sz="2800" b="1" dirty="0" err="1"/>
              <a:t>terbitan</a:t>
            </a:r>
            <a:r>
              <a:rPr lang="en-US" sz="2800" b="1" dirty="0"/>
              <a:t> paling </a:t>
            </a:r>
            <a:r>
              <a:rPr lang="en-US" sz="2800" b="1" dirty="0" err="1"/>
              <a:t>sedikit</a:t>
            </a:r>
            <a:endParaRPr lang="en-US" sz="2800" b="1" dirty="0"/>
          </a:p>
          <a:p>
            <a:r>
              <a:rPr lang="en-US" sz="2800" b="1" dirty="0" err="1"/>
              <a:t>penulisnya</a:t>
            </a:r>
            <a:r>
              <a:rPr lang="en-US" sz="2800" b="1" dirty="0"/>
              <a:t> </a:t>
            </a:r>
            <a:r>
              <a:rPr lang="en-US" sz="2800" b="1" dirty="0" err="1"/>
              <a:t>berasal</a:t>
            </a:r>
            <a:r>
              <a:rPr lang="en-US" sz="2800" b="1" dirty="0"/>
              <a:t> </a:t>
            </a:r>
            <a:r>
              <a:rPr lang="en-US" sz="2800" b="1" dirty="0" err="1"/>
              <a:t>dari</a:t>
            </a:r>
            <a:r>
              <a:rPr lang="en-US" sz="2800" b="1" dirty="0"/>
              <a:t> 2 (</a:t>
            </a:r>
            <a:r>
              <a:rPr lang="en-US" sz="2800" b="1" dirty="0" err="1"/>
              <a:t>dua</a:t>
            </a:r>
            <a:r>
              <a:rPr lang="en-US" sz="2800" b="1" dirty="0"/>
              <a:t>) </a:t>
            </a:r>
            <a:r>
              <a:rPr lang="en-US" sz="2800" b="1" dirty="0" err="1"/>
              <a:t>negara</a:t>
            </a:r>
            <a:r>
              <a:rPr lang="en-US" sz="2800" b="1" dirty="0"/>
              <a:t>.</a:t>
            </a:r>
          </a:p>
          <a:p>
            <a:r>
              <a:rPr lang="en-US" sz="2800" b="1" dirty="0"/>
              <a:t>g. </a:t>
            </a:r>
            <a:r>
              <a:rPr lang="en-US" sz="2800" b="1" dirty="0" err="1"/>
              <a:t>Terindeks</a:t>
            </a:r>
            <a:r>
              <a:rPr lang="en-US" sz="2800" b="1" dirty="0"/>
              <a:t> </a:t>
            </a:r>
            <a:r>
              <a:rPr lang="en-US" sz="2800" b="1" dirty="0" err="1"/>
              <a:t>oleh</a:t>
            </a:r>
            <a:r>
              <a:rPr lang="en-US" sz="2800" b="1" dirty="0"/>
              <a:t> </a:t>
            </a:r>
            <a:r>
              <a:rPr lang="en-US" sz="2800" b="1" i="1" dirty="0"/>
              <a:t>database </a:t>
            </a:r>
            <a:r>
              <a:rPr lang="en-US" sz="2800" b="1" dirty="0" err="1"/>
              <a:t>internasional</a:t>
            </a:r>
            <a:r>
              <a:rPr lang="en-US" sz="2800" b="1" dirty="0"/>
              <a:t>: </a:t>
            </a:r>
            <a:r>
              <a:rPr lang="en-US" sz="2800" b="1" i="1" dirty="0"/>
              <a:t>Web of Science, Scopus, Microsoft </a:t>
            </a:r>
            <a:r>
              <a:rPr lang="en-US" sz="2800" b="1" i="1" dirty="0" smtClean="0"/>
              <a:t>Academic Search</a:t>
            </a:r>
            <a:r>
              <a:rPr lang="en-US" sz="2800" b="1" i="1" dirty="0"/>
              <a:t>, </a:t>
            </a:r>
            <a:r>
              <a:rPr lang="en-US" sz="2800" b="1" dirty="0" err="1"/>
              <a:t>dan</a:t>
            </a:r>
            <a:r>
              <a:rPr lang="en-US" sz="2800" b="1" dirty="0"/>
              <a:t>/</a:t>
            </a:r>
            <a:r>
              <a:rPr lang="en-US" sz="2800" b="1" dirty="0" err="1"/>
              <a:t>atau</a:t>
            </a:r>
            <a:r>
              <a:rPr lang="en-US" sz="2800" b="1" dirty="0"/>
              <a:t> </a:t>
            </a:r>
            <a:r>
              <a:rPr lang="en-US" sz="2800" b="1" dirty="0" err="1"/>
              <a:t>laman</a:t>
            </a:r>
            <a:r>
              <a:rPr lang="en-US" sz="2800" b="1" dirty="0"/>
              <a:t> </a:t>
            </a:r>
            <a:r>
              <a:rPr lang="en-US" sz="2800" b="1" dirty="0" err="1"/>
              <a:t>sesuai</a:t>
            </a:r>
            <a:r>
              <a:rPr lang="en-US" sz="2800" b="1" dirty="0"/>
              <a:t> </a:t>
            </a:r>
            <a:r>
              <a:rPr lang="en-US" sz="2800" b="1" dirty="0" err="1"/>
              <a:t>dengan</a:t>
            </a:r>
            <a:r>
              <a:rPr lang="en-US" sz="2800" b="1" dirty="0"/>
              <a:t> </a:t>
            </a:r>
            <a:r>
              <a:rPr lang="en-US" sz="2800" b="1" dirty="0" err="1"/>
              <a:t>pertimbangan</a:t>
            </a:r>
            <a:r>
              <a:rPr lang="en-US" sz="2800" b="1" dirty="0"/>
              <a:t> </a:t>
            </a:r>
            <a:r>
              <a:rPr lang="en-US" sz="2800" b="1" dirty="0" err="1"/>
              <a:t>Ditjen</a:t>
            </a:r>
            <a:r>
              <a:rPr lang="en-US" sz="2800" b="1" dirty="0"/>
              <a:t> </a:t>
            </a:r>
            <a:r>
              <a:rPr lang="en-US" sz="2800" b="1" dirty="0" err="1" smtClean="0"/>
              <a:t>Dikti</a:t>
            </a:r>
            <a:endParaRPr lang="en-US" sz="2800" b="1" dirty="0"/>
          </a:p>
        </p:txBody>
      </p:sp>
    </p:spTree>
    <p:extLst>
      <p:ext uri="{BB962C8B-B14F-4D97-AF65-F5344CB8AC3E}">
        <p14:creationId xmlns:p14="http://schemas.microsoft.com/office/powerpoint/2010/main" xmlns="" val="3110445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39</a:t>
            </a:fld>
            <a:endParaRPr lang="en-US"/>
          </a:p>
        </p:txBody>
      </p:sp>
      <p:sp>
        <p:nvSpPr>
          <p:cNvPr id="3" name="Rectangle 2"/>
          <p:cNvSpPr/>
          <p:nvPr/>
        </p:nvSpPr>
        <p:spPr>
          <a:xfrm>
            <a:off x="362607" y="598060"/>
            <a:ext cx="11335407" cy="4093428"/>
          </a:xfrm>
          <a:prstGeom prst="rect">
            <a:avLst/>
          </a:prstGeom>
        </p:spPr>
        <p:txBody>
          <a:bodyPr wrap="square">
            <a:spAutoFit/>
          </a:bodyPr>
          <a:lstStyle/>
          <a:p>
            <a:r>
              <a:rPr lang="en-US" sz="3600" b="1" dirty="0" err="1"/>
              <a:t>Jurnal</a:t>
            </a:r>
            <a:r>
              <a:rPr lang="en-US" sz="3600" b="1" dirty="0"/>
              <a:t> </a:t>
            </a:r>
            <a:r>
              <a:rPr lang="en-US" sz="3600" b="1" dirty="0" err="1"/>
              <a:t>internasional</a:t>
            </a:r>
            <a:r>
              <a:rPr lang="en-US" sz="3600" b="1" dirty="0"/>
              <a:t> </a:t>
            </a:r>
            <a:r>
              <a:rPr lang="en-US" sz="3600" b="1" dirty="0" err="1"/>
              <a:t>bereputasi</a:t>
            </a:r>
            <a:r>
              <a:rPr lang="en-US" sz="3600" b="1" dirty="0"/>
              <a:t> </a:t>
            </a:r>
            <a:r>
              <a:rPr lang="en-US" sz="3600" b="1" dirty="0" smtClean="0"/>
              <a:t> </a:t>
            </a:r>
            <a:r>
              <a:rPr lang="en-US" sz="3200" b="1" dirty="0" err="1" smtClean="0"/>
              <a:t>adalah</a:t>
            </a:r>
            <a:r>
              <a:rPr lang="en-US" sz="3200" b="1" dirty="0" smtClean="0"/>
              <a:t> </a:t>
            </a:r>
            <a:r>
              <a:rPr lang="en-US" sz="3200" b="1" dirty="0" err="1" smtClean="0"/>
              <a:t>jurnal</a:t>
            </a:r>
            <a:r>
              <a:rPr lang="en-US" sz="3200" b="1" dirty="0" smtClean="0"/>
              <a:t> yang </a:t>
            </a:r>
            <a:r>
              <a:rPr lang="en-US" sz="3200" b="1" dirty="0" err="1" smtClean="0"/>
              <a:t>memenuhi</a:t>
            </a:r>
            <a:r>
              <a:rPr lang="en-US" sz="3200" b="1" dirty="0" smtClean="0"/>
              <a:t> </a:t>
            </a:r>
            <a:r>
              <a:rPr lang="en-US" sz="3200" b="1" dirty="0" err="1" smtClean="0"/>
              <a:t>kriteria</a:t>
            </a:r>
            <a:r>
              <a:rPr lang="en-US" sz="3200" b="1" dirty="0" smtClean="0"/>
              <a:t> </a:t>
            </a:r>
            <a:r>
              <a:rPr lang="en-US" sz="3200" b="1" dirty="0" err="1" smtClean="0"/>
              <a:t>jurnal</a:t>
            </a:r>
            <a:r>
              <a:rPr lang="en-US" sz="3200" b="1" dirty="0" smtClean="0"/>
              <a:t> </a:t>
            </a:r>
            <a:r>
              <a:rPr lang="en-US" sz="3200" b="1" dirty="0" err="1" smtClean="0"/>
              <a:t>internasional</a:t>
            </a:r>
            <a:r>
              <a:rPr lang="en-US" sz="3200" b="1" dirty="0" smtClean="0"/>
              <a:t> </a:t>
            </a:r>
            <a:r>
              <a:rPr lang="en-US" sz="3200" b="1" dirty="0" err="1" smtClean="0"/>
              <a:t>sebagaimana</a:t>
            </a:r>
            <a:r>
              <a:rPr lang="en-US" sz="3200" b="1" dirty="0" smtClean="0"/>
              <a:t> </a:t>
            </a:r>
            <a:r>
              <a:rPr lang="en-US" sz="3200" b="1" dirty="0" err="1" smtClean="0"/>
              <a:t>butir</a:t>
            </a:r>
            <a:r>
              <a:rPr lang="en-US" sz="3200" b="1" dirty="0" smtClean="0"/>
              <a:t> 8 </a:t>
            </a:r>
            <a:r>
              <a:rPr lang="en-US" sz="3200" b="1" dirty="0" err="1" smtClean="0"/>
              <a:t>huruf</a:t>
            </a:r>
            <a:r>
              <a:rPr lang="en-US" sz="3200" b="1" dirty="0" smtClean="0"/>
              <a:t> a </a:t>
            </a:r>
            <a:r>
              <a:rPr lang="en-US" sz="3200" b="1" dirty="0" err="1" smtClean="0"/>
              <a:t>sampai</a:t>
            </a:r>
            <a:r>
              <a:rPr lang="en-US" sz="3200" b="1" dirty="0" smtClean="0"/>
              <a:t> f, </a:t>
            </a:r>
            <a:r>
              <a:rPr lang="en-US" sz="3200" b="1" dirty="0" err="1" smtClean="0"/>
              <a:t>dengan</a:t>
            </a:r>
            <a:r>
              <a:rPr lang="en-US" sz="3200" b="1" dirty="0" smtClean="0"/>
              <a:t> </a:t>
            </a:r>
            <a:r>
              <a:rPr lang="en-US" sz="3200" b="1" dirty="0" err="1" smtClean="0"/>
              <a:t>kriteria</a:t>
            </a:r>
            <a:r>
              <a:rPr lang="en-US" sz="3200" b="1" dirty="0" smtClean="0"/>
              <a:t> </a:t>
            </a:r>
            <a:r>
              <a:rPr lang="en-US" sz="3200" b="1" dirty="0" err="1" smtClean="0"/>
              <a:t>tambahan</a:t>
            </a:r>
            <a:r>
              <a:rPr lang="en-US" sz="3200" b="1" dirty="0" smtClean="0"/>
              <a:t> </a:t>
            </a:r>
            <a:r>
              <a:rPr lang="en-US" sz="3200" b="1" dirty="0" err="1" smtClean="0"/>
              <a:t>terindeks</a:t>
            </a:r>
            <a:r>
              <a:rPr lang="en-US" sz="3200" b="1" dirty="0" smtClean="0"/>
              <a:t> </a:t>
            </a:r>
            <a:r>
              <a:rPr lang="en-US" sz="3200" b="1" dirty="0" err="1" smtClean="0"/>
              <a:t>pada</a:t>
            </a:r>
            <a:r>
              <a:rPr lang="en-US" sz="3200" b="1" dirty="0" smtClean="0"/>
              <a:t> Web of Science </a:t>
            </a:r>
            <a:r>
              <a:rPr lang="en-US" sz="3200" b="1" dirty="0" err="1" smtClean="0"/>
              <a:t>dan</a:t>
            </a:r>
            <a:r>
              <a:rPr lang="en-US" sz="3200" b="1" dirty="0" smtClean="0"/>
              <a:t>/</a:t>
            </a:r>
            <a:r>
              <a:rPr lang="en-US" sz="3200" b="1" dirty="0" err="1" smtClean="0"/>
              <a:t>atau</a:t>
            </a:r>
            <a:r>
              <a:rPr lang="en-US" sz="3200" b="1" dirty="0" smtClean="0"/>
              <a:t> Scopus </a:t>
            </a:r>
            <a:r>
              <a:rPr lang="en-US" sz="3200" b="1" dirty="0" err="1" smtClean="0"/>
              <a:t>serta</a:t>
            </a:r>
            <a:r>
              <a:rPr lang="en-US" sz="3200" b="1" dirty="0" smtClean="0"/>
              <a:t> </a:t>
            </a:r>
            <a:r>
              <a:rPr lang="en-US" sz="3200" b="1" dirty="0" err="1" smtClean="0"/>
              <a:t>mempunyai</a:t>
            </a:r>
            <a:r>
              <a:rPr lang="en-US" sz="3200" b="1" dirty="0" smtClean="0"/>
              <a:t> </a:t>
            </a:r>
            <a:r>
              <a:rPr lang="en-US" sz="3200" b="1" dirty="0" err="1" smtClean="0"/>
              <a:t>faktor</a:t>
            </a:r>
            <a:r>
              <a:rPr lang="en-US" sz="3200" b="1" dirty="0" smtClean="0"/>
              <a:t> </a:t>
            </a:r>
            <a:r>
              <a:rPr lang="en-US" sz="3200" b="1" dirty="0" err="1" smtClean="0"/>
              <a:t>dampak</a:t>
            </a:r>
            <a:r>
              <a:rPr lang="en-US" sz="3200" b="1" dirty="0" smtClean="0"/>
              <a:t> (impact factor) </a:t>
            </a:r>
            <a:r>
              <a:rPr lang="en-US" sz="3200" b="1" dirty="0" err="1" smtClean="0"/>
              <a:t>dari</a:t>
            </a:r>
            <a:r>
              <a:rPr lang="en-US" sz="3200" b="1" dirty="0" smtClean="0"/>
              <a:t> ISI Web of Science (Thomson Reuters) </a:t>
            </a:r>
            <a:r>
              <a:rPr lang="en-US" sz="3200" b="1" dirty="0" err="1" smtClean="0"/>
              <a:t>atau</a:t>
            </a:r>
            <a:r>
              <a:rPr lang="en-US" sz="3200" b="1" dirty="0" smtClean="0"/>
              <a:t> </a:t>
            </a:r>
            <a:r>
              <a:rPr lang="en-US" sz="3200" b="1" dirty="0" err="1" smtClean="0"/>
              <a:t>mempunyai</a:t>
            </a:r>
            <a:r>
              <a:rPr lang="en-US" sz="3200" b="1" dirty="0" smtClean="0"/>
              <a:t> </a:t>
            </a:r>
            <a:r>
              <a:rPr lang="en-US" sz="3200" b="1" dirty="0" err="1" smtClean="0"/>
              <a:t>faktor</a:t>
            </a:r>
            <a:r>
              <a:rPr lang="en-US" sz="3200" b="1" dirty="0" smtClean="0"/>
              <a:t> </a:t>
            </a:r>
            <a:r>
              <a:rPr lang="en-US" sz="3200" b="1" dirty="0" err="1" smtClean="0"/>
              <a:t>dampak</a:t>
            </a:r>
            <a:r>
              <a:rPr lang="en-US" sz="3200" b="1" dirty="0" smtClean="0"/>
              <a:t> (impact factor) </a:t>
            </a:r>
            <a:r>
              <a:rPr lang="en-US" sz="3200" b="1" dirty="0" err="1" smtClean="0"/>
              <a:t>dari</a:t>
            </a:r>
            <a:r>
              <a:rPr lang="en-US" sz="3200" b="1" dirty="0" smtClean="0"/>
              <a:t> </a:t>
            </a:r>
            <a:r>
              <a:rPr lang="en-US" sz="3200" b="1" dirty="0" err="1" smtClean="0"/>
              <a:t>Scimago</a:t>
            </a:r>
            <a:r>
              <a:rPr lang="en-US" sz="3200" b="1" dirty="0" smtClean="0"/>
              <a:t> Journal Rank (SJR) </a:t>
            </a:r>
            <a:r>
              <a:rPr lang="en-US" sz="3200" b="1" dirty="0" err="1" smtClean="0"/>
              <a:t>sampai</a:t>
            </a:r>
            <a:r>
              <a:rPr lang="en-US" sz="3200" b="1" dirty="0" smtClean="0"/>
              <a:t> </a:t>
            </a:r>
            <a:r>
              <a:rPr lang="en-US" sz="3200" b="1" dirty="0" err="1" smtClean="0"/>
              <a:t>dengan</a:t>
            </a:r>
            <a:r>
              <a:rPr lang="en-US" sz="3200" b="1" dirty="0" smtClean="0"/>
              <a:t> </a:t>
            </a:r>
            <a:r>
              <a:rPr lang="en-US" sz="3200" b="1" dirty="0" err="1" smtClean="0"/>
              <a:t>tahun</a:t>
            </a:r>
            <a:r>
              <a:rPr lang="en-US" sz="3200" b="1" dirty="0" smtClean="0"/>
              <a:t> 2013 </a:t>
            </a:r>
            <a:r>
              <a:rPr lang="en-US" sz="3200" b="1" dirty="0" err="1" smtClean="0"/>
              <a:t>dan</a:t>
            </a:r>
            <a:r>
              <a:rPr lang="en-US" sz="3200" b="1" dirty="0" smtClean="0"/>
              <a:t> di </a:t>
            </a:r>
            <a:r>
              <a:rPr lang="en-US" sz="3200" b="1" dirty="0" err="1" smtClean="0"/>
              <a:t>atas</a:t>
            </a:r>
            <a:r>
              <a:rPr lang="en-US" sz="3200" b="1" dirty="0" smtClean="0"/>
              <a:t> 0,100 </a:t>
            </a:r>
            <a:r>
              <a:rPr lang="en-US" sz="3200" b="1" dirty="0" err="1" smtClean="0"/>
              <a:t>setelah</a:t>
            </a:r>
            <a:r>
              <a:rPr lang="en-US" sz="3200" b="1" dirty="0" smtClean="0"/>
              <a:t> </a:t>
            </a:r>
            <a:r>
              <a:rPr lang="en-US" sz="3200" b="1" dirty="0" err="1" smtClean="0"/>
              <a:t>tahun</a:t>
            </a:r>
            <a:r>
              <a:rPr lang="en-US" sz="3200" b="1" dirty="0" smtClean="0"/>
              <a:t> 2013 yang </a:t>
            </a:r>
            <a:r>
              <a:rPr lang="en-US" sz="3200" b="1" dirty="0" err="1" smtClean="0"/>
              <a:t>dinilai</a:t>
            </a:r>
            <a:r>
              <a:rPr lang="en-US" sz="3200" b="1" dirty="0" smtClean="0"/>
              <a:t> paling </a:t>
            </a:r>
            <a:r>
              <a:rPr lang="en-US" sz="3200" b="1" dirty="0" err="1" smtClean="0"/>
              <a:t>tinggi</a:t>
            </a:r>
            <a:r>
              <a:rPr lang="en-US" sz="3200" b="1" dirty="0" smtClean="0"/>
              <a:t> 40.</a:t>
            </a:r>
            <a:endParaRPr lang="en-US" sz="3200" b="1" dirty="0"/>
          </a:p>
        </p:txBody>
      </p:sp>
    </p:spTree>
    <p:extLst>
      <p:ext uri="{BB962C8B-B14F-4D97-AF65-F5344CB8AC3E}">
        <p14:creationId xmlns:p14="http://schemas.microsoft.com/office/powerpoint/2010/main" xmlns="" val="1789009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4</a:t>
            </a:fld>
            <a:endParaRPr lang="en-US"/>
          </a:p>
        </p:txBody>
      </p:sp>
      <p:sp>
        <p:nvSpPr>
          <p:cNvPr id="5" name="TextBox 4"/>
          <p:cNvSpPr txBox="1"/>
          <p:nvPr/>
        </p:nvSpPr>
        <p:spPr>
          <a:xfrm>
            <a:off x="1878778" y="331058"/>
            <a:ext cx="8715681" cy="646331"/>
          </a:xfrm>
          <a:prstGeom prst="rect">
            <a:avLst/>
          </a:prstGeom>
          <a:noFill/>
        </p:spPr>
        <p:txBody>
          <a:bodyPr wrap="square" rtlCol="0">
            <a:spAutoFit/>
          </a:bodyPr>
          <a:lstStyle/>
          <a:p>
            <a:pPr algn="ctr"/>
            <a:r>
              <a:rPr lang="id-ID" sz="3600" dirty="0" smtClean="0"/>
              <a:t>PESERTA WORKSHOP-II</a:t>
            </a:r>
            <a:endParaRPr lang="id-ID" sz="3600" dirty="0" smtClean="0"/>
          </a:p>
        </p:txBody>
      </p:sp>
      <p:graphicFrame>
        <p:nvGraphicFramePr>
          <p:cNvPr id="6" name="Table 5"/>
          <p:cNvGraphicFramePr>
            <a:graphicFrameLocks noGrp="1"/>
          </p:cNvGraphicFramePr>
          <p:nvPr/>
        </p:nvGraphicFramePr>
        <p:xfrm>
          <a:off x="662152" y="1113282"/>
          <a:ext cx="11083157" cy="5635409"/>
        </p:xfrm>
        <a:graphic>
          <a:graphicData uri="http://schemas.openxmlformats.org/drawingml/2006/table">
            <a:tbl>
              <a:tblPr/>
              <a:tblGrid>
                <a:gridCol w="6403000"/>
                <a:gridCol w="2075547"/>
                <a:gridCol w="2604610"/>
              </a:tblGrid>
              <a:tr h="135467">
                <a:tc>
                  <a:txBody>
                    <a:bodyPr/>
                    <a:lstStyle/>
                    <a:p>
                      <a:pPr algn="l" fontAlgn="b"/>
                      <a:r>
                        <a:rPr lang="id-ID" sz="2800" b="1" i="0" u="none" strike="noStrike" dirty="0" smtClean="0">
                          <a:solidFill>
                            <a:srgbClr val="000000"/>
                          </a:solidFill>
                          <a:latin typeface="Calibri"/>
                        </a:rPr>
                        <a:t>UNIVERSITAS MURIAKUDUS</a:t>
                      </a:r>
                      <a:endParaRPr lang="id-ID" sz="2800" b="1" i="0" u="none" strike="noStrike" dirty="0">
                        <a:solidFill>
                          <a:srgbClr val="000000"/>
                        </a:solidFill>
                        <a:latin typeface="Calibri"/>
                      </a:endParaRP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24</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15,19</a:t>
                      </a:r>
                    </a:p>
                  </a:txBody>
                  <a:tcPr marL="6773" marR="6773" marT="6773" marB="0" anchor="b">
                    <a:lnL>
                      <a:noFill/>
                    </a:lnL>
                    <a:lnR>
                      <a:noFill/>
                    </a:lnR>
                    <a:lnT>
                      <a:noFill/>
                    </a:lnT>
                    <a:lnB>
                      <a:noFill/>
                    </a:lnB>
                    <a:solidFill>
                      <a:srgbClr val="FFFF00"/>
                    </a:solidFill>
                  </a:tcPr>
                </a:tc>
              </a:tr>
              <a:tr h="135467">
                <a:tc>
                  <a:txBody>
                    <a:bodyPr/>
                    <a:lstStyle/>
                    <a:p>
                      <a:pPr algn="l" fontAlgn="b"/>
                      <a:r>
                        <a:rPr lang="id-ID" sz="2800" b="1" i="0" u="none" strike="noStrike" dirty="0">
                          <a:solidFill>
                            <a:srgbClr val="000000"/>
                          </a:solidFill>
                          <a:latin typeface="Calibri"/>
                        </a:rPr>
                        <a:t>U.SURAKARTA</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6</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3,80</a:t>
                      </a:r>
                    </a:p>
                  </a:txBody>
                  <a:tcPr marL="6773" marR="6773" marT="6773" marB="0" anchor="b">
                    <a:lnL>
                      <a:noFill/>
                    </a:lnL>
                    <a:lnR>
                      <a:noFill/>
                    </a:lnR>
                    <a:lnT>
                      <a:noFill/>
                    </a:lnT>
                    <a:lnB>
                      <a:noFill/>
                    </a:lnB>
                  </a:tcPr>
                </a:tc>
              </a:tr>
              <a:tr h="135467">
                <a:tc>
                  <a:txBody>
                    <a:bodyPr/>
                    <a:lstStyle/>
                    <a:p>
                      <a:pPr algn="l" fontAlgn="b"/>
                      <a:r>
                        <a:rPr lang="id-ID" sz="2800" b="1" i="0" u="none" strike="noStrike">
                          <a:solidFill>
                            <a:srgbClr val="000000"/>
                          </a:solidFill>
                          <a:latin typeface="Calibri"/>
                        </a:rPr>
                        <a:t>UM.PURWOREJO</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13</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8,23</a:t>
                      </a:r>
                    </a:p>
                  </a:txBody>
                  <a:tcPr marL="6773" marR="6773" marT="6773" marB="0" anchor="b">
                    <a:lnL>
                      <a:noFill/>
                    </a:lnL>
                    <a:lnR>
                      <a:noFill/>
                    </a:lnR>
                    <a:lnT>
                      <a:noFill/>
                    </a:lnT>
                    <a:lnB>
                      <a:noFill/>
                    </a:lnB>
                    <a:solidFill>
                      <a:srgbClr val="FFFF00"/>
                    </a:solidFill>
                  </a:tcPr>
                </a:tc>
              </a:tr>
              <a:tr h="135467">
                <a:tc>
                  <a:txBody>
                    <a:bodyPr/>
                    <a:lstStyle/>
                    <a:p>
                      <a:pPr algn="l" fontAlgn="b"/>
                      <a:r>
                        <a:rPr lang="id-ID" sz="2800" b="1" i="0" u="none" strike="noStrike">
                          <a:solidFill>
                            <a:srgbClr val="000000"/>
                          </a:solidFill>
                          <a:latin typeface="Calibri"/>
                        </a:rPr>
                        <a:t>UNWAHAS</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5</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3,16</a:t>
                      </a:r>
                    </a:p>
                  </a:txBody>
                  <a:tcPr marL="6773" marR="6773" marT="6773" marB="0" anchor="b">
                    <a:lnL>
                      <a:noFill/>
                    </a:lnL>
                    <a:lnR>
                      <a:noFill/>
                    </a:lnR>
                    <a:lnT>
                      <a:noFill/>
                    </a:lnT>
                    <a:lnB>
                      <a:noFill/>
                    </a:lnB>
                  </a:tcPr>
                </a:tc>
              </a:tr>
              <a:tr h="135467">
                <a:tc>
                  <a:txBody>
                    <a:bodyPr/>
                    <a:lstStyle/>
                    <a:p>
                      <a:pPr algn="l" fontAlgn="b"/>
                      <a:r>
                        <a:rPr lang="id-ID" sz="2800" b="1" i="0" u="none" strike="noStrike">
                          <a:solidFill>
                            <a:srgbClr val="000000"/>
                          </a:solidFill>
                          <a:latin typeface="Calibri"/>
                        </a:rPr>
                        <a:t>U.STIKUBANK</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20</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12,66</a:t>
                      </a:r>
                    </a:p>
                  </a:txBody>
                  <a:tcPr marL="6773" marR="6773" marT="6773" marB="0" anchor="b">
                    <a:lnL>
                      <a:noFill/>
                    </a:lnL>
                    <a:lnR>
                      <a:noFill/>
                    </a:lnR>
                    <a:lnT>
                      <a:noFill/>
                    </a:lnT>
                    <a:lnB>
                      <a:noFill/>
                    </a:lnB>
                    <a:solidFill>
                      <a:srgbClr val="FFFF00"/>
                    </a:solidFill>
                  </a:tcPr>
                </a:tc>
              </a:tr>
              <a:tr h="135467">
                <a:tc>
                  <a:txBody>
                    <a:bodyPr/>
                    <a:lstStyle/>
                    <a:p>
                      <a:pPr algn="l" fontAlgn="b"/>
                      <a:r>
                        <a:rPr lang="id-ID" sz="2800" b="1" i="0" u="none" strike="noStrike" dirty="0">
                          <a:solidFill>
                            <a:srgbClr val="000000"/>
                          </a:solidFill>
                          <a:latin typeface="Calibri"/>
                        </a:rPr>
                        <a:t>U.AKI</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5</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3,16</a:t>
                      </a:r>
                    </a:p>
                  </a:txBody>
                  <a:tcPr marL="6773" marR="6773" marT="6773" marB="0" anchor="b">
                    <a:lnL>
                      <a:noFill/>
                    </a:lnL>
                    <a:lnR>
                      <a:noFill/>
                    </a:lnR>
                    <a:lnT>
                      <a:noFill/>
                    </a:lnT>
                    <a:lnB>
                      <a:noFill/>
                    </a:lnB>
                  </a:tcPr>
                </a:tc>
              </a:tr>
              <a:tr h="135467">
                <a:tc>
                  <a:txBody>
                    <a:bodyPr/>
                    <a:lstStyle/>
                    <a:p>
                      <a:pPr algn="l" fontAlgn="b"/>
                      <a:r>
                        <a:rPr lang="id-ID" sz="2800" b="1" i="0" u="none" strike="noStrike" dirty="0">
                          <a:solidFill>
                            <a:srgbClr val="000000"/>
                          </a:solidFill>
                          <a:latin typeface="Calibri"/>
                        </a:rPr>
                        <a:t>STEK SEMARANG</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6</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3,80</a:t>
                      </a:r>
                    </a:p>
                  </a:txBody>
                  <a:tcPr marL="6773" marR="6773" marT="6773" marB="0" anchor="b">
                    <a:lnL>
                      <a:noFill/>
                    </a:lnL>
                    <a:lnR>
                      <a:noFill/>
                    </a:lnR>
                    <a:lnT>
                      <a:noFill/>
                    </a:lnT>
                    <a:lnB>
                      <a:noFill/>
                    </a:lnB>
                  </a:tcPr>
                </a:tc>
              </a:tr>
              <a:tr h="135467">
                <a:tc>
                  <a:txBody>
                    <a:bodyPr/>
                    <a:lstStyle/>
                    <a:p>
                      <a:pPr algn="l" fontAlgn="b"/>
                      <a:r>
                        <a:rPr lang="id-ID" sz="2800" b="1" i="0" u="none" strike="noStrike" dirty="0">
                          <a:solidFill>
                            <a:srgbClr val="000000"/>
                          </a:solidFill>
                          <a:latin typeface="Calibri"/>
                        </a:rPr>
                        <a:t>STIMIK DUTA BANGSA</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5</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3,16</a:t>
                      </a:r>
                    </a:p>
                  </a:txBody>
                  <a:tcPr marL="6773" marR="6773" marT="6773" marB="0" anchor="b">
                    <a:lnL>
                      <a:noFill/>
                    </a:lnL>
                    <a:lnR>
                      <a:noFill/>
                    </a:lnR>
                    <a:lnT>
                      <a:noFill/>
                    </a:lnT>
                    <a:lnB>
                      <a:noFill/>
                    </a:lnB>
                  </a:tcPr>
                </a:tc>
              </a:tr>
              <a:tr h="135467">
                <a:tc>
                  <a:txBody>
                    <a:bodyPr/>
                    <a:lstStyle/>
                    <a:p>
                      <a:pPr algn="l" fontAlgn="b"/>
                      <a:r>
                        <a:rPr lang="id-ID" sz="2800" b="1" i="0" u="none" strike="noStrike" dirty="0">
                          <a:solidFill>
                            <a:srgbClr val="000000"/>
                          </a:solidFill>
                          <a:latin typeface="Calibri"/>
                        </a:rPr>
                        <a:t>STIKES KH SEMARANG</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11</a:t>
                      </a:r>
                    </a:p>
                  </a:txBody>
                  <a:tcPr marL="6773" marR="6773" marT="6773" marB="0" anchor="b">
                    <a:lnL>
                      <a:noFill/>
                    </a:lnL>
                    <a:lnR>
                      <a:noFill/>
                    </a:lnR>
                    <a:lnT>
                      <a:noFill/>
                    </a:lnT>
                    <a:lnB>
                      <a:noFill/>
                    </a:lnB>
                    <a:solidFill>
                      <a:srgbClr val="FFFF00"/>
                    </a:solidFill>
                  </a:tcPr>
                </a:tc>
                <a:tc>
                  <a:txBody>
                    <a:bodyPr/>
                    <a:lstStyle/>
                    <a:p>
                      <a:pPr algn="r" fontAlgn="b"/>
                      <a:r>
                        <a:rPr lang="id-ID" sz="2800" b="1" i="0" u="none" strike="noStrike">
                          <a:solidFill>
                            <a:srgbClr val="000000"/>
                          </a:solidFill>
                          <a:latin typeface="Calibri"/>
                        </a:rPr>
                        <a:t>6,96</a:t>
                      </a:r>
                    </a:p>
                  </a:txBody>
                  <a:tcPr marL="6773" marR="6773" marT="6773" marB="0" anchor="b">
                    <a:lnL>
                      <a:noFill/>
                    </a:lnL>
                    <a:lnR>
                      <a:noFill/>
                    </a:lnR>
                    <a:lnT>
                      <a:noFill/>
                    </a:lnT>
                    <a:lnB>
                      <a:noFill/>
                    </a:lnB>
                    <a:solidFill>
                      <a:srgbClr val="FFFF00"/>
                    </a:solidFill>
                  </a:tcPr>
                </a:tc>
              </a:tr>
              <a:tr h="135467">
                <a:tc>
                  <a:txBody>
                    <a:bodyPr/>
                    <a:lstStyle/>
                    <a:p>
                      <a:pPr algn="l" fontAlgn="b"/>
                      <a:r>
                        <a:rPr lang="id-ID" sz="2800" b="1" i="0" u="none" strike="noStrike" dirty="0">
                          <a:solidFill>
                            <a:srgbClr val="000000"/>
                          </a:solidFill>
                          <a:latin typeface="Calibri"/>
                        </a:rPr>
                        <a:t>POLTEK HAR BERSAMA</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5</a:t>
                      </a:r>
                    </a:p>
                  </a:txBody>
                  <a:tcPr marL="6773" marR="6773" marT="6773" marB="0" anchor="b">
                    <a:lnL>
                      <a:noFill/>
                    </a:lnL>
                    <a:lnR>
                      <a:noFill/>
                    </a:lnR>
                    <a:lnT>
                      <a:noFill/>
                    </a:lnT>
                    <a:lnB>
                      <a:noFill/>
                    </a:lnB>
                  </a:tcPr>
                </a:tc>
                <a:tc>
                  <a:txBody>
                    <a:bodyPr/>
                    <a:lstStyle/>
                    <a:p>
                      <a:pPr algn="r" fontAlgn="b"/>
                      <a:r>
                        <a:rPr lang="id-ID" sz="2800" b="1" i="0" u="none" strike="noStrike" dirty="0">
                          <a:solidFill>
                            <a:srgbClr val="000000"/>
                          </a:solidFill>
                          <a:latin typeface="Calibri"/>
                        </a:rPr>
                        <a:t>3,16</a:t>
                      </a:r>
                    </a:p>
                  </a:txBody>
                  <a:tcPr marL="6773" marR="6773" marT="6773" marB="0" anchor="b">
                    <a:lnL>
                      <a:noFill/>
                    </a:lnL>
                    <a:lnR>
                      <a:noFill/>
                    </a:lnR>
                    <a:lnT>
                      <a:noFill/>
                    </a:lnT>
                    <a:lnB>
                      <a:noFill/>
                    </a:lnB>
                  </a:tcPr>
                </a:tc>
              </a:tr>
              <a:tr h="135467">
                <a:tc>
                  <a:txBody>
                    <a:bodyPr/>
                    <a:lstStyle/>
                    <a:p>
                      <a:pPr algn="l" fontAlgn="b"/>
                      <a:r>
                        <a:rPr lang="id-ID" sz="2800" b="1" i="0" u="none" strike="noStrike">
                          <a:solidFill>
                            <a:srgbClr val="000000"/>
                          </a:solidFill>
                          <a:latin typeface="Calibri"/>
                        </a:rPr>
                        <a:t>POLTEK PUSMANU</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5</a:t>
                      </a:r>
                    </a:p>
                  </a:txBody>
                  <a:tcPr marL="6773" marR="6773" marT="6773" marB="0" anchor="b">
                    <a:lnL>
                      <a:noFill/>
                    </a:lnL>
                    <a:lnR>
                      <a:noFill/>
                    </a:lnR>
                    <a:lnT>
                      <a:noFill/>
                    </a:lnT>
                    <a:lnB>
                      <a:noFill/>
                    </a:lnB>
                  </a:tcPr>
                </a:tc>
                <a:tc>
                  <a:txBody>
                    <a:bodyPr/>
                    <a:lstStyle/>
                    <a:p>
                      <a:pPr algn="r" fontAlgn="b"/>
                      <a:r>
                        <a:rPr lang="id-ID" sz="2800" b="1" i="0" u="none" strike="noStrike">
                          <a:solidFill>
                            <a:srgbClr val="000000"/>
                          </a:solidFill>
                          <a:latin typeface="Calibri"/>
                        </a:rPr>
                        <a:t>3,16</a:t>
                      </a:r>
                    </a:p>
                  </a:txBody>
                  <a:tcPr marL="6773" marR="6773" marT="6773" marB="0" anchor="b">
                    <a:lnL>
                      <a:noFill/>
                    </a:lnL>
                    <a:lnR>
                      <a:noFill/>
                    </a:lnR>
                    <a:lnT>
                      <a:noFill/>
                    </a:lnT>
                    <a:lnB>
                      <a:noFill/>
                    </a:lnB>
                  </a:tcPr>
                </a:tc>
              </a:tr>
              <a:tr h="135467">
                <a:tc>
                  <a:txBody>
                    <a:bodyPr/>
                    <a:lstStyle/>
                    <a:p>
                      <a:pPr algn="l" fontAlgn="b"/>
                      <a:endParaRPr lang="id-ID" sz="2800" b="1" i="0" u="none" strike="noStrike" dirty="0">
                        <a:solidFill>
                          <a:srgbClr val="000000"/>
                        </a:solidFill>
                        <a:latin typeface="Calibri"/>
                      </a:endParaRPr>
                    </a:p>
                  </a:txBody>
                  <a:tcPr marL="6773" marR="6773" marT="6773" marB="0" anchor="b">
                    <a:lnL>
                      <a:noFill/>
                    </a:lnL>
                    <a:lnR>
                      <a:noFill/>
                    </a:lnR>
                    <a:lnT>
                      <a:noFill/>
                    </a:lnT>
                    <a:lnB>
                      <a:noFill/>
                    </a:lnB>
                    <a:solidFill>
                      <a:srgbClr val="00B050"/>
                    </a:solidFill>
                  </a:tcPr>
                </a:tc>
                <a:tc>
                  <a:txBody>
                    <a:bodyPr/>
                    <a:lstStyle/>
                    <a:p>
                      <a:pPr algn="r" fontAlgn="b"/>
                      <a:r>
                        <a:rPr lang="id-ID" sz="2800" b="1" i="0" u="none" strike="noStrike" dirty="0" smtClean="0">
                          <a:solidFill>
                            <a:srgbClr val="000000"/>
                          </a:solidFill>
                          <a:latin typeface="Calibri"/>
                        </a:rPr>
                        <a:t>104</a:t>
                      </a:r>
                      <a:endParaRPr lang="id-ID" sz="2800" b="1" i="0" u="none" strike="noStrike" dirty="0">
                        <a:solidFill>
                          <a:srgbClr val="000000"/>
                        </a:solidFill>
                        <a:latin typeface="Calibri"/>
                      </a:endParaRPr>
                    </a:p>
                  </a:txBody>
                  <a:tcPr marL="6773" marR="6773" marT="6773" marB="0" anchor="b">
                    <a:lnL>
                      <a:noFill/>
                    </a:lnL>
                    <a:lnR>
                      <a:noFill/>
                    </a:lnR>
                    <a:lnT>
                      <a:noFill/>
                    </a:lnT>
                    <a:lnB>
                      <a:noFill/>
                    </a:lnB>
                    <a:solidFill>
                      <a:srgbClr val="00B050"/>
                    </a:solidFill>
                  </a:tcPr>
                </a:tc>
                <a:tc>
                  <a:txBody>
                    <a:bodyPr/>
                    <a:lstStyle/>
                    <a:p>
                      <a:pPr algn="r" fontAlgn="b"/>
                      <a:r>
                        <a:rPr lang="id-ID" sz="2800" b="1" i="0" u="none" strike="noStrike" dirty="0" smtClean="0">
                          <a:solidFill>
                            <a:srgbClr val="000000"/>
                          </a:solidFill>
                          <a:latin typeface="Calibri"/>
                        </a:rPr>
                        <a:t>65,00</a:t>
                      </a:r>
                      <a:endParaRPr lang="id-ID" sz="2800" b="1" i="0" u="none" strike="noStrike" dirty="0">
                        <a:solidFill>
                          <a:srgbClr val="000000"/>
                        </a:solidFill>
                        <a:latin typeface="Calibri"/>
                      </a:endParaRPr>
                    </a:p>
                  </a:txBody>
                  <a:tcPr marL="6773" marR="6773" marT="6773" marB="0" anchor="b">
                    <a:lnL>
                      <a:noFill/>
                    </a:lnL>
                    <a:lnR>
                      <a:noFill/>
                    </a:lnR>
                    <a:lnT>
                      <a:noFill/>
                    </a:lnT>
                    <a:lnB>
                      <a:noFill/>
                    </a:lnB>
                    <a:solidFill>
                      <a:srgbClr val="00B050"/>
                    </a:solidFill>
                  </a:tcPr>
                </a:tc>
              </a:tr>
              <a:tr h="135467">
                <a:tc>
                  <a:txBody>
                    <a:bodyPr/>
                    <a:lstStyle/>
                    <a:p>
                      <a:pPr algn="l" fontAlgn="b"/>
                      <a:endParaRPr lang="id-ID" sz="2800" b="1" i="0" u="none" strike="noStrike">
                        <a:solidFill>
                          <a:srgbClr val="000000"/>
                        </a:solidFill>
                        <a:latin typeface="Calibri"/>
                      </a:endParaRPr>
                    </a:p>
                  </a:txBody>
                  <a:tcPr marL="6773" marR="6773" marT="6773" marB="0" anchor="b">
                    <a:lnL>
                      <a:noFill/>
                    </a:lnL>
                    <a:lnR>
                      <a:noFill/>
                    </a:lnR>
                    <a:lnT>
                      <a:noFill/>
                    </a:lnT>
                    <a:lnB>
                      <a:noFill/>
                    </a:lnB>
                  </a:tcPr>
                </a:tc>
                <a:tc>
                  <a:txBody>
                    <a:bodyPr/>
                    <a:lstStyle/>
                    <a:p>
                      <a:pPr algn="r" fontAlgn="b"/>
                      <a:r>
                        <a:rPr lang="id-ID" sz="2800" b="1" i="0" u="none" strike="noStrike" dirty="0" smtClean="0">
                          <a:solidFill>
                            <a:srgbClr val="000000"/>
                          </a:solidFill>
                          <a:latin typeface="Calibri"/>
                        </a:rPr>
                        <a:t>160</a:t>
                      </a:r>
                      <a:endParaRPr lang="id-ID" sz="2800" b="1" i="0" u="none" strike="noStrike" dirty="0">
                        <a:solidFill>
                          <a:srgbClr val="000000"/>
                        </a:solidFill>
                        <a:latin typeface="Calibri"/>
                      </a:endParaRPr>
                    </a:p>
                  </a:txBody>
                  <a:tcPr marL="6773" marR="6773" marT="6773" marB="0" anchor="b">
                    <a:lnL>
                      <a:noFill/>
                    </a:lnL>
                    <a:lnR>
                      <a:noFill/>
                    </a:lnR>
                    <a:lnT>
                      <a:noFill/>
                    </a:lnT>
                    <a:lnB>
                      <a:noFill/>
                    </a:lnB>
                  </a:tcPr>
                </a:tc>
                <a:tc>
                  <a:txBody>
                    <a:bodyPr/>
                    <a:lstStyle/>
                    <a:p>
                      <a:pPr algn="r" fontAlgn="b"/>
                      <a:r>
                        <a:rPr lang="id-ID" sz="2800" b="1" i="0" u="none" strike="noStrike" dirty="0">
                          <a:solidFill>
                            <a:srgbClr val="000000"/>
                          </a:solidFill>
                          <a:latin typeface="Calibri"/>
                        </a:rPr>
                        <a:t>100,00</a:t>
                      </a:r>
                    </a:p>
                  </a:txBody>
                  <a:tcPr marL="6773" marR="6773" marT="6773" marB="0" anchor="b">
                    <a:lnL>
                      <a:noFill/>
                    </a:lnL>
                    <a:lnR>
                      <a:noFill/>
                    </a:lnR>
                    <a:lnT>
                      <a:noFill/>
                    </a:lnT>
                    <a:lnB>
                      <a:noFill/>
                    </a:lnB>
                  </a:tcPr>
                </a:tc>
              </a:tr>
            </a:tbl>
          </a:graphicData>
        </a:graphic>
      </p:graphicFrame>
    </p:spTree>
    <p:extLst>
      <p:ext uri="{BB962C8B-B14F-4D97-AF65-F5344CB8AC3E}">
        <p14:creationId xmlns="" xmlns:p14="http://schemas.microsoft.com/office/powerpoint/2010/main" val="28829540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40</a:t>
            </a:fld>
            <a:endParaRPr lang="en-US"/>
          </a:p>
        </p:txBody>
      </p:sp>
      <p:sp>
        <p:nvSpPr>
          <p:cNvPr id="3" name="Rectangle 2"/>
          <p:cNvSpPr/>
          <p:nvPr/>
        </p:nvSpPr>
        <p:spPr>
          <a:xfrm>
            <a:off x="409905" y="1714051"/>
            <a:ext cx="11146221" cy="3323987"/>
          </a:xfrm>
          <a:prstGeom prst="rect">
            <a:avLst/>
          </a:prstGeom>
        </p:spPr>
        <p:txBody>
          <a:bodyPr wrap="square">
            <a:spAutoFit/>
          </a:bodyPr>
          <a:lstStyle/>
          <a:p>
            <a:r>
              <a:rPr lang="en-US" sz="3000" b="1" dirty="0" err="1"/>
              <a:t>Jurnal</a:t>
            </a:r>
            <a:r>
              <a:rPr lang="en-US" sz="3000" b="1" dirty="0"/>
              <a:t> yang </a:t>
            </a:r>
            <a:r>
              <a:rPr lang="en-US" sz="3000" b="1" dirty="0" err="1"/>
              <a:t>memenuhi</a:t>
            </a:r>
            <a:r>
              <a:rPr lang="en-US" sz="3000" b="1" dirty="0"/>
              <a:t> </a:t>
            </a:r>
            <a:r>
              <a:rPr lang="en-US" sz="3000" b="1" dirty="0" err="1"/>
              <a:t>kriteria</a:t>
            </a:r>
            <a:r>
              <a:rPr lang="en-US" sz="3000" b="1" dirty="0"/>
              <a:t> </a:t>
            </a:r>
            <a:r>
              <a:rPr lang="en-US" sz="3000" b="1" dirty="0" err="1"/>
              <a:t>jurnal</a:t>
            </a:r>
            <a:r>
              <a:rPr lang="en-US" sz="3000" b="1" dirty="0"/>
              <a:t> </a:t>
            </a:r>
            <a:r>
              <a:rPr lang="en-US" sz="3000" b="1" dirty="0" err="1"/>
              <a:t>internasional</a:t>
            </a:r>
            <a:r>
              <a:rPr lang="en-US" sz="3000" b="1" dirty="0"/>
              <a:t> </a:t>
            </a:r>
            <a:r>
              <a:rPr lang="en-US" sz="3000" b="1" dirty="0" err="1"/>
              <a:t>pada</a:t>
            </a:r>
            <a:r>
              <a:rPr lang="en-US" sz="3000" b="1" dirty="0"/>
              <a:t> </a:t>
            </a:r>
            <a:r>
              <a:rPr lang="en-US" sz="3000" b="1" dirty="0" err="1"/>
              <a:t>butir</a:t>
            </a:r>
            <a:r>
              <a:rPr lang="en-US" sz="3000" b="1" dirty="0"/>
              <a:t> 8 </a:t>
            </a:r>
            <a:r>
              <a:rPr lang="en-US" sz="3000" b="1" dirty="0" err="1"/>
              <a:t>dan</a:t>
            </a:r>
            <a:r>
              <a:rPr lang="en-US" sz="3000" b="1" dirty="0"/>
              <a:t> </a:t>
            </a:r>
            <a:r>
              <a:rPr lang="en-US" sz="3000" b="1" dirty="0" err="1"/>
              <a:t>terindeks</a:t>
            </a:r>
            <a:r>
              <a:rPr lang="en-US" sz="3000" b="1" dirty="0"/>
              <a:t> </a:t>
            </a:r>
            <a:r>
              <a:rPr lang="en-US" sz="3000" b="1" dirty="0" err="1" smtClean="0"/>
              <a:t>oleh</a:t>
            </a:r>
            <a:r>
              <a:rPr lang="en-US" sz="3000" b="1" dirty="0" smtClean="0"/>
              <a:t> database </a:t>
            </a:r>
            <a:r>
              <a:rPr lang="en-US" sz="3000" b="1" dirty="0" err="1"/>
              <a:t>internasional</a:t>
            </a:r>
            <a:r>
              <a:rPr lang="en-US" sz="3000" b="1" dirty="0"/>
              <a:t> (Web of Science, Scopus, </a:t>
            </a:r>
            <a:r>
              <a:rPr lang="en-US" sz="3000" b="1" dirty="0" err="1"/>
              <a:t>atau</a:t>
            </a:r>
            <a:r>
              <a:rPr lang="en-US" sz="3000" b="1" dirty="0"/>
              <a:t> Microsoft Academic Search) </a:t>
            </a:r>
            <a:r>
              <a:rPr lang="en-US" sz="3000" b="1" dirty="0" err="1" smtClean="0"/>
              <a:t>namun</a:t>
            </a:r>
            <a:r>
              <a:rPr lang="en-US" sz="3000" b="1" dirty="0" smtClean="0"/>
              <a:t> </a:t>
            </a:r>
            <a:r>
              <a:rPr lang="en-US" sz="3000" b="1" dirty="0" err="1" smtClean="0"/>
              <a:t>belum</a:t>
            </a:r>
            <a:r>
              <a:rPr lang="en-US" sz="3000" b="1" dirty="0" smtClean="0"/>
              <a:t> </a:t>
            </a:r>
            <a:r>
              <a:rPr lang="en-US" sz="3000" b="1" dirty="0" err="1"/>
              <a:t>mempunyai</a:t>
            </a:r>
            <a:r>
              <a:rPr lang="en-US" sz="3000" b="1" dirty="0"/>
              <a:t> </a:t>
            </a:r>
            <a:r>
              <a:rPr lang="en-US" sz="3000" b="1" dirty="0" err="1"/>
              <a:t>faktor</a:t>
            </a:r>
            <a:r>
              <a:rPr lang="en-US" sz="3000" b="1" dirty="0"/>
              <a:t> </a:t>
            </a:r>
            <a:r>
              <a:rPr lang="en-US" sz="3000" b="1" dirty="0" err="1"/>
              <a:t>dampak</a:t>
            </a:r>
            <a:r>
              <a:rPr lang="en-US" sz="3000" b="1" dirty="0"/>
              <a:t> (impact factor) </a:t>
            </a:r>
            <a:r>
              <a:rPr lang="en-US" sz="3000" b="1" dirty="0" err="1"/>
              <a:t>dari</a:t>
            </a:r>
            <a:r>
              <a:rPr lang="en-US" sz="3000" b="1" dirty="0"/>
              <a:t> ISI Web of Science (</a:t>
            </a:r>
            <a:r>
              <a:rPr lang="en-US" sz="3000" b="1" dirty="0" smtClean="0"/>
              <a:t>Thomson Reuters</a:t>
            </a:r>
            <a:r>
              <a:rPr lang="en-US" sz="3000" b="1" dirty="0"/>
              <a:t>) </a:t>
            </a:r>
            <a:r>
              <a:rPr lang="en-US" sz="3000" b="1" dirty="0" err="1"/>
              <a:t>atau</a:t>
            </a:r>
            <a:r>
              <a:rPr lang="en-US" sz="3000" b="1" dirty="0"/>
              <a:t> </a:t>
            </a:r>
            <a:r>
              <a:rPr lang="en-US" sz="3000" b="1" dirty="0" err="1"/>
              <a:t>Scimago</a:t>
            </a:r>
            <a:r>
              <a:rPr lang="en-US" sz="3000" b="1" dirty="0"/>
              <a:t> Journal Rank (SJR) </a:t>
            </a:r>
            <a:r>
              <a:rPr lang="en-US" sz="3000" b="1" dirty="0" err="1"/>
              <a:t>dengan</a:t>
            </a:r>
            <a:r>
              <a:rPr lang="en-US" sz="3000" b="1" dirty="0"/>
              <a:t> </a:t>
            </a:r>
            <a:r>
              <a:rPr lang="en-US" sz="3000" b="1" dirty="0" err="1"/>
              <a:t>faktor</a:t>
            </a:r>
            <a:r>
              <a:rPr lang="en-US" sz="3000" b="1" dirty="0"/>
              <a:t> </a:t>
            </a:r>
            <a:r>
              <a:rPr lang="en-US" sz="3000" b="1" dirty="0" err="1"/>
              <a:t>dampak</a:t>
            </a:r>
            <a:r>
              <a:rPr lang="en-US" sz="3000" b="1" dirty="0"/>
              <a:t> (impact factor) </a:t>
            </a:r>
            <a:r>
              <a:rPr lang="en-US" sz="3000" b="1" dirty="0" smtClean="0"/>
              <a:t>0,100 </a:t>
            </a:r>
            <a:r>
              <a:rPr lang="en-US" sz="3000" b="1" dirty="0" err="1" smtClean="0"/>
              <a:t>setelah</a:t>
            </a:r>
            <a:r>
              <a:rPr lang="en-US" sz="3000" b="1" dirty="0" smtClean="0"/>
              <a:t> </a:t>
            </a:r>
            <a:r>
              <a:rPr lang="en-US" sz="3000" b="1" dirty="0" err="1"/>
              <a:t>tahun</a:t>
            </a:r>
            <a:r>
              <a:rPr lang="en-US" sz="3000" b="1" dirty="0"/>
              <a:t> 2013 </a:t>
            </a:r>
            <a:r>
              <a:rPr lang="en-US" sz="3000" b="1" dirty="0" err="1"/>
              <a:t>dalam</a:t>
            </a:r>
            <a:r>
              <a:rPr lang="en-US" sz="3000" b="1" dirty="0"/>
              <a:t> </a:t>
            </a:r>
            <a:r>
              <a:rPr lang="en-US" sz="3000" b="1" dirty="0" err="1"/>
              <a:t>penilaian</a:t>
            </a:r>
            <a:r>
              <a:rPr lang="en-US" sz="3000" b="1" dirty="0"/>
              <a:t> </a:t>
            </a:r>
            <a:r>
              <a:rPr lang="en-US" sz="3000" b="1" dirty="0" err="1"/>
              <a:t>karya</a:t>
            </a:r>
            <a:r>
              <a:rPr lang="en-US" sz="3000" b="1" dirty="0"/>
              <a:t> </a:t>
            </a:r>
            <a:r>
              <a:rPr lang="en-US" sz="3000" b="1" dirty="0" err="1"/>
              <a:t>ilmiah</a:t>
            </a:r>
            <a:r>
              <a:rPr lang="en-US" sz="3000" b="1" dirty="0"/>
              <a:t> </a:t>
            </a:r>
            <a:r>
              <a:rPr lang="en-US" sz="3000" b="1" dirty="0" err="1"/>
              <a:t>dan</a:t>
            </a:r>
            <a:r>
              <a:rPr lang="en-US" sz="3000" b="1" dirty="0"/>
              <a:t> </a:t>
            </a:r>
            <a:r>
              <a:rPr lang="en-US" sz="3000" b="1" dirty="0" err="1"/>
              <a:t>dinilai</a:t>
            </a:r>
            <a:r>
              <a:rPr lang="en-US" sz="3000" b="1" dirty="0"/>
              <a:t> paling </a:t>
            </a:r>
            <a:r>
              <a:rPr lang="en-US" sz="3000" b="1" dirty="0" err="1"/>
              <a:t>tinggi</a:t>
            </a:r>
            <a:r>
              <a:rPr lang="en-US" sz="3000" b="1" dirty="0"/>
              <a:t> 30.</a:t>
            </a:r>
          </a:p>
        </p:txBody>
      </p:sp>
    </p:spTree>
    <p:extLst>
      <p:ext uri="{BB962C8B-B14F-4D97-AF65-F5344CB8AC3E}">
        <p14:creationId xmlns:p14="http://schemas.microsoft.com/office/powerpoint/2010/main" xmlns="" val="1578524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41</a:t>
            </a:fld>
            <a:endParaRPr lang="en-US"/>
          </a:p>
        </p:txBody>
      </p:sp>
      <p:sp>
        <p:nvSpPr>
          <p:cNvPr id="3" name="Rectangle 2"/>
          <p:cNvSpPr/>
          <p:nvPr/>
        </p:nvSpPr>
        <p:spPr>
          <a:xfrm>
            <a:off x="583324" y="1253443"/>
            <a:ext cx="11161986" cy="3539430"/>
          </a:xfrm>
          <a:prstGeom prst="rect">
            <a:avLst/>
          </a:prstGeom>
        </p:spPr>
        <p:txBody>
          <a:bodyPr wrap="square">
            <a:spAutoFit/>
          </a:bodyPr>
          <a:lstStyle/>
          <a:p>
            <a:r>
              <a:rPr lang="en-US" sz="3200" dirty="0" err="1"/>
              <a:t>Jurnal</a:t>
            </a:r>
            <a:r>
              <a:rPr lang="en-US" sz="3200" dirty="0"/>
              <a:t> yang </a:t>
            </a:r>
            <a:r>
              <a:rPr lang="en-US" sz="3200" dirty="0" err="1"/>
              <a:t>memenuhi</a:t>
            </a:r>
            <a:r>
              <a:rPr lang="en-US" sz="3200" dirty="0"/>
              <a:t> </a:t>
            </a:r>
            <a:r>
              <a:rPr lang="en-US" sz="3200" dirty="0" err="1"/>
              <a:t>kriteria</a:t>
            </a:r>
            <a:r>
              <a:rPr lang="en-US" sz="3200" dirty="0"/>
              <a:t> </a:t>
            </a:r>
            <a:r>
              <a:rPr lang="en-US" sz="3200" dirty="0" err="1"/>
              <a:t>jurnal</a:t>
            </a:r>
            <a:r>
              <a:rPr lang="en-US" sz="3200" dirty="0"/>
              <a:t> </a:t>
            </a:r>
            <a:r>
              <a:rPr lang="en-US" sz="3200" dirty="0" err="1"/>
              <a:t>internasional</a:t>
            </a:r>
            <a:r>
              <a:rPr lang="en-US" sz="3200" dirty="0"/>
              <a:t> </a:t>
            </a:r>
            <a:r>
              <a:rPr lang="en-US" sz="3200" dirty="0" err="1"/>
              <a:t>pada</a:t>
            </a:r>
            <a:r>
              <a:rPr lang="en-US" sz="3200" dirty="0"/>
              <a:t> </a:t>
            </a:r>
            <a:r>
              <a:rPr lang="en-US" sz="3200" dirty="0" err="1"/>
              <a:t>butir</a:t>
            </a:r>
            <a:r>
              <a:rPr lang="en-US" sz="3200" dirty="0"/>
              <a:t> 8 yang </a:t>
            </a:r>
            <a:r>
              <a:rPr lang="en-US" sz="3200" dirty="0" err="1" smtClean="0"/>
              <a:t>belum</a:t>
            </a:r>
            <a:r>
              <a:rPr lang="en-US" sz="3200" dirty="0" smtClean="0"/>
              <a:t> </a:t>
            </a:r>
            <a:r>
              <a:rPr lang="en-US" sz="3200" dirty="0" err="1" smtClean="0"/>
              <a:t>terindeks</a:t>
            </a:r>
            <a:r>
              <a:rPr lang="en-US" sz="3200" dirty="0" smtClean="0"/>
              <a:t> </a:t>
            </a:r>
            <a:r>
              <a:rPr lang="en-US" sz="3200" dirty="0" err="1"/>
              <a:t>pada</a:t>
            </a:r>
            <a:r>
              <a:rPr lang="en-US" sz="3200" dirty="0"/>
              <a:t> database </a:t>
            </a:r>
            <a:r>
              <a:rPr lang="en-US" sz="3200" dirty="0" err="1"/>
              <a:t>internasional</a:t>
            </a:r>
            <a:r>
              <a:rPr lang="en-US" sz="3200" dirty="0"/>
              <a:t> </a:t>
            </a:r>
            <a:r>
              <a:rPr lang="en-US" sz="3200" dirty="0" err="1"/>
              <a:t>bereputasi</a:t>
            </a:r>
            <a:r>
              <a:rPr lang="en-US" sz="3200" dirty="0"/>
              <a:t> (Web of Science, Scopus, </a:t>
            </a:r>
            <a:r>
              <a:rPr lang="en-US" sz="3200" dirty="0" err="1" smtClean="0"/>
              <a:t>atau</a:t>
            </a:r>
            <a:r>
              <a:rPr lang="en-US" sz="3200" dirty="0" smtClean="0"/>
              <a:t> Microsoft </a:t>
            </a:r>
            <a:r>
              <a:rPr lang="en-US" sz="3200" dirty="0"/>
              <a:t>Academic Search) </a:t>
            </a:r>
            <a:r>
              <a:rPr lang="en-US" sz="3200" dirty="0" err="1"/>
              <a:t>namun</a:t>
            </a:r>
            <a:r>
              <a:rPr lang="en-US" sz="3200" dirty="0"/>
              <a:t> </a:t>
            </a:r>
            <a:r>
              <a:rPr lang="en-US" sz="3200" dirty="0" err="1"/>
              <a:t>telah</a:t>
            </a:r>
            <a:r>
              <a:rPr lang="en-US" sz="3200" dirty="0"/>
              <a:t> </a:t>
            </a:r>
            <a:r>
              <a:rPr lang="en-US" sz="3200" dirty="0" err="1"/>
              <a:t>terindeks</a:t>
            </a:r>
            <a:r>
              <a:rPr lang="en-US" sz="3200" dirty="0"/>
              <a:t> </a:t>
            </a:r>
            <a:r>
              <a:rPr lang="en-US" sz="3200" dirty="0" err="1"/>
              <a:t>pada</a:t>
            </a:r>
            <a:r>
              <a:rPr lang="en-US" sz="3200" dirty="0"/>
              <a:t> database </a:t>
            </a:r>
            <a:r>
              <a:rPr lang="en-US" sz="3200" dirty="0" err="1"/>
              <a:t>internasional</a:t>
            </a:r>
            <a:r>
              <a:rPr lang="en-US" sz="3200" dirty="0"/>
              <a:t> </a:t>
            </a:r>
            <a:r>
              <a:rPr lang="en-US" sz="3200" dirty="0" err="1"/>
              <a:t>seperti</a:t>
            </a:r>
            <a:endParaRPr lang="en-US" sz="3200" dirty="0"/>
          </a:p>
          <a:p>
            <a:r>
              <a:rPr lang="en-US" sz="3200" dirty="0"/>
              <a:t>DOAJ, CABI, Copernicus, </a:t>
            </a:r>
            <a:r>
              <a:rPr lang="en-US" sz="3200" dirty="0" err="1"/>
              <a:t>dan</a:t>
            </a:r>
            <a:r>
              <a:rPr lang="en-US" sz="3200" dirty="0"/>
              <a:t>/</a:t>
            </a:r>
            <a:r>
              <a:rPr lang="en-US" sz="3200" dirty="0" err="1"/>
              <a:t>atau</a:t>
            </a:r>
            <a:r>
              <a:rPr lang="en-US" sz="3200" dirty="0"/>
              <a:t> </a:t>
            </a:r>
            <a:r>
              <a:rPr lang="en-US" sz="3200" dirty="0" err="1"/>
              <a:t>laman</a:t>
            </a:r>
            <a:r>
              <a:rPr lang="en-US" sz="3200" dirty="0"/>
              <a:t> </a:t>
            </a:r>
            <a:r>
              <a:rPr lang="en-US" sz="3200" dirty="0" err="1"/>
              <a:t>sesuai</a:t>
            </a:r>
            <a:r>
              <a:rPr lang="en-US" sz="3200" dirty="0"/>
              <a:t> </a:t>
            </a:r>
            <a:r>
              <a:rPr lang="en-US" sz="3200" dirty="0" err="1"/>
              <a:t>dengan</a:t>
            </a:r>
            <a:r>
              <a:rPr lang="en-US" sz="3200" dirty="0"/>
              <a:t> </a:t>
            </a:r>
            <a:r>
              <a:rPr lang="en-US" sz="3200" dirty="0" err="1"/>
              <a:t>pertimbangan</a:t>
            </a:r>
            <a:r>
              <a:rPr lang="en-US" sz="3200" dirty="0"/>
              <a:t> </a:t>
            </a:r>
            <a:r>
              <a:rPr lang="en-US" sz="3200" dirty="0" err="1"/>
              <a:t>Ditjen</a:t>
            </a:r>
            <a:r>
              <a:rPr lang="en-US" sz="3200" dirty="0"/>
              <a:t> </a:t>
            </a:r>
            <a:r>
              <a:rPr lang="en-US" sz="3200" dirty="0" err="1" smtClean="0"/>
              <a:t>Dikti</a:t>
            </a:r>
            <a:r>
              <a:rPr lang="en-US" sz="3200" dirty="0" smtClean="0"/>
              <a:t> </a:t>
            </a:r>
            <a:r>
              <a:rPr lang="en-US" sz="3200" dirty="0" err="1" smtClean="0"/>
              <a:t>dan</a:t>
            </a:r>
            <a:r>
              <a:rPr lang="en-US" sz="3200" dirty="0" smtClean="0"/>
              <a:t> </a:t>
            </a:r>
            <a:r>
              <a:rPr lang="en-US" sz="3200" dirty="0" err="1"/>
              <a:t>dapat</a:t>
            </a:r>
            <a:r>
              <a:rPr lang="en-US" sz="3200" dirty="0"/>
              <a:t> </a:t>
            </a:r>
            <a:r>
              <a:rPr lang="en-US" sz="3200" dirty="0" err="1"/>
              <a:t>dinilai</a:t>
            </a:r>
            <a:r>
              <a:rPr lang="en-US" sz="3200" dirty="0"/>
              <a:t> </a:t>
            </a:r>
            <a:r>
              <a:rPr lang="en-US" sz="3200" dirty="0" err="1"/>
              <a:t>karya</a:t>
            </a:r>
            <a:r>
              <a:rPr lang="en-US" sz="3200" dirty="0"/>
              <a:t> </a:t>
            </a:r>
            <a:r>
              <a:rPr lang="en-US" sz="3200" dirty="0" err="1"/>
              <a:t>ilmiah</a:t>
            </a:r>
            <a:r>
              <a:rPr lang="en-US" sz="3200" dirty="0"/>
              <a:t> paling </a:t>
            </a:r>
            <a:r>
              <a:rPr lang="en-US" sz="3200" dirty="0" err="1"/>
              <a:t>tinggi</a:t>
            </a:r>
            <a:r>
              <a:rPr lang="en-US" sz="3200" dirty="0"/>
              <a:t> 20.</a:t>
            </a:r>
          </a:p>
        </p:txBody>
      </p:sp>
    </p:spTree>
    <p:extLst>
      <p:ext uri="{BB962C8B-B14F-4D97-AF65-F5344CB8AC3E}">
        <p14:creationId xmlns:p14="http://schemas.microsoft.com/office/powerpoint/2010/main" xmlns="" val="2126590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42</a:t>
            </a:fld>
            <a:endParaRPr lang="en-US"/>
          </a:p>
        </p:txBody>
      </p:sp>
      <p:sp>
        <p:nvSpPr>
          <p:cNvPr id="3" name="Rectangle 2"/>
          <p:cNvSpPr/>
          <p:nvPr/>
        </p:nvSpPr>
        <p:spPr>
          <a:xfrm>
            <a:off x="756727" y="1593506"/>
            <a:ext cx="10421006" cy="4524315"/>
          </a:xfrm>
          <a:prstGeom prst="rect">
            <a:avLst/>
          </a:prstGeom>
        </p:spPr>
        <p:txBody>
          <a:bodyPr wrap="square">
            <a:spAutoFit/>
          </a:bodyPr>
          <a:lstStyle/>
          <a:p>
            <a:r>
              <a:rPr lang="en-US" sz="3200" b="1" dirty="0" err="1"/>
              <a:t>Karya</a:t>
            </a:r>
            <a:r>
              <a:rPr lang="en-US" sz="3200" b="1" dirty="0"/>
              <a:t> </a:t>
            </a:r>
            <a:r>
              <a:rPr lang="en-US" sz="3200" b="1" dirty="0" err="1"/>
              <a:t>ilmiah</a:t>
            </a:r>
            <a:r>
              <a:rPr lang="en-US" sz="3200" b="1" dirty="0"/>
              <a:t> </a:t>
            </a:r>
            <a:r>
              <a:rPr lang="en-US" sz="3200" b="1" dirty="0" err="1"/>
              <a:t>pada</a:t>
            </a:r>
            <a:r>
              <a:rPr lang="en-US" sz="3200" b="1" dirty="0"/>
              <a:t> </a:t>
            </a:r>
            <a:r>
              <a:rPr lang="en-US" sz="3200" b="1" dirty="0" err="1"/>
              <a:t>prosiding</a:t>
            </a:r>
            <a:r>
              <a:rPr lang="en-US" sz="3200" b="1" dirty="0"/>
              <a:t> </a:t>
            </a:r>
            <a:r>
              <a:rPr lang="en-US" sz="3200" b="1" dirty="0" err="1"/>
              <a:t>internasional</a:t>
            </a:r>
            <a:r>
              <a:rPr lang="en-US" sz="3200" b="1" dirty="0"/>
              <a:t> yang </a:t>
            </a:r>
            <a:r>
              <a:rPr lang="en-US" sz="3200" b="1" dirty="0" err="1"/>
              <a:t>terindeks</a:t>
            </a:r>
            <a:r>
              <a:rPr lang="en-US" sz="3200" b="1" dirty="0"/>
              <a:t> database </a:t>
            </a:r>
            <a:r>
              <a:rPr lang="en-US" sz="3200" b="1" dirty="0" err="1" smtClean="0"/>
              <a:t>internasional</a:t>
            </a:r>
            <a:r>
              <a:rPr lang="en-US" sz="3200" b="1" dirty="0" smtClean="0"/>
              <a:t> (</a:t>
            </a:r>
            <a:r>
              <a:rPr lang="en-US" sz="3200" b="1" dirty="0"/>
              <a:t>Web of Science, Scopus) </a:t>
            </a:r>
            <a:r>
              <a:rPr lang="en-US" sz="3200" b="1" dirty="0" err="1"/>
              <a:t>dinilai</a:t>
            </a:r>
            <a:r>
              <a:rPr lang="en-US" sz="3200" b="1" dirty="0"/>
              <a:t> </a:t>
            </a:r>
            <a:r>
              <a:rPr lang="en-US" sz="3200" b="1" dirty="0" err="1"/>
              <a:t>sama</a:t>
            </a:r>
            <a:r>
              <a:rPr lang="en-US" sz="3200" b="1" dirty="0"/>
              <a:t> </a:t>
            </a:r>
            <a:r>
              <a:rPr lang="en-US" sz="3200" b="1" dirty="0" err="1"/>
              <a:t>dengan</a:t>
            </a:r>
            <a:r>
              <a:rPr lang="en-US" sz="3200" b="1" dirty="0"/>
              <a:t> </a:t>
            </a:r>
            <a:r>
              <a:rPr lang="en-US" sz="3200" b="1" dirty="0" err="1"/>
              <a:t>jurnal</a:t>
            </a:r>
            <a:r>
              <a:rPr lang="en-US" sz="3200" b="1" dirty="0"/>
              <a:t> </a:t>
            </a:r>
            <a:r>
              <a:rPr lang="en-US" sz="3200" b="1" dirty="0" err="1"/>
              <a:t>internasional</a:t>
            </a:r>
            <a:r>
              <a:rPr lang="en-US" sz="3200" b="1" dirty="0"/>
              <a:t> </a:t>
            </a:r>
            <a:r>
              <a:rPr lang="en-US" sz="3200" b="1" dirty="0" err="1"/>
              <a:t>namun</a:t>
            </a:r>
            <a:r>
              <a:rPr lang="en-US" sz="3200" b="1" dirty="0"/>
              <a:t> </a:t>
            </a:r>
            <a:r>
              <a:rPr lang="en-US" sz="3200" b="1" dirty="0" err="1"/>
              <a:t>tidak</a:t>
            </a:r>
            <a:r>
              <a:rPr lang="en-US" sz="3200" b="1" dirty="0"/>
              <a:t> </a:t>
            </a:r>
            <a:r>
              <a:rPr lang="en-US" sz="3200" b="1" dirty="0" err="1" smtClean="0"/>
              <a:t>dapat</a:t>
            </a:r>
            <a:r>
              <a:rPr lang="en-US" sz="3200" b="1" dirty="0" smtClean="0"/>
              <a:t> </a:t>
            </a:r>
            <a:r>
              <a:rPr lang="en-US" sz="3200" b="1" dirty="0" err="1" smtClean="0"/>
              <a:t>digunakan</a:t>
            </a:r>
            <a:r>
              <a:rPr lang="en-US" sz="3200" b="1" dirty="0" smtClean="0"/>
              <a:t> </a:t>
            </a:r>
            <a:r>
              <a:rPr lang="en-US" sz="3200" b="1" dirty="0" err="1"/>
              <a:t>untuk</a:t>
            </a:r>
            <a:r>
              <a:rPr lang="en-US" sz="3200" b="1" dirty="0"/>
              <a:t> </a:t>
            </a:r>
            <a:r>
              <a:rPr lang="en-US" sz="3200" b="1" dirty="0" err="1"/>
              <a:t>memenuhi</a:t>
            </a:r>
            <a:r>
              <a:rPr lang="en-US" sz="3200" b="1" dirty="0"/>
              <a:t> </a:t>
            </a:r>
            <a:r>
              <a:rPr lang="en-US" sz="3200" b="1" dirty="0" err="1"/>
              <a:t>syarat</a:t>
            </a:r>
            <a:r>
              <a:rPr lang="en-US" sz="3200" b="1" dirty="0"/>
              <a:t> </a:t>
            </a:r>
            <a:r>
              <a:rPr lang="en-US" sz="3200" b="1" dirty="0" err="1"/>
              <a:t>khusus</a:t>
            </a:r>
            <a:r>
              <a:rPr lang="en-US" sz="3200" b="1" dirty="0"/>
              <a:t> </a:t>
            </a:r>
            <a:r>
              <a:rPr lang="en-US" sz="3200" b="1" dirty="0" err="1"/>
              <a:t>publikasi</a:t>
            </a:r>
            <a:r>
              <a:rPr lang="en-US" sz="3200" b="1" dirty="0"/>
              <a:t> </a:t>
            </a:r>
            <a:r>
              <a:rPr lang="en-US" sz="3200" b="1" dirty="0" err="1"/>
              <a:t>ilmiah</a:t>
            </a:r>
            <a:r>
              <a:rPr lang="en-US" sz="3200" b="1" dirty="0"/>
              <a:t> </a:t>
            </a:r>
            <a:r>
              <a:rPr lang="en-US" sz="3200" b="1" dirty="0" err="1"/>
              <a:t>kenaikan</a:t>
            </a:r>
            <a:r>
              <a:rPr lang="en-US" sz="3200" b="1" dirty="0"/>
              <a:t> </a:t>
            </a:r>
            <a:r>
              <a:rPr lang="en-US" sz="3200" b="1" dirty="0" err="1" smtClean="0"/>
              <a:t>jabatan</a:t>
            </a:r>
            <a:r>
              <a:rPr lang="en-US" sz="3200" b="1" dirty="0" smtClean="0"/>
              <a:t> </a:t>
            </a:r>
            <a:r>
              <a:rPr lang="en-US" sz="3200" b="1" dirty="0" err="1" smtClean="0"/>
              <a:t>akademik</a:t>
            </a:r>
            <a:r>
              <a:rPr lang="en-US" sz="3200" b="1" dirty="0" smtClean="0"/>
              <a:t>.</a:t>
            </a:r>
          </a:p>
          <a:p>
            <a:endParaRPr lang="en-US" sz="3200" b="1" dirty="0"/>
          </a:p>
          <a:p>
            <a:r>
              <a:rPr lang="en-US" sz="3200" b="1" dirty="0" smtClean="0"/>
              <a:t>Data </a:t>
            </a:r>
            <a:r>
              <a:rPr lang="en-US" sz="3200" b="1" dirty="0" err="1" smtClean="0"/>
              <a:t>scimagojr</a:t>
            </a:r>
            <a:r>
              <a:rPr lang="en-US" sz="3200" b="1" dirty="0" smtClean="0"/>
              <a:t> </a:t>
            </a:r>
            <a:r>
              <a:rPr lang="en-US" sz="3200" b="1" dirty="0" err="1" smtClean="0"/>
              <a:t>tahun</a:t>
            </a:r>
            <a:r>
              <a:rPr lang="en-US" sz="3200" b="1" dirty="0" smtClean="0"/>
              <a:t> 2014 yang </a:t>
            </a:r>
            <a:r>
              <a:rPr lang="en-US" sz="3200" b="1" dirty="0" err="1" smtClean="0"/>
              <a:t>muncul</a:t>
            </a:r>
            <a:r>
              <a:rPr lang="en-US" sz="3200" b="1" dirty="0" smtClean="0"/>
              <a:t> </a:t>
            </a:r>
            <a:r>
              <a:rPr lang="en-US" sz="3200" b="1" dirty="0" err="1" smtClean="0"/>
              <a:t>pada</a:t>
            </a:r>
            <a:r>
              <a:rPr lang="en-US" sz="3200" b="1" dirty="0" smtClean="0"/>
              <a:t> </a:t>
            </a:r>
            <a:r>
              <a:rPr lang="en-US" sz="3200" b="1" dirty="0" err="1" smtClean="0"/>
              <a:t>Agustus</a:t>
            </a:r>
            <a:r>
              <a:rPr lang="en-US" sz="3200" b="1" dirty="0" smtClean="0"/>
              <a:t> 2015  </a:t>
            </a:r>
            <a:r>
              <a:rPr lang="en-US" sz="3200" b="1" dirty="0" err="1" smtClean="0"/>
              <a:t>tidak</a:t>
            </a:r>
            <a:r>
              <a:rPr lang="en-US" sz="3200" b="1" dirty="0" smtClean="0"/>
              <a:t> </a:t>
            </a:r>
            <a:r>
              <a:rPr lang="en-US" sz="3200" b="1" dirty="0" err="1" smtClean="0"/>
              <a:t>ada</a:t>
            </a:r>
            <a:r>
              <a:rPr lang="en-US" sz="3200" b="1" dirty="0" smtClean="0"/>
              <a:t> </a:t>
            </a:r>
            <a:r>
              <a:rPr lang="en-US" sz="3200" b="1" dirty="0" err="1" smtClean="0"/>
              <a:t>lagi</a:t>
            </a:r>
            <a:r>
              <a:rPr lang="en-US" sz="3200" b="1" dirty="0" smtClean="0"/>
              <a:t> </a:t>
            </a:r>
            <a:r>
              <a:rPr lang="en-US" sz="3200" b="1" dirty="0" err="1" smtClean="0"/>
              <a:t>prosiding</a:t>
            </a:r>
            <a:r>
              <a:rPr lang="en-US" sz="3200" b="1" dirty="0" smtClean="0"/>
              <a:t> </a:t>
            </a:r>
            <a:r>
              <a:rPr lang="en-US" sz="3200" b="1" dirty="0" err="1" smtClean="0"/>
              <a:t>internasional</a:t>
            </a:r>
            <a:r>
              <a:rPr lang="en-US" sz="3200" b="1" dirty="0" smtClean="0"/>
              <a:t> </a:t>
            </a:r>
            <a:r>
              <a:rPr lang="en-US" sz="3200" b="1" dirty="0" err="1" smtClean="0"/>
              <a:t>berasal</a:t>
            </a:r>
            <a:r>
              <a:rPr lang="en-US" sz="3200" b="1" dirty="0" smtClean="0"/>
              <a:t> </a:t>
            </a:r>
            <a:r>
              <a:rPr lang="en-US" sz="3200" b="1" dirty="0" err="1" smtClean="0"/>
              <a:t>dari</a:t>
            </a:r>
            <a:r>
              <a:rPr lang="en-US" sz="3200" b="1" dirty="0" smtClean="0"/>
              <a:t> INA yang </a:t>
            </a:r>
            <a:r>
              <a:rPr lang="en-US" sz="3200" b="1" dirty="0" err="1" smtClean="0"/>
              <a:t>terindeks</a:t>
            </a:r>
            <a:endParaRPr lang="en-US" sz="3200" b="1" dirty="0"/>
          </a:p>
        </p:txBody>
      </p:sp>
    </p:spTree>
    <p:extLst>
      <p:ext uri="{BB962C8B-B14F-4D97-AF65-F5344CB8AC3E}">
        <p14:creationId xmlns:p14="http://schemas.microsoft.com/office/powerpoint/2010/main" xmlns="" val="3704552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43</a:t>
            </a:fld>
            <a:endParaRPr lang="en-US"/>
          </a:p>
        </p:txBody>
      </p:sp>
      <p:sp>
        <p:nvSpPr>
          <p:cNvPr id="3" name="Rectangle 2"/>
          <p:cNvSpPr/>
          <p:nvPr/>
        </p:nvSpPr>
        <p:spPr>
          <a:xfrm>
            <a:off x="646381" y="2136339"/>
            <a:ext cx="10893973" cy="3046988"/>
          </a:xfrm>
          <a:prstGeom prst="rect">
            <a:avLst/>
          </a:prstGeom>
        </p:spPr>
        <p:txBody>
          <a:bodyPr wrap="square">
            <a:spAutoFit/>
          </a:bodyPr>
          <a:lstStyle/>
          <a:p>
            <a:r>
              <a:rPr lang="en-US" sz="3200" dirty="0" err="1"/>
              <a:t>Karya</a:t>
            </a:r>
            <a:r>
              <a:rPr lang="en-US" sz="3200" dirty="0"/>
              <a:t> </a:t>
            </a:r>
            <a:r>
              <a:rPr lang="en-US" sz="3200" dirty="0" err="1"/>
              <a:t>ilmiah</a:t>
            </a:r>
            <a:r>
              <a:rPr lang="en-US" sz="3200" dirty="0"/>
              <a:t> yang </a:t>
            </a:r>
            <a:r>
              <a:rPr lang="en-US" sz="3200" dirty="0" err="1"/>
              <a:t>dipublikasikan</a:t>
            </a:r>
            <a:r>
              <a:rPr lang="en-US" sz="3200" dirty="0"/>
              <a:t> </a:t>
            </a:r>
            <a:r>
              <a:rPr lang="en-US" sz="3200" dirty="0" err="1"/>
              <a:t>pada</a:t>
            </a:r>
            <a:r>
              <a:rPr lang="en-US" sz="3200" dirty="0"/>
              <a:t> </a:t>
            </a:r>
            <a:r>
              <a:rPr lang="en-US" sz="3200" dirty="0" err="1"/>
              <a:t>jurnal</a:t>
            </a:r>
            <a:r>
              <a:rPr lang="en-US" sz="3200" dirty="0"/>
              <a:t> </a:t>
            </a:r>
            <a:r>
              <a:rPr lang="en-US" sz="3200" dirty="0" err="1"/>
              <a:t>nasional</a:t>
            </a:r>
            <a:r>
              <a:rPr lang="en-US" sz="3200" dirty="0"/>
              <a:t> </a:t>
            </a:r>
            <a:r>
              <a:rPr lang="en-US" sz="3200" dirty="0" err="1"/>
              <a:t>terakreditasi</a:t>
            </a:r>
            <a:r>
              <a:rPr lang="en-US" sz="3200" dirty="0"/>
              <a:t>, </a:t>
            </a:r>
            <a:r>
              <a:rPr lang="en-US" sz="3200" dirty="0" err="1" smtClean="0"/>
              <a:t>jurnal</a:t>
            </a:r>
            <a:r>
              <a:rPr lang="en-US" sz="3200" dirty="0"/>
              <a:t> </a:t>
            </a:r>
            <a:r>
              <a:rPr lang="en-US" sz="3200" dirty="0" err="1" smtClean="0"/>
              <a:t>internasional</a:t>
            </a:r>
            <a:r>
              <a:rPr lang="en-US" sz="3200" dirty="0" smtClean="0"/>
              <a:t> </a:t>
            </a:r>
            <a:r>
              <a:rPr lang="en-US" sz="3200" dirty="0" err="1"/>
              <a:t>dan</a:t>
            </a:r>
            <a:r>
              <a:rPr lang="en-US" sz="3200" dirty="0"/>
              <a:t> </a:t>
            </a:r>
            <a:r>
              <a:rPr lang="en-US" sz="3200" dirty="0" err="1"/>
              <a:t>jurnal</a:t>
            </a:r>
            <a:r>
              <a:rPr lang="en-US" sz="3200" dirty="0"/>
              <a:t> </a:t>
            </a:r>
            <a:r>
              <a:rPr lang="en-US" sz="3200" dirty="0" err="1"/>
              <a:t>internasional</a:t>
            </a:r>
            <a:r>
              <a:rPr lang="en-US" sz="3200" dirty="0"/>
              <a:t> </a:t>
            </a:r>
            <a:r>
              <a:rPr lang="en-US" sz="3200" dirty="0" err="1"/>
              <a:t>bereputasi</a:t>
            </a:r>
            <a:r>
              <a:rPr lang="en-US" sz="3200" dirty="0"/>
              <a:t> yang </a:t>
            </a:r>
            <a:r>
              <a:rPr lang="en-US" sz="3200" dirty="0" err="1"/>
              <a:t>terbit</a:t>
            </a:r>
            <a:r>
              <a:rPr lang="en-US" sz="3200" dirty="0"/>
              <a:t> paling lama 6 (</a:t>
            </a:r>
            <a:r>
              <a:rPr lang="en-US" sz="3200" dirty="0" err="1"/>
              <a:t>enam</a:t>
            </a:r>
            <a:r>
              <a:rPr lang="en-US" sz="3200" dirty="0" smtClean="0"/>
              <a:t>) </a:t>
            </a:r>
            <a:r>
              <a:rPr lang="en-US" sz="3200" dirty="0" err="1" smtClean="0"/>
              <a:t>bulan</a:t>
            </a:r>
            <a:r>
              <a:rPr lang="en-US" sz="3200" dirty="0" smtClean="0"/>
              <a:t> </a:t>
            </a:r>
            <a:r>
              <a:rPr lang="en-US" sz="3200" dirty="0" err="1"/>
              <a:t>sebelum</a:t>
            </a:r>
            <a:r>
              <a:rPr lang="en-US" sz="3200" dirty="0"/>
              <a:t> </a:t>
            </a:r>
            <a:r>
              <a:rPr lang="en-US" sz="3200" dirty="0" err="1"/>
              <a:t>tmt</a:t>
            </a:r>
            <a:r>
              <a:rPr lang="en-US" sz="3200" dirty="0"/>
              <a:t> SK </a:t>
            </a:r>
            <a:r>
              <a:rPr lang="en-US" sz="3200" dirty="0" err="1"/>
              <a:t>Jabatan</a:t>
            </a:r>
            <a:r>
              <a:rPr lang="en-US" sz="3200" dirty="0"/>
              <a:t> </a:t>
            </a:r>
            <a:r>
              <a:rPr lang="en-US" sz="3200" dirty="0" err="1"/>
              <a:t>Akademik</a:t>
            </a:r>
            <a:r>
              <a:rPr lang="en-US" sz="3200" dirty="0"/>
              <a:t> </a:t>
            </a:r>
            <a:r>
              <a:rPr lang="en-US" sz="3200" dirty="0" err="1"/>
              <a:t>dan</a:t>
            </a:r>
            <a:r>
              <a:rPr lang="en-US" sz="3200" dirty="0"/>
              <a:t> </a:t>
            </a:r>
            <a:r>
              <a:rPr lang="en-US" sz="3200" dirty="0" err="1"/>
              <a:t>atau</a:t>
            </a:r>
            <a:r>
              <a:rPr lang="en-US" sz="3200" dirty="0"/>
              <a:t> PAK </a:t>
            </a:r>
            <a:r>
              <a:rPr lang="en-US" sz="3200" dirty="0" err="1"/>
              <a:t>terakhir</a:t>
            </a:r>
            <a:r>
              <a:rPr lang="en-US" sz="3200" dirty="0"/>
              <a:t> </a:t>
            </a:r>
            <a:r>
              <a:rPr lang="en-US" sz="3200" dirty="0" err="1"/>
              <a:t>dan</a:t>
            </a:r>
            <a:r>
              <a:rPr lang="en-US" sz="3200" dirty="0"/>
              <a:t> </a:t>
            </a:r>
            <a:r>
              <a:rPr lang="en-US" sz="3200" dirty="0" err="1"/>
              <a:t>belum</a:t>
            </a:r>
            <a:r>
              <a:rPr lang="en-US" sz="3200" dirty="0"/>
              <a:t> </a:t>
            </a:r>
            <a:r>
              <a:rPr lang="en-US" sz="3200" dirty="0" err="1"/>
              <a:t>pernah</a:t>
            </a:r>
            <a:endParaRPr lang="en-US" sz="3200" dirty="0"/>
          </a:p>
          <a:p>
            <a:r>
              <a:rPr lang="en-US" sz="3200" dirty="0" err="1"/>
              <a:t>dinilai</a:t>
            </a:r>
            <a:r>
              <a:rPr lang="en-US" sz="3200" dirty="0"/>
              <a:t>/</a:t>
            </a:r>
            <a:r>
              <a:rPr lang="en-US" sz="3200" dirty="0" err="1"/>
              <a:t>digunakan</a:t>
            </a:r>
            <a:r>
              <a:rPr lang="en-US" sz="3200" dirty="0"/>
              <a:t> </a:t>
            </a:r>
            <a:r>
              <a:rPr lang="en-US" sz="3200" dirty="0" err="1"/>
              <a:t>untuk</a:t>
            </a:r>
            <a:r>
              <a:rPr lang="en-US" sz="3200" dirty="0"/>
              <a:t> </a:t>
            </a:r>
            <a:r>
              <a:rPr lang="en-US" sz="3200" dirty="0" err="1"/>
              <a:t>kenaikan</a:t>
            </a:r>
            <a:r>
              <a:rPr lang="en-US" sz="3200" dirty="0"/>
              <a:t> </a:t>
            </a:r>
            <a:r>
              <a:rPr lang="en-US" sz="3200" dirty="0" err="1"/>
              <a:t>jabatan</a:t>
            </a:r>
            <a:r>
              <a:rPr lang="en-US" sz="3200" dirty="0"/>
              <a:t> </a:t>
            </a:r>
            <a:r>
              <a:rPr lang="en-US" sz="3200" dirty="0" err="1"/>
              <a:t>dapat</a:t>
            </a:r>
            <a:r>
              <a:rPr lang="en-US" sz="3200" dirty="0"/>
              <a:t> </a:t>
            </a:r>
            <a:r>
              <a:rPr lang="en-US" sz="3200" dirty="0" err="1"/>
              <a:t>digunakan</a:t>
            </a:r>
            <a:r>
              <a:rPr lang="en-US" sz="3200" dirty="0"/>
              <a:t> </a:t>
            </a:r>
            <a:r>
              <a:rPr lang="en-US" sz="3200" dirty="0" err="1"/>
              <a:t>untuk</a:t>
            </a:r>
            <a:r>
              <a:rPr lang="en-US" sz="3200" dirty="0"/>
              <a:t> </a:t>
            </a:r>
            <a:r>
              <a:rPr lang="en-US" sz="3200" dirty="0" err="1"/>
              <a:t>kenaikan</a:t>
            </a:r>
            <a:r>
              <a:rPr lang="en-US" sz="3200" dirty="0"/>
              <a:t> </a:t>
            </a:r>
            <a:r>
              <a:rPr lang="en-US" sz="3200" dirty="0" err="1" smtClean="0"/>
              <a:t>jabatan</a:t>
            </a:r>
            <a:r>
              <a:rPr lang="en-US" sz="3200" dirty="0" smtClean="0"/>
              <a:t> </a:t>
            </a:r>
            <a:r>
              <a:rPr lang="en-US" sz="3200" dirty="0" err="1" smtClean="0"/>
              <a:t>berikutnya</a:t>
            </a:r>
            <a:r>
              <a:rPr lang="en-US" sz="3200" dirty="0"/>
              <a:t>.</a:t>
            </a:r>
          </a:p>
        </p:txBody>
      </p:sp>
    </p:spTree>
    <p:extLst>
      <p:ext uri="{BB962C8B-B14F-4D97-AF65-F5344CB8AC3E}">
        <p14:creationId xmlns:p14="http://schemas.microsoft.com/office/powerpoint/2010/main" xmlns="" val="762228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62108BC9-7E21-46EE-9DA1-A4B4CB722597}" type="slidenum">
              <a:rPr lang="en-US"/>
              <a:pPr/>
              <a:t>44</a:t>
            </a:fld>
            <a:endParaRPr lang="en-US" dirty="0"/>
          </a:p>
        </p:txBody>
      </p:sp>
      <p:sp>
        <p:nvSpPr>
          <p:cNvPr id="6" name="Rectangle 5"/>
          <p:cNvSpPr/>
          <p:nvPr/>
        </p:nvSpPr>
        <p:spPr>
          <a:xfrm>
            <a:off x="190502" y="163228"/>
            <a:ext cx="11715789" cy="461665"/>
          </a:xfrm>
          <a:prstGeom prst="rect">
            <a:avLst/>
          </a:prstGeom>
        </p:spPr>
        <p:txBody>
          <a:bodyPr wrap="square">
            <a:spAutoFit/>
          </a:bodyPr>
          <a:lstStyle/>
          <a:p>
            <a:pPr algn="r"/>
            <a:r>
              <a:rPr lang="id-ID" sz="2400" b="1" dirty="0" smtClean="0"/>
              <a:t>PELAKSANAAN </a:t>
            </a:r>
            <a:r>
              <a:rPr lang="id-ID" sz="2400" b="1" dirty="0" smtClean="0"/>
              <a:t>PENGABDIAN</a:t>
            </a:r>
            <a:endParaRPr lang="id-ID" sz="2400" b="1" dirty="0" smtClean="0"/>
          </a:p>
        </p:txBody>
      </p:sp>
      <p:sp>
        <p:nvSpPr>
          <p:cNvPr id="7" name="Rectangle 6"/>
          <p:cNvSpPr/>
          <p:nvPr/>
        </p:nvSpPr>
        <p:spPr>
          <a:xfrm>
            <a:off x="190460" y="276810"/>
            <a:ext cx="11620581" cy="6124754"/>
          </a:xfrm>
          <a:prstGeom prst="rect">
            <a:avLst/>
          </a:prstGeom>
        </p:spPr>
        <p:txBody>
          <a:bodyPr wrap="square">
            <a:spAutoFit/>
          </a:bodyPr>
          <a:lstStyle/>
          <a:p>
            <a:pPr eaLnBrk="1" fontAlgn="auto" hangingPunct="1">
              <a:spcBef>
                <a:spcPts val="0"/>
              </a:spcBef>
              <a:spcAft>
                <a:spcPts val="0"/>
              </a:spcAft>
              <a:defRPr/>
            </a:pPr>
            <a:r>
              <a:rPr lang="en-US" sz="2800" b="1" dirty="0" err="1">
                <a:ea typeface="Arial Unicode MS" panose="020B0604020202020204" pitchFamily="34" charset="-128"/>
                <a:cs typeface="Arial Unicode MS" panose="020B0604020202020204" pitchFamily="34" charset="-128"/>
              </a:rPr>
              <a:t>Pasal</a:t>
            </a:r>
            <a:r>
              <a:rPr lang="en-US" sz="2800" b="1" dirty="0">
                <a:ea typeface="Arial Unicode MS" panose="020B0604020202020204" pitchFamily="34" charset="-128"/>
                <a:cs typeface="Arial Unicode MS" panose="020B0604020202020204" pitchFamily="34" charset="-128"/>
              </a:rPr>
              <a:t> </a:t>
            </a:r>
            <a:r>
              <a:rPr lang="id-ID" sz="2800" b="1" dirty="0" smtClean="0">
                <a:ea typeface="Arial Unicode MS" panose="020B0604020202020204" pitchFamily="34" charset="-128"/>
                <a:cs typeface="Arial Unicode MS" panose="020B0604020202020204" pitchFamily="34" charset="-128"/>
              </a:rPr>
              <a:t>16: (1a, 1b) (2a, 2b, 2c, 2d) (</a:t>
            </a:r>
            <a:r>
              <a:rPr lang="id-ID" sz="2800" b="1" dirty="0" smtClean="0">
                <a:ea typeface="Arial Unicode MS" panose="020B0604020202020204" pitchFamily="34" charset="-128"/>
                <a:cs typeface="Arial Unicode MS" panose="020B0604020202020204" pitchFamily="34" charset="-128"/>
              </a:rPr>
              <a:t>3)</a:t>
            </a:r>
            <a:endParaRPr lang="id-ID" sz="2800" b="1" dirty="0" smtClean="0">
              <a:ea typeface="Arial Unicode MS" panose="020B0604020202020204" pitchFamily="34" charset="-128"/>
              <a:cs typeface="Arial Unicode MS" panose="020B0604020202020204" pitchFamily="34" charset="-128"/>
            </a:endParaRPr>
          </a:p>
          <a:p>
            <a:pPr marL="342900" indent="-342900"/>
            <a:r>
              <a:rPr lang="id-ID" sz="2800" dirty="0" smtClean="0"/>
              <a:t>(2) </a:t>
            </a:r>
            <a:r>
              <a:rPr lang="it-IT" sz="2800" dirty="0" smtClean="0"/>
              <a:t>Unsur Utama terdiri dari:</a:t>
            </a:r>
          </a:p>
          <a:p>
            <a:r>
              <a:rPr lang="id-ID" sz="2800" dirty="0" smtClean="0"/>
              <a:t>       </a:t>
            </a:r>
            <a:r>
              <a:rPr lang="id-ID" sz="2800" b="1" dirty="0" smtClean="0"/>
              <a:t>a.  Pendidikan</a:t>
            </a:r>
            <a:r>
              <a:rPr lang="id-ID" sz="2800" dirty="0" smtClean="0"/>
              <a:t>, .....................................</a:t>
            </a:r>
          </a:p>
          <a:p>
            <a:r>
              <a:rPr lang="id-ID" sz="2800" b="1" dirty="0" smtClean="0"/>
              <a:t>       b.  Pelaksanaan pendidikan</a:t>
            </a:r>
            <a:r>
              <a:rPr lang="id-ID" sz="2800" dirty="0" smtClean="0"/>
              <a:t>, ...........</a:t>
            </a:r>
          </a:p>
          <a:p>
            <a:r>
              <a:rPr lang="id-ID" sz="2800" dirty="0" smtClean="0"/>
              <a:t>       </a:t>
            </a:r>
            <a:r>
              <a:rPr lang="id-ID" sz="2800" b="1" dirty="0" smtClean="0"/>
              <a:t>c.  Pelaksanaan penelitian</a:t>
            </a:r>
            <a:r>
              <a:rPr lang="id-ID" sz="2800" dirty="0" smtClean="0"/>
              <a:t>, meliputi: </a:t>
            </a:r>
          </a:p>
          <a:p>
            <a:r>
              <a:rPr lang="id-ID" sz="2800" dirty="0" smtClean="0"/>
              <a:t>      </a:t>
            </a:r>
            <a:r>
              <a:rPr lang="id-ID" sz="2800" dirty="0" smtClean="0"/>
              <a:t> </a:t>
            </a:r>
            <a:r>
              <a:rPr lang="fi-FI" sz="2800" b="1" dirty="0" smtClean="0"/>
              <a:t>d</a:t>
            </a:r>
            <a:r>
              <a:rPr lang="fi-FI" sz="2800" b="1" dirty="0" smtClean="0"/>
              <a:t>. </a:t>
            </a:r>
            <a:r>
              <a:rPr lang="id-ID" sz="2800" b="1" dirty="0" smtClean="0"/>
              <a:t> </a:t>
            </a:r>
            <a:r>
              <a:rPr lang="fi-FI" sz="2800" b="1" dirty="0" smtClean="0"/>
              <a:t>Pelaksanaan pengabdian kepada masyarakat</a:t>
            </a:r>
            <a:r>
              <a:rPr lang="fi-FI" sz="2800" dirty="0" smtClean="0"/>
              <a:t>, meliputi:</a:t>
            </a:r>
          </a:p>
          <a:p>
            <a:r>
              <a:rPr lang="id-ID" sz="2800" dirty="0" smtClean="0"/>
              <a:t>            </a:t>
            </a:r>
            <a:r>
              <a:rPr lang="fi-FI" sz="2800" dirty="0" smtClean="0"/>
              <a:t>1. Menduduki jabatan pimpinan pada </a:t>
            </a:r>
            <a:r>
              <a:rPr lang="id-ID" sz="2800" dirty="0" smtClean="0"/>
              <a:t>lembaga pemerintahan/pejabat </a:t>
            </a:r>
            <a:endParaRPr lang="id-ID" sz="2800" dirty="0" smtClean="0"/>
          </a:p>
          <a:p>
            <a:r>
              <a:rPr lang="id-ID" sz="2800" dirty="0" smtClean="0"/>
              <a:t> </a:t>
            </a:r>
            <a:r>
              <a:rPr lang="id-ID" sz="2800" dirty="0" smtClean="0"/>
              <a:t>                </a:t>
            </a:r>
            <a:r>
              <a:rPr lang="id-ID" sz="2800" dirty="0" smtClean="0"/>
              <a:t>negara</a:t>
            </a:r>
            <a:r>
              <a:rPr lang="fi-FI" sz="2800" dirty="0" smtClean="0"/>
              <a:t>;</a:t>
            </a:r>
          </a:p>
          <a:p>
            <a:r>
              <a:rPr lang="id-ID" sz="2800" dirty="0" smtClean="0"/>
              <a:t>            2. Melaksanakan pengembangan hasil pendidikan dan penelitian;</a:t>
            </a:r>
          </a:p>
          <a:p>
            <a:r>
              <a:rPr lang="id-ID" sz="2800" dirty="0" smtClean="0"/>
              <a:t>            3. Memberi latihan/penyuluhan/penataran/ceramah pada masyarakat;</a:t>
            </a:r>
          </a:p>
          <a:p>
            <a:r>
              <a:rPr lang="id-ID" sz="2800" dirty="0" smtClean="0"/>
              <a:t>            </a:t>
            </a:r>
            <a:r>
              <a:rPr lang="fi-FI" sz="2800" dirty="0" smtClean="0"/>
              <a:t>4. Memberi pelayanan kepada masyarakat atau kegiatan lain yang </a:t>
            </a:r>
            <a:r>
              <a:rPr lang="id-ID" sz="2800" dirty="0" smtClean="0"/>
              <a:t> </a:t>
            </a:r>
            <a:endParaRPr lang="id-ID" sz="2800" dirty="0" smtClean="0"/>
          </a:p>
          <a:p>
            <a:r>
              <a:rPr lang="id-ID" sz="2800" dirty="0" smtClean="0"/>
              <a:t> </a:t>
            </a:r>
            <a:r>
              <a:rPr lang="id-ID" sz="2800" dirty="0" smtClean="0"/>
              <a:t>                </a:t>
            </a:r>
            <a:r>
              <a:rPr lang="fi-FI" sz="2800" dirty="0" smtClean="0"/>
              <a:t>menunjang</a:t>
            </a:r>
            <a:r>
              <a:rPr lang="id-ID" sz="2800" dirty="0" smtClean="0"/>
              <a:t> </a:t>
            </a:r>
            <a:r>
              <a:rPr lang="fi-FI" sz="2800" dirty="0" smtClean="0"/>
              <a:t>pelaksanaan </a:t>
            </a:r>
            <a:r>
              <a:rPr lang="fi-FI" sz="2800" dirty="0" smtClean="0"/>
              <a:t>tugas</a:t>
            </a:r>
            <a:r>
              <a:rPr lang="id-ID" sz="2800" dirty="0" smtClean="0"/>
              <a:t> </a:t>
            </a:r>
            <a:r>
              <a:rPr lang="nl-NL" sz="2800" dirty="0" smtClean="0"/>
              <a:t>umum pemerintah dan pembangunan;</a:t>
            </a:r>
            <a:r>
              <a:rPr lang="id-ID" sz="2800" dirty="0" smtClean="0"/>
              <a:t>  </a:t>
            </a:r>
            <a:endParaRPr lang="id-ID" sz="2800" dirty="0" smtClean="0"/>
          </a:p>
          <a:p>
            <a:r>
              <a:rPr lang="id-ID" sz="2800" dirty="0" smtClean="0"/>
              <a:t> </a:t>
            </a:r>
            <a:r>
              <a:rPr lang="id-ID" sz="2800" dirty="0" smtClean="0"/>
              <a:t>                </a:t>
            </a:r>
            <a:r>
              <a:rPr lang="nl-NL" sz="2800" dirty="0" smtClean="0"/>
              <a:t>dan </a:t>
            </a:r>
            <a:endParaRPr lang="nl-NL" sz="2800" dirty="0" smtClean="0"/>
          </a:p>
          <a:p>
            <a:r>
              <a:rPr lang="id-ID" sz="2800" dirty="0" smtClean="0"/>
              <a:t>            5. Membuat/menulis karya pengabdian.       </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26146306"/>
              </p:ext>
            </p:extLst>
          </p:nvPr>
        </p:nvGraphicFramePr>
        <p:xfrm>
          <a:off x="2349062" y="30946"/>
          <a:ext cx="9687360" cy="7003024"/>
        </p:xfrm>
        <a:graphic>
          <a:graphicData uri="http://schemas.openxmlformats.org/drawingml/2006/table">
            <a:tbl>
              <a:tblPr/>
              <a:tblGrid>
                <a:gridCol w="531972"/>
                <a:gridCol w="8284520"/>
                <a:gridCol w="870868"/>
              </a:tblGrid>
              <a:tr h="448300">
                <a:tc>
                  <a:txBody>
                    <a:bodyPr/>
                    <a:lstStyle/>
                    <a:p>
                      <a:pPr algn="ctr">
                        <a:lnSpc>
                          <a:spcPct val="110000"/>
                        </a:lnSpc>
                        <a:spcBef>
                          <a:spcPts val="200"/>
                        </a:spcBef>
                        <a:spcAft>
                          <a:spcPts val="200"/>
                        </a:spcAft>
                        <a:tabLst>
                          <a:tab pos="228600" algn="l"/>
                        </a:tabLst>
                      </a:pPr>
                      <a:r>
                        <a:rPr lang="id-ID" sz="1700" b="1" dirty="0">
                          <a:solidFill>
                            <a:schemeClr val="bg1"/>
                          </a:solidFill>
                          <a:latin typeface="+mj-lt"/>
                          <a:ea typeface="Arial Unicode MS" panose="020B0604020202020204" pitchFamily="34" charset="-128"/>
                          <a:cs typeface="Arial Unicode MS" panose="020B0604020202020204" pitchFamily="34" charset="-128"/>
                        </a:rPr>
                        <a:t>No.</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0000"/>
                        </a:lnSpc>
                        <a:spcBef>
                          <a:spcPts val="200"/>
                        </a:spcBef>
                        <a:spcAft>
                          <a:spcPts val="200"/>
                        </a:spcAft>
                        <a:tabLst>
                          <a:tab pos="228600" algn="l"/>
                        </a:tabLst>
                      </a:pPr>
                      <a:r>
                        <a:rPr lang="id-ID" sz="17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0000"/>
                        </a:lnSpc>
                        <a:spcBef>
                          <a:spcPts val="200"/>
                        </a:spcBef>
                        <a:spcAft>
                          <a:spcPts val="200"/>
                        </a:spcAft>
                        <a:tabLst>
                          <a:tab pos="228600" algn="l"/>
                        </a:tabLst>
                      </a:pPr>
                      <a:r>
                        <a:rPr lang="id-ID" sz="1700" b="1" dirty="0">
                          <a:solidFill>
                            <a:schemeClr val="bg1"/>
                          </a:solidFill>
                          <a:latin typeface="+mj-lt"/>
                          <a:ea typeface="Arial Unicode MS" panose="020B0604020202020204" pitchFamily="34" charset="-128"/>
                          <a:cs typeface="Arial Unicode MS" panose="020B0604020202020204" pitchFamily="34" charset="-128"/>
                        </a:rPr>
                        <a:t>Angka  Kredit </a:t>
                      </a:r>
                      <a:r>
                        <a:rPr lang="id-ID" sz="1700" b="1" dirty="0" smtClean="0">
                          <a:solidFill>
                            <a:schemeClr val="bg1"/>
                          </a:solidFill>
                          <a:latin typeface="+mj-lt"/>
                          <a:ea typeface="Arial Unicode MS" panose="020B0604020202020204" pitchFamily="34" charset="-128"/>
                          <a:cs typeface="Arial Unicode MS" panose="020B0604020202020204" pitchFamily="34" charset="-128"/>
                        </a:rPr>
                        <a:t>Maks</a:t>
                      </a:r>
                      <a:r>
                        <a:rPr lang="en-US" sz="1700" b="1" dirty="0" smtClean="0">
                          <a:solidFill>
                            <a:schemeClr val="bg1"/>
                          </a:solidFill>
                          <a:latin typeface="+mj-lt"/>
                          <a:ea typeface="Arial Unicode MS" panose="020B0604020202020204" pitchFamily="34" charset="-128"/>
                          <a:cs typeface="Arial Unicode MS" panose="020B0604020202020204" pitchFamily="34" charset="-128"/>
                        </a:rPr>
                        <a:t>.</a:t>
                      </a:r>
                      <a:endParaRPr lang="id-ID" sz="1700" b="1" dirty="0">
                        <a:solidFill>
                          <a:schemeClr val="bg1"/>
                        </a:solidFill>
                        <a:latin typeface="+mj-lt"/>
                        <a:ea typeface="Arial Unicode MS" panose="020B0604020202020204" pitchFamily="34" charset="-128"/>
                        <a:cs typeface="Arial Unicode MS" panose="020B0604020202020204" pitchFamily="34" charset="-128"/>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48300">
                <a:tc>
                  <a:txBody>
                    <a:bodyPr/>
                    <a:lstStyle/>
                    <a:p>
                      <a:pPr algn="ctr">
                        <a:lnSpc>
                          <a:spcPct val="110000"/>
                        </a:lnSpc>
                        <a:spcBef>
                          <a:spcPts val="200"/>
                        </a:spcBef>
                        <a:spcAft>
                          <a:spcPts val="200"/>
                        </a:spcAft>
                        <a:tabLst>
                          <a:tab pos="228600" algn="l"/>
                        </a:tabLst>
                      </a:pPr>
                      <a:r>
                        <a:rPr lang="id-ID" sz="1700" b="1">
                          <a:latin typeface="+mj-lt"/>
                          <a:ea typeface="Arial Unicode MS" panose="020B0604020202020204" pitchFamily="34" charset="-128"/>
                          <a:cs typeface="Arial Unicode MS" panose="020B0604020202020204" pitchFamily="34" charset="-128"/>
                        </a:rPr>
                        <a:t>1</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Menduduki jabatan pimpinan pada lembaga pemerintahan/pejabat negara yang harus dibebaskan dari jabatan organiknya tiap semester.</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5,5</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48300">
                <a:tc>
                  <a:txBody>
                    <a:bodyPr/>
                    <a:lstStyle/>
                    <a:p>
                      <a:pPr algn="ctr">
                        <a:lnSpc>
                          <a:spcPct val="110000"/>
                        </a:lnSpc>
                        <a:spcBef>
                          <a:spcPts val="200"/>
                        </a:spcBef>
                        <a:spcAft>
                          <a:spcPts val="200"/>
                        </a:spcAft>
                        <a:tabLst>
                          <a:tab pos="228600" algn="l"/>
                        </a:tabLst>
                      </a:pPr>
                      <a:r>
                        <a:rPr lang="id-ID" sz="1700" b="1" dirty="0">
                          <a:latin typeface="+mj-lt"/>
                          <a:ea typeface="Arial Unicode MS" panose="020B0604020202020204" pitchFamily="34" charset="-128"/>
                          <a:cs typeface="Arial Unicode MS" panose="020B0604020202020204" pitchFamily="34" charset="-128"/>
                        </a:rPr>
                        <a:t>2</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Melaksanakan pengembangan hasil pendidikan, dan penelitian yang dapat dimanfaatkan oleh masyarakat/ industry setiap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rowSpan="10">
                  <a:txBody>
                    <a:bodyPr/>
                    <a:lstStyle/>
                    <a:p>
                      <a:pPr algn="ctr">
                        <a:lnSpc>
                          <a:spcPct val="110000"/>
                        </a:lnSpc>
                        <a:spcBef>
                          <a:spcPts val="200"/>
                        </a:spcBef>
                        <a:spcAft>
                          <a:spcPts val="200"/>
                        </a:spcAft>
                        <a:tabLst>
                          <a:tab pos="228600" algn="l"/>
                        </a:tabLst>
                      </a:pPr>
                      <a:r>
                        <a:rPr lang="id-ID" sz="1700" b="1">
                          <a:latin typeface="+mj-lt"/>
                          <a:ea typeface="Arial Unicode MS" panose="020B0604020202020204" pitchFamily="34" charset="-128"/>
                          <a:cs typeface="Arial Unicode MS" panose="020B0604020202020204" pitchFamily="34" charset="-128"/>
                        </a:rPr>
                        <a:t>3</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Memberi latihan/penyuluhan/ penataran/ceramah pada masyarakat, terjadwal/terprogram: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endParaRPr lang="id-ID" sz="1700" b="1"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4366">
                <a:tc vMerge="1">
                  <a:txBody>
                    <a:bodyPr/>
                    <a:lstStyle/>
                    <a:p>
                      <a:endParaRPr lang="id-ID"/>
                    </a:p>
                  </a:txBody>
                  <a:tcPr/>
                </a:tc>
                <a:tc>
                  <a:txBody>
                    <a:bodyPr/>
                    <a:lstStyle/>
                    <a:p>
                      <a:pPr marL="45720" indent="-57150">
                        <a:lnSpc>
                          <a:spcPct val="110000"/>
                        </a:lnSpc>
                        <a:spcBef>
                          <a:spcPts val="200"/>
                        </a:spcBef>
                        <a:spcAft>
                          <a:spcPts val="200"/>
                        </a:spcAft>
                        <a:tabLst>
                          <a:tab pos="435610" algn="l"/>
                        </a:tabLst>
                      </a:pPr>
                      <a:r>
                        <a:rPr lang="id-ID" sz="1700" b="1" dirty="0">
                          <a:latin typeface="+mj-lt"/>
                          <a:ea typeface="Arial Unicode MS" panose="020B0604020202020204" pitchFamily="34" charset="-128"/>
                          <a:cs typeface="Arial Unicode MS" panose="020B0604020202020204" pitchFamily="34" charset="-128"/>
                        </a:rPr>
                        <a:t>1) Dalam satu semester atau lebih:</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endParaRPr lang="id-ID" sz="1700" b="1"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700" b="1" dirty="0">
                          <a:latin typeface="+mj-lt"/>
                          <a:ea typeface="Arial Unicode MS" panose="020B0604020202020204" pitchFamily="34" charset="-128"/>
                          <a:cs typeface="Arial Unicode MS" panose="020B0604020202020204" pitchFamily="34" charset="-128"/>
                        </a:rPr>
                        <a:t> a) Tingkat Internasional </a:t>
                      </a:r>
                      <a:r>
                        <a:rPr lang="en-US" sz="1700" b="1" dirty="0" smtClean="0">
                          <a:latin typeface="+mj-lt"/>
                          <a:ea typeface="Arial Unicode MS" panose="020B0604020202020204" pitchFamily="34" charset="-128"/>
                          <a:cs typeface="Arial Unicode MS" panose="020B0604020202020204" pitchFamily="34" charset="-128"/>
                        </a:rPr>
                        <a:t> </a:t>
                      </a:r>
                      <a:r>
                        <a:rPr lang="id-ID" sz="1700" b="1" dirty="0" smtClean="0">
                          <a:latin typeface="+mj-lt"/>
                          <a:ea typeface="Arial Unicode MS" panose="020B0604020202020204" pitchFamily="34" charset="-128"/>
                          <a:cs typeface="Arial Unicode MS" panose="020B0604020202020204" pitchFamily="34" charset="-128"/>
                        </a:rPr>
                        <a:t>tiap </a:t>
                      </a:r>
                      <a:r>
                        <a:rPr lang="id-ID" sz="1700" b="1" dirty="0">
                          <a:latin typeface="+mj-lt"/>
                          <a:ea typeface="Arial Unicode MS" panose="020B0604020202020204" pitchFamily="34" charset="-128"/>
                          <a:cs typeface="Arial Unicode MS" panose="020B0604020202020204" pitchFamily="34" charset="-128"/>
                        </a:rPr>
                        <a:t>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4</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700" b="1" dirty="0">
                          <a:latin typeface="+mj-lt"/>
                          <a:ea typeface="Arial Unicode MS" panose="020B0604020202020204" pitchFamily="34" charset="-128"/>
                          <a:cs typeface="Arial Unicode MS" panose="020B0604020202020204" pitchFamily="34" charset="-128"/>
                        </a:rPr>
                        <a:t> b) Tingkat Nasional,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700" b="1" dirty="0">
                          <a:latin typeface="+mj-lt"/>
                          <a:ea typeface="Arial Unicode MS" panose="020B0604020202020204" pitchFamily="34" charset="-128"/>
                          <a:cs typeface="Arial Unicode MS" panose="020B0604020202020204" pitchFamily="34" charset="-128"/>
                        </a:rPr>
                        <a:t> c) Tingkat Lokal,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2</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4366">
                <a:tc vMerge="1">
                  <a:txBody>
                    <a:bodyPr/>
                    <a:lstStyle/>
                    <a:p>
                      <a:endParaRPr lang="id-ID"/>
                    </a:p>
                  </a:txBody>
                  <a:tcPr/>
                </a:tc>
                <a:tc>
                  <a:txBody>
                    <a:bodyPr/>
                    <a:lstStyle/>
                    <a:p>
                      <a:pPr indent="-114300">
                        <a:lnSpc>
                          <a:spcPct val="110000"/>
                        </a:lnSpc>
                        <a:spcBef>
                          <a:spcPts val="200"/>
                        </a:spcBef>
                        <a:spcAft>
                          <a:spcPts val="200"/>
                        </a:spcAft>
                      </a:pPr>
                      <a:r>
                        <a:rPr lang="id-ID" sz="1700" b="1" dirty="0" smtClean="0">
                          <a:latin typeface="+mj-lt"/>
                          <a:ea typeface="Arial Unicode MS" panose="020B0604020202020204" pitchFamily="34" charset="-128"/>
                          <a:cs typeface="Arial Unicode MS" panose="020B0604020202020204" pitchFamily="34" charset="-128"/>
                        </a:rPr>
                        <a:t>2</a:t>
                      </a:r>
                      <a:r>
                        <a:rPr lang="id-ID" sz="1700" b="1" dirty="0">
                          <a:latin typeface="+mj-lt"/>
                          <a:ea typeface="Arial Unicode MS" panose="020B0604020202020204" pitchFamily="34" charset="-128"/>
                          <a:cs typeface="Arial Unicode MS" panose="020B0604020202020204" pitchFamily="34" charset="-128"/>
                        </a:rPr>
                        <a:t>) Kurang dari satu semester dan minimal satu bulan</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endParaRPr lang="id-ID" sz="1700" b="1"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a) Tingkat Internasional :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b) Tingkat Nasional,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2</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c) Tingkat Lokal,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1</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d) Insidental, tiap kegiatan/program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1</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rowSpan="4">
                  <a:txBody>
                    <a:bodyPr/>
                    <a:lstStyle/>
                    <a:p>
                      <a:pPr algn="ctr">
                        <a:lnSpc>
                          <a:spcPct val="110000"/>
                        </a:lnSpc>
                        <a:spcBef>
                          <a:spcPts val="200"/>
                        </a:spcBef>
                        <a:spcAft>
                          <a:spcPts val="200"/>
                        </a:spcAft>
                        <a:tabLst>
                          <a:tab pos="228600" algn="l"/>
                        </a:tabLst>
                      </a:pPr>
                      <a:r>
                        <a:rPr lang="id-ID" sz="1700" b="1" dirty="0">
                          <a:latin typeface="+mj-lt"/>
                          <a:ea typeface="Arial Unicode MS" panose="020B0604020202020204" pitchFamily="34" charset="-128"/>
                          <a:cs typeface="Arial Unicode MS" panose="020B0604020202020204" pitchFamily="34" charset="-128"/>
                        </a:rPr>
                        <a:t>4</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r>
                        <a:rPr lang="id-ID" sz="1700" b="1" dirty="0" smtClean="0">
                          <a:latin typeface="+mj-lt"/>
                          <a:ea typeface="Arial Unicode MS" panose="020B0604020202020204" pitchFamily="34" charset="-128"/>
                          <a:cs typeface="Arial Unicode MS" panose="020B0604020202020204" pitchFamily="34" charset="-128"/>
                        </a:rPr>
                        <a:t>Memberi </a:t>
                      </a:r>
                      <a:r>
                        <a:rPr lang="id-ID" sz="1700" b="1" dirty="0">
                          <a:latin typeface="+mj-lt"/>
                          <a:ea typeface="Arial Unicode MS" panose="020B0604020202020204" pitchFamily="34" charset="-128"/>
                          <a:cs typeface="Arial Unicode MS" panose="020B0604020202020204" pitchFamily="34" charset="-128"/>
                        </a:rPr>
                        <a:t>pelayanan kepada masyarakat atau kegiatan lain yang menunjang pelaksanaan  tugas pemerintahan dan pembangunan</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endParaRPr lang="id-ID" sz="1700" b="1"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a. Berdasarkan bidang keahlian,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1.5</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b. Berdasarkan penugasan  lembaga terguruan tinggi,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1</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c. Berdasarkan fungsi/jabatan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0.5</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a:txBody>
                    <a:bodyPr/>
                    <a:lstStyle/>
                    <a:p>
                      <a:pPr algn="ctr">
                        <a:lnSpc>
                          <a:spcPct val="110000"/>
                        </a:lnSpc>
                        <a:spcBef>
                          <a:spcPts val="200"/>
                        </a:spcBef>
                        <a:spcAft>
                          <a:spcPts val="200"/>
                        </a:spcAft>
                        <a:tabLst>
                          <a:tab pos="228600" algn="l"/>
                        </a:tabLst>
                      </a:pPr>
                      <a:r>
                        <a:rPr lang="id-ID" sz="1700" b="1">
                          <a:latin typeface="+mj-lt"/>
                          <a:ea typeface="Arial Unicode MS" panose="020B0604020202020204" pitchFamily="34" charset="-128"/>
                          <a:cs typeface="Arial Unicode MS" panose="020B0604020202020204" pitchFamily="34" charset="-128"/>
                        </a:rPr>
                        <a:t>5</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Membuat/menulis karya pengabdian pada masyarakat yang tidak dipublikasikan,tiap karya</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700" b="1"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p:cNvSpPr>
          <p:nvPr/>
        </p:nvSpPr>
        <p:spPr bwMode="auto">
          <a:xfrm>
            <a:off x="199773" y="466343"/>
            <a:ext cx="2101994" cy="13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fontScale="77500" lnSpcReduction="20000"/>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r>
              <a:rPr lang="en-US" altLang="en-US" sz="2800" b="1" dirty="0" smtClean="0">
                <a:effectLst>
                  <a:outerShdw blurRad="38100" dist="38100" dir="2700000" algn="tl">
                    <a:srgbClr val="000000">
                      <a:alpha val="43137"/>
                    </a:srgbClr>
                  </a:outerShdw>
                </a:effectLst>
                <a:latin typeface="+mj-lt"/>
              </a:rPr>
              <a:t> KEGIATAN PENGABDIAN  KEPADA MASYARAKAT (UNSUR C) </a:t>
            </a:r>
            <a:endParaRPr lang="en-US" altLang="en-US" sz="2800" b="1"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45</a:t>
            </a:fld>
            <a:endParaRPr lang="en-US"/>
          </a:p>
        </p:txBody>
      </p:sp>
    </p:spTree>
    <p:extLst>
      <p:ext uri="{BB962C8B-B14F-4D97-AF65-F5344CB8AC3E}">
        <p14:creationId xmlns:p14="http://schemas.microsoft.com/office/powerpoint/2010/main" xmlns="" val="219769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99648" y="2272"/>
            <a:ext cx="1016000" cy="365760"/>
          </a:xfrm>
          <a:prstGeom prst="rect">
            <a:avLst/>
          </a:prstGeom>
        </p:spPr>
        <p:txBody>
          <a:bodyPr/>
          <a:lstStyle/>
          <a:p>
            <a:fld id="{62108BC9-7E21-46EE-9DA1-A4B4CB722597}" type="slidenum">
              <a:rPr lang="en-US"/>
              <a:pPr/>
              <a:t>46</a:t>
            </a:fld>
            <a:endParaRPr lang="en-US" dirty="0"/>
          </a:p>
        </p:txBody>
      </p:sp>
      <p:sp>
        <p:nvSpPr>
          <p:cNvPr id="5" name="Rectangle 4"/>
          <p:cNvSpPr/>
          <p:nvPr/>
        </p:nvSpPr>
        <p:spPr>
          <a:xfrm>
            <a:off x="190502" y="273588"/>
            <a:ext cx="11715789" cy="461665"/>
          </a:xfrm>
          <a:prstGeom prst="rect">
            <a:avLst/>
          </a:prstGeom>
        </p:spPr>
        <p:txBody>
          <a:bodyPr wrap="square">
            <a:spAutoFit/>
          </a:bodyPr>
          <a:lstStyle/>
          <a:p>
            <a:pPr algn="r"/>
            <a:r>
              <a:rPr lang="id-ID" sz="2400" b="1" dirty="0" smtClean="0"/>
              <a:t>PELAKSANAKAN TUGAS PENUNJANG DOSEN</a:t>
            </a:r>
          </a:p>
        </p:txBody>
      </p:sp>
      <p:sp>
        <p:nvSpPr>
          <p:cNvPr id="7" name="Rectangle 6"/>
          <p:cNvSpPr/>
          <p:nvPr/>
        </p:nvSpPr>
        <p:spPr>
          <a:xfrm>
            <a:off x="253524" y="765556"/>
            <a:ext cx="11620581" cy="5262979"/>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16: (1a, 1b) (2a, 2b, 2c, 2d) (3)</a:t>
            </a:r>
          </a:p>
          <a:p>
            <a:pPr eaLnBrk="1" fontAlgn="auto" hangingPunct="1">
              <a:spcBef>
                <a:spcPts val="0"/>
              </a:spcBef>
              <a:spcAft>
                <a:spcPts val="0"/>
              </a:spcAft>
              <a:defRPr/>
            </a:pPr>
            <a:endParaRPr lang="en-US" sz="2400" b="1" dirty="0">
              <a:ea typeface="Arial Unicode MS" panose="020B0604020202020204" pitchFamily="34" charset="-128"/>
              <a:cs typeface="Arial Unicode MS" panose="020B0604020202020204" pitchFamily="34" charset="-128"/>
            </a:endParaRPr>
          </a:p>
          <a:p>
            <a:r>
              <a:rPr lang="id-ID" sz="2400" dirty="0" smtClean="0"/>
              <a:t>(3) </a:t>
            </a:r>
            <a:r>
              <a:rPr lang="id-ID" sz="2400" b="1" dirty="0" smtClean="0"/>
              <a:t>Unsur penunjang</a:t>
            </a:r>
            <a:r>
              <a:rPr lang="id-ID" sz="2400" dirty="0" smtClean="0"/>
              <a:t> tugas Dosen, terdiri dari:</a:t>
            </a:r>
          </a:p>
          <a:p>
            <a:r>
              <a:rPr lang="id-ID" sz="2400" dirty="0" smtClean="0"/>
              <a:t>      1. Menjadi anggota dalam suatu panitia/badan pada perguruan tinggi;</a:t>
            </a:r>
          </a:p>
          <a:p>
            <a:r>
              <a:rPr lang="id-ID" sz="2400" dirty="0" smtClean="0"/>
              <a:t>      2. Menjadi anggota panitia/badan pada lembaga pemerintah;</a:t>
            </a:r>
          </a:p>
          <a:p>
            <a:r>
              <a:rPr lang="id-ID" sz="2400" dirty="0" smtClean="0"/>
              <a:t>      </a:t>
            </a:r>
            <a:r>
              <a:rPr lang="it-IT" sz="2400" dirty="0" smtClean="0"/>
              <a:t>3. Menjadi anggota organisasi profesi Dosen;</a:t>
            </a:r>
          </a:p>
          <a:p>
            <a:r>
              <a:rPr lang="id-ID" sz="2400" dirty="0" smtClean="0"/>
              <a:t>      4. Mewakili perguruan tinggi/lembaga pemerintah;</a:t>
            </a:r>
          </a:p>
          <a:p>
            <a:r>
              <a:rPr lang="id-ID" sz="2400" dirty="0" smtClean="0"/>
              <a:t>      </a:t>
            </a:r>
            <a:r>
              <a:rPr lang="it-IT" sz="2400" dirty="0" smtClean="0"/>
              <a:t>5. Menjadi anggota delegasi nasional ke pertemuan </a:t>
            </a:r>
            <a:r>
              <a:rPr lang="id-ID" sz="2400" dirty="0" smtClean="0"/>
              <a:t>internasional;</a:t>
            </a:r>
          </a:p>
          <a:p>
            <a:r>
              <a:rPr lang="id-ID" sz="2400" dirty="0" smtClean="0"/>
              <a:t>      </a:t>
            </a:r>
            <a:r>
              <a:rPr lang="fi-FI" sz="2400" dirty="0" smtClean="0"/>
              <a:t>6. Berperan serta aktif dalam pertemuan ilmiah;</a:t>
            </a:r>
          </a:p>
          <a:p>
            <a:r>
              <a:rPr lang="id-ID" sz="2400" dirty="0" smtClean="0"/>
              <a:t>      7. Mendapat penghargaan/tanda jasa;</a:t>
            </a:r>
          </a:p>
          <a:p>
            <a:r>
              <a:rPr lang="id-ID" sz="2400" dirty="0" smtClean="0"/>
              <a:t>      8. Menulis buku pelajaran SLTA ke bawah yang diterbitkan dan diedarkan secara nasional;                      </a:t>
            </a:r>
          </a:p>
          <a:p>
            <a:r>
              <a:rPr lang="id-ID" sz="2400" dirty="0" smtClean="0"/>
              <a:t>     </a:t>
            </a:r>
            <a:r>
              <a:rPr lang="it-IT" sz="2400" dirty="0" smtClean="0"/>
              <a:t>9. Mempunyai prestasi di bidang olahraga/humaniora; dan</a:t>
            </a:r>
          </a:p>
          <a:p>
            <a:r>
              <a:rPr lang="id-ID" sz="2400" dirty="0" smtClean="0"/>
              <a:t>   </a:t>
            </a:r>
            <a:r>
              <a:rPr lang="id-ID" sz="2400" b="1" dirty="0" smtClean="0"/>
              <a:t>10. Keanggotaan dalam Tim Penilai Jabatan Akademik Dosen. </a:t>
            </a:r>
            <a:endParaRPr lang="fi-FI" sz="2400" b="1" dirty="0" smtClean="0"/>
          </a:p>
          <a:p>
            <a:r>
              <a:rPr lang="id-ID" sz="2400" dirty="0" smtClean="0"/>
              <a:t>     </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582301549"/>
              </p:ext>
            </p:extLst>
          </p:nvPr>
        </p:nvGraphicFramePr>
        <p:xfrm>
          <a:off x="362607" y="1191160"/>
          <a:ext cx="11445765" cy="5547360"/>
        </p:xfrm>
        <a:graphic>
          <a:graphicData uri="http://schemas.openxmlformats.org/drawingml/2006/table">
            <a:tbl>
              <a:tblPr/>
              <a:tblGrid>
                <a:gridCol w="715361"/>
                <a:gridCol w="8482129"/>
                <a:gridCol w="2248275"/>
              </a:tblGrid>
              <a:tr h="576781">
                <a:tc>
                  <a:txBody>
                    <a:bodyPr/>
                    <a:lstStyle/>
                    <a:p>
                      <a:pPr algn="ctr">
                        <a:lnSpc>
                          <a:spcPct val="100000"/>
                        </a:lnSpc>
                        <a:spcBef>
                          <a:spcPts val="0"/>
                        </a:spcBef>
                        <a:spcAft>
                          <a:spcPts val="0"/>
                        </a:spcAft>
                        <a:tabLst>
                          <a:tab pos="228600" algn="l"/>
                        </a:tabLst>
                      </a:pPr>
                      <a:r>
                        <a:rPr lang="id-ID" sz="2600" b="1" dirty="0">
                          <a:solidFill>
                            <a:schemeClr val="bg1"/>
                          </a:solidFill>
                          <a:latin typeface="+mj-lt"/>
                          <a:ea typeface="Arial Unicode MS" panose="020B0604020202020204" pitchFamily="34" charset="-128"/>
                          <a:cs typeface="Arial Unicode MS" panose="020B0604020202020204" pitchFamily="34" charset="-128"/>
                        </a:rPr>
                        <a:t>No.</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6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600" b="1" dirty="0">
                          <a:solidFill>
                            <a:schemeClr val="bg1"/>
                          </a:solidFill>
                          <a:latin typeface="+mj-lt"/>
                          <a:ea typeface="Arial Unicode MS" panose="020B0604020202020204" pitchFamily="34" charset="-128"/>
                          <a:cs typeface="Arial Unicode MS" panose="020B0604020202020204" pitchFamily="34" charset="-128"/>
                        </a:rPr>
                        <a:t>Angka  Kredit Maksimum</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76781">
                <a:tc rowSpan="3">
                  <a:txBody>
                    <a:bodyPr/>
                    <a:lstStyle/>
                    <a:p>
                      <a:pPr algn="ctr">
                        <a:lnSpc>
                          <a:spcPct val="100000"/>
                        </a:lnSpc>
                        <a:spcBef>
                          <a:spcPts val="0"/>
                        </a:spcBef>
                        <a:spcAft>
                          <a:spcPts val="0"/>
                        </a:spcAft>
                        <a:tabLst>
                          <a:tab pos="228600" algn="l"/>
                        </a:tabLst>
                      </a:pPr>
                      <a:r>
                        <a:rPr lang="id-ID" sz="2600" b="1" dirty="0">
                          <a:latin typeface="+mj-lt"/>
                          <a:ea typeface="Arial Unicode MS" panose="020B0604020202020204" pitchFamily="34" charset="-128"/>
                          <a:cs typeface="Arial Unicode MS" panose="020B0604020202020204" pitchFamily="34" charset="-128"/>
                        </a:rPr>
                        <a:t>1</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14300" indent="0">
                        <a:lnSpc>
                          <a:spcPct val="100000"/>
                        </a:lnSpc>
                        <a:spcBef>
                          <a:spcPts val="0"/>
                        </a:spcBef>
                        <a:spcAft>
                          <a:spcPts val="0"/>
                        </a:spcAft>
                      </a:pPr>
                      <a:r>
                        <a:rPr lang="id-ID" sz="2600" b="1" dirty="0" smtClean="0">
                          <a:latin typeface="+mj-lt"/>
                          <a:ea typeface="Arial Unicode MS" panose="020B0604020202020204" pitchFamily="34" charset="-128"/>
                          <a:cs typeface="Arial Unicode MS" panose="020B0604020202020204" pitchFamily="34" charset="-128"/>
                        </a:rPr>
                        <a:t>Menjadi </a:t>
                      </a:r>
                      <a:r>
                        <a:rPr lang="id-ID" sz="2600" b="1" dirty="0">
                          <a:latin typeface="+mj-lt"/>
                          <a:ea typeface="Arial Unicode MS" panose="020B0604020202020204" pitchFamily="34" charset="-128"/>
                          <a:cs typeface="Arial Unicode MS" panose="020B0604020202020204" pitchFamily="34" charset="-128"/>
                        </a:rPr>
                        <a:t>anggota dalam suatu Panitia/Badan  pada Perguruan Tinggi</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6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400050" indent="-285750">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a. Sebagai Ketua/Wakil Ketua merangkap Anggota, tiap tahun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45720">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b</a:t>
                      </a:r>
                      <a:r>
                        <a:rPr lang="id-ID" sz="2600" b="1" dirty="0">
                          <a:latin typeface="+mj-lt"/>
                          <a:ea typeface="Arial Unicode MS" panose="020B0604020202020204" pitchFamily="34" charset="-128"/>
                          <a:cs typeface="Arial Unicode MS" panose="020B0604020202020204" pitchFamily="34" charset="-128"/>
                        </a:rPr>
                        <a:t>. Sebagai Anggota, tiap tahun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rowSpan="7">
                  <a:txBody>
                    <a:bodyPr/>
                    <a:lstStyle/>
                    <a:p>
                      <a:pPr algn="ctr">
                        <a:lnSpc>
                          <a:spcPct val="100000"/>
                        </a:lnSpc>
                        <a:spcBef>
                          <a:spcPts val="0"/>
                        </a:spcBef>
                        <a:spcAft>
                          <a:spcPts val="0"/>
                        </a:spcAft>
                        <a:tabLst>
                          <a:tab pos="228600" algn="l"/>
                        </a:tabLst>
                      </a:pPr>
                      <a:r>
                        <a:rPr lang="id-ID" sz="2600" b="1" dirty="0">
                          <a:latin typeface="+mj-lt"/>
                          <a:ea typeface="Arial Unicode MS" panose="020B0604020202020204" pitchFamily="34" charset="-128"/>
                          <a:cs typeface="Arial Unicode MS" panose="020B0604020202020204" pitchFamily="34" charset="-128"/>
                        </a:rPr>
                        <a:t>2</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14300" indent="0">
                        <a:lnSpc>
                          <a:spcPct val="100000"/>
                        </a:lnSpc>
                        <a:spcBef>
                          <a:spcPts val="0"/>
                        </a:spcBef>
                        <a:spcAft>
                          <a:spcPts val="0"/>
                        </a:spcAft>
                      </a:pPr>
                      <a:r>
                        <a:rPr lang="id-ID" sz="2600" b="1" dirty="0" smtClean="0">
                          <a:latin typeface="+mj-lt"/>
                          <a:ea typeface="Arial Unicode MS" panose="020B0604020202020204" pitchFamily="34" charset="-128"/>
                          <a:cs typeface="Arial Unicode MS" panose="020B0604020202020204" pitchFamily="34" charset="-128"/>
                        </a:rPr>
                        <a:t>Menjadi </a:t>
                      </a:r>
                      <a:r>
                        <a:rPr lang="id-ID" sz="2600" b="1" dirty="0">
                          <a:latin typeface="+mj-lt"/>
                          <a:ea typeface="Arial Unicode MS" panose="020B0604020202020204" pitchFamily="34" charset="-128"/>
                          <a:cs typeface="Arial Unicode MS" panose="020B0604020202020204" pitchFamily="34" charset="-128"/>
                        </a:rPr>
                        <a:t>anggota panitia/badan pada lembaga  pemerintah</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endParaRPr lang="id-ID" sz="26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a</a:t>
                      </a:r>
                      <a:r>
                        <a:rPr lang="id-ID" sz="2600" b="1" dirty="0">
                          <a:latin typeface="+mj-lt"/>
                          <a:ea typeface="Arial Unicode MS" panose="020B0604020202020204" pitchFamily="34" charset="-128"/>
                          <a:cs typeface="Arial Unicode MS" panose="020B0604020202020204" pitchFamily="34" charset="-128"/>
                        </a:rPr>
                        <a:t>. Panitia Pusat,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endParaRPr lang="id-ID" sz="26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1</a:t>
                      </a:r>
                      <a:r>
                        <a:rPr lang="id-ID" sz="2600" b="1" dirty="0">
                          <a:latin typeface="+mj-lt"/>
                          <a:ea typeface="Arial Unicode MS" panose="020B0604020202020204" pitchFamily="34" charset="-128"/>
                          <a:cs typeface="Arial Unicode MS" panose="020B0604020202020204" pitchFamily="34" charset="-128"/>
                        </a:rPr>
                        <a:t>) Ketua/Wakil Ketua,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2</a:t>
                      </a:r>
                      <a:r>
                        <a:rPr lang="id-ID" sz="2600" b="1" dirty="0">
                          <a:latin typeface="+mj-lt"/>
                          <a:ea typeface="Arial Unicode MS" panose="020B0604020202020204" pitchFamily="34" charset="-128"/>
                          <a:cs typeface="Arial Unicode MS" panose="020B0604020202020204" pitchFamily="34" charset="-128"/>
                        </a:rPr>
                        <a:t>) Anggota,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b</a:t>
                      </a:r>
                      <a:r>
                        <a:rPr lang="id-ID" sz="2600" b="1" dirty="0">
                          <a:latin typeface="+mj-lt"/>
                          <a:ea typeface="Arial Unicode MS" panose="020B0604020202020204" pitchFamily="34" charset="-128"/>
                          <a:cs typeface="Arial Unicode MS" panose="020B0604020202020204" pitchFamily="34" charset="-128"/>
                        </a:rPr>
                        <a:t>. Panitia Daerah,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6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1</a:t>
                      </a:r>
                      <a:r>
                        <a:rPr lang="id-ID" sz="2600" b="1" dirty="0">
                          <a:latin typeface="+mj-lt"/>
                          <a:ea typeface="Arial Unicode MS" panose="020B0604020202020204" pitchFamily="34" charset="-128"/>
                          <a:cs typeface="Arial Unicode MS" panose="020B0604020202020204" pitchFamily="34" charset="-128"/>
                        </a:rPr>
                        <a:t>) Ketua/Wakil Ketua,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600" b="1" dirty="0" smtClean="0">
                          <a:latin typeface="+mj-lt"/>
                          <a:ea typeface="Arial Unicode MS" panose="020B0604020202020204" pitchFamily="34" charset="-128"/>
                          <a:cs typeface="Arial Unicode MS" panose="020B0604020202020204" pitchFamily="34" charset="-128"/>
                        </a:rPr>
                        <a:t>    </a:t>
                      </a:r>
                      <a:r>
                        <a:rPr lang="id-ID" sz="2600" b="1" dirty="0" smtClean="0">
                          <a:latin typeface="+mj-lt"/>
                          <a:ea typeface="Arial Unicode MS" panose="020B0604020202020204" pitchFamily="34" charset="-128"/>
                          <a:cs typeface="Arial Unicode MS" panose="020B0604020202020204" pitchFamily="34" charset="-128"/>
                        </a:rPr>
                        <a:t>2</a:t>
                      </a:r>
                      <a:r>
                        <a:rPr lang="id-ID" sz="2600" b="1" dirty="0">
                          <a:latin typeface="+mj-lt"/>
                          <a:ea typeface="Arial Unicode MS" panose="020B0604020202020204" pitchFamily="34" charset="-128"/>
                          <a:cs typeface="Arial Unicode MS" panose="020B0604020202020204" pitchFamily="34" charset="-128"/>
                        </a:rPr>
                        <a:t>) Anggota,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600" b="1"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6" name="Title 1"/>
          <p:cNvSpPr txBox="1">
            <a:spLocks/>
          </p:cNvSpPr>
          <p:nvPr/>
        </p:nvSpPr>
        <p:spPr bwMode="auto">
          <a:xfrm>
            <a:off x="1280160" y="466344"/>
            <a:ext cx="9628632" cy="54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lnSpcReduction="10000"/>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47</a:t>
            </a:fld>
            <a:endParaRPr lang="en-US"/>
          </a:p>
        </p:txBody>
      </p:sp>
    </p:spTree>
    <p:extLst>
      <p:ext uri="{BB962C8B-B14F-4D97-AF65-F5344CB8AC3E}">
        <p14:creationId xmlns:p14="http://schemas.microsoft.com/office/powerpoint/2010/main" xmlns="" val="900141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68869497"/>
              </p:ext>
            </p:extLst>
          </p:nvPr>
        </p:nvGraphicFramePr>
        <p:xfrm>
          <a:off x="236483" y="828744"/>
          <a:ext cx="10279117" cy="5613727"/>
        </p:xfrm>
        <a:graphic>
          <a:graphicData uri="http://schemas.openxmlformats.org/drawingml/2006/table">
            <a:tbl>
              <a:tblPr/>
              <a:tblGrid>
                <a:gridCol w="560680"/>
                <a:gridCol w="7849507"/>
                <a:gridCol w="1868930"/>
              </a:tblGrid>
              <a:tr h="593811">
                <a:tc>
                  <a:txBody>
                    <a:bodyPr/>
                    <a:lstStyle/>
                    <a:p>
                      <a:pPr algn="ctr">
                        <a:lnSpc>
                          <a:spcPct val="100000"/>
                        </a:lnSpc>
                        <a:spcBef>
                          <a:spcPts val="0"/>
                        </a:spcBef>
                        <a:spcAft>
                          <a:spcPts val="0"/>
                        </a:spcAft>
                        <a:tabLst>
                          <a:tab pos="228600" algn="l"/>
                        </a:tabLst>
                      </a:pPr>
                      <a:r>
                        <a:rPr lang="id-ID" sz="2300" b="1" dirty="0">
                          <a:solidFill>
                            <a:schemeClr val="bg1"/>
                          </a:solidFill>
                          <a:latin typeface="+mj-lt"/>
                          <a:ea typeface="Arial Unicode MS" panose="020B0604020202020204" pitchFamily="34" charset="-128"/>
                          <a:cs typeface="Arial Unicode MS" panose="020B0604020202020204" pitchFamily="34" charset="-128"/>
                        </a:rPr>
                        <a:t>No.</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3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300" b="1" dirty="0">
                          <a:solidFill>
                            <a:schemeClr val="bg1"/>
                          </a:solidFill>
                          <a:latin typeface="+mj-lt"/>
                          <a:ea typeface="Arial Unicode MS" panose="020B0604020202020204" pitchFamily="34" charset="-128"/>
                          <a:cs typeface="Arial Unicode MS" panose="020B0604020202020204" pitchFamily="34" charset="-128"/>
                        </a:rPr>
                        <a:t>Angka  Kredit Maksimum</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71309">
                <a:tc rowSpan="9">
                  <a:txBody>
                    <a:bodyPr/>
                    <a:lstStyle/>
                    <a:p>
                      <a:pPr algn="ctr">
                        <a:lnSpc>
                          <a:spcPct val="100000"/>
                        </a:lnSpc>
                        <a:spcBef>
                          <a:spcPts val="0"/>
                        </a:spcBef>
                        <a:spcAft>
                          <a:spcPts val="0"/>
                        </a:spcAft>
                        <a:tabLst>
                          <a:tab pos="228600" algn="l"/>
                        </a:tabLst>
                      </a:pPr>
                      <a:r>
                        <a:rPr lang="id-ID" sz="2300" b="1" dirty="0">
                          <a:latin typeface="+mj-lt"/>
                          <a:ea typeface="Arial Unicode MS" panose="020B0604020202020204" pitchFamily="34" charset="-128"/>
                          <a:cs typeface="Arial Unicode MS" panose="020B0604020202020204" pitchFamily="34" charset="-128"/>
                        </a:rPr>
                        <a:t>3</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Menjadi anggota organisasi profesi</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3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a. Tingkat Internasional,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3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300" b="1" dirty="0" smtClean="0"/>
                        <a:t>1) Pengurus, </a:t>
                      </a:r>
                      <a:r>
                        <a:rPr lang="id-ID" sz="2300" b="1" dirty="0"/>
                        <a:t>tiap periode jabatan</a:t>
                      </a:r>
                      <a:r>
                        <a:rPr lang="en-US" sz="2300" b="1" dirty="0"/>
                        <a:t>**</a:t>
                      </a:r>
                      <a:endParaRPr lang="id-ID" sz="2300" b="1"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300" b="1" dirty="0"/>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300" b="1" dirty="0"/>
                        <a:t>2) Anggota atas permintaan, tiap periode jabatan</a:t>
                      </a:r>
                      <a:r>
                        <a:rPr lang="en-US" sz="2300" b="1" dirty="0"/>
                        <a:t>*</a:t>
                      </a:r>
                      <a:endParaRPr lang="id-ID" sz="2300" b="1"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300" b="1" dirty="0"/>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300" b="1" dirty="0"/>
                        <a:t>3) Anggota</a:t>
                      </a:r>
                      <a:r>
                        <a:rPr lang="en-US" sz="2300" b="1" dirty="0"/>
                        <a:t>, </a:t>
                      </a:r>
                      <a:r>
                        <a:rPr lang="id-ID" sz="2300" b="1" dirty="0"/>
                        <a:t> tiap periode jabatan</a:t>
                      </a:r>
                      <a:r>
                        <a:rPr lang="en-US" sz="2300" b="1" dirty="0"/>
                        <a:t>*</a:t>
                      </a:r>
                      <a:endParaRPr lang="id-ID" sz="2300" b="1"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300" b="1" dirty="0"/>
                        <a:t>0.5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b. Tingkat Nasional,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3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1) Pengurus,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1.5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2) Anggota, atas permintaan,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3) Anggota,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0.5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42617">
                <a:tc>
                  <a:txBody>
                    <a:bodyPr/>
                    <a:lstStyle/>
                    <a:p>
                      <a:pPr algn="ctr">
                        <a:lnSpc>
                          <a:spcPct val="100000"/>
                        </a:lnSpc>
                        <a:spcBef>
                          <a:spcPts val="0"/>
                        </a:spcBef>
                        <a:spcAft>
                          <a:spcPts val="0"/>
                        </a:spcAft>
                        <a:tabLst>
                          <a:tab pos="228600" algn="l"/>
                        </a:tabLst>
                      </a:pPr>
                      <a:r>
                        <a:rPr lang="id-ID" sz="2300" b="1" dirty="0">
                          <a:latin typeface="+mj-lt"/>
                          <a:ea typeface="Arial Unicode MS" panose="020B0604020202020204" pitchFamily="34" charset="-128"/>
                          <a:cs typeface="Arial Unicode MS" panose="020B0604020202020204" pitchFamily="34" charset="-128"/>
                        </a:rPr>
                        <a:t>4</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indent="-11430">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Mewakili Perguruan Tinggi/Lembaga Pemerintah  duduk dalam Panitia Antar Lembaga,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55927">
                <a:tc rowSpan="3">
                  <a:txBody>
                    <a:bodyPr/>
                    <a:lstStyle/>
                    <a:p>
                      <a:pPr algn="ctr">
                        <a:lnSpc>
                          <a:spcPct val="100000"/>
                        </a:lnSpc>
                        <a:spcBef>
                          <a:spcPts val="0"/>
                        </a:spcBef>
                        <a:spcAft>
                          <a:spcPts val="0"/>
                        </a:spcAft>
                        <a:tabLst>
                          <a:tab pos="228600" algn="l"/>
                        </a:tabLst>
                      </a:pPr>
                      <a:r>
                        <a:rPr lang="id-ID" sz="2300" b="1" dirty="0">
                          <a:latin typeface="+mj-lt"/>
                          <a:ea typeface="Arial Unicode MS" panose="020B0604020202020204" pitchFamily="34" charset="-128"/>
                          <a:cs typeface="Arial Unicode MS" panose="020B0604020202020204" pitchFamily="34" charset="-128"/>
                        </a:rPr>
                        <a:t>5</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Menjadi anggota delegasi Nasional ke pertemuan Internasional</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300" b="1"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a. Sebagai Ketua delegasi, tiap kegiatan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b. Sebagai Anggota, tiap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300" b="1"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noGrp="1"/>
          </p:cNvSpPr>
          <p:nvPr>
            <p:ph type="title"/>
          </p:nvPr>
        </p:nvSpPr>
        <p:spPr bwMode="auto">
          <a:xfrm>
            <a:off x="609600" y="243106"/>
            <a:ext cx="10972800" cy="482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fontScale="90000"/>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48</a:t>
            </a:fld>
            <a:endParaRPr lang="en-US"/>
          </a:p>
        </p:txBody>
      </p:sp>
      <p:sp>
        <p:nvSpPr>
          <p:cNvPr id="2" name="TextBox 1"/>
          <p:cNvSpPr txBox="1"/>
          <p:nvPr/>
        </p:nvSpPr>
        <p:spPr>
          <a:xfrm>
            <a:off x="10562897" y="2788920"/>
            <a:ext cx="1516508" cy="1200329"/>
          </a:xfrm>
          <a:prstGeom prst="rect">
            <a:avLst/>
          </a:prstGeom>
          <a:noFill/>
        </p:spPr>
        <p:txBody>
          <a:bodyPr wrap="square" rtlCol="0">
            <a:spAutoFit/>
          </a:bodyPr>
          <a:lstStyle/>
          <a:p>
            <a:r>
              <a:rPr lang="en-US" dirty="0" smtClean="0"/>
              <a:t>*Per </a:t>
            </a:r>
            <a:r>
              <a:rPr lang="en-US" dirty="0" err="1" smtClean="0"/>
              <a:t>tahun</a:t>
            </a:r>
            <a:endParaRPr lang="en-US" dirty="0" smtClean="0"/>
          </a:p>
          <a:p>
            <a:r>
              <a:rPr lang="en-US" dirty="0" smtClean="0"/>
              <a:t>**</a:t>
            </a:r>
            <a:r>
              <a:rPr lang="en-US" dirty="0" err="1" smtClean="0"/>
              <a:t>pengurus</a:t>
            </a:r>
            <a:r>
              <a:rPr lang="en-US" dirty="0" smtClean="0"/>
              <a:t> </a:t>
            </a:r>
            <a:r>
              <a:rPr lang="en-US" dirty="0" err="1" smtClean="0"/>
              <a:t>merangkap</a:t>
            </a:r>
            <a:r>
              <a:rPr lang="en-US" dirty="0" smtClean="0"/>
              <a:t> </a:t>
            </a:r>
            <a:r>
              <a:rPr lang="en-US" dirty="0" err="1" smtClean="0"/>
              <a:t>anggota</a:t>
            </a:r>
            <a:endParaRPr lang="en-US" dirty="0" smtClean="0"/>
          </a:p>
        </p:txBody>
      </p:sp>
    </p:spTree>
    <p:extLst>
      <p:ext uri="{BB962C8B-B14F-4D97-AF65-F5344CB8AC3E}">
        <p14:creationId xmlns:p14="http://schemas.microsoft.com/office/powerpoint/2010/main" xmlns="" val="1911986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019262773"/>
              </p:ext>
            </p:extLst>
          </p:nvPr>
        </p:nvGraphicFramePr>
        <p:xfrm>
          <a:off x="283779" y="786278"/>
          <a:ext cx="11634951" cy="5943600"/>
        </p:xfrm>
        <a:graphic>
          <a:graphicData uri="http://schemas.openxmlformats.org/drawingml/2006/table">
            <a:tbl>
              <a:tblPr/>
              <a:tblGrid>
                <a:gridCol w="727185"/>
                <a:gridCol w="8622329"/>
                <a:gridCol w="2285437"/>
              </a:tblGrid>
              <a:tr h="534572">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Komponen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Maksimum</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67286">
                <a:tc rowSpan="3">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179388" indent="-17938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14300" marR="0" lvl="0" indent="0" algn="l"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Berperan serta aktif dalam pengelolaan jurnal ilmiah (per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34572">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Editor/dewan penyunting/dewan redaksi  jurnal ilmiah internasional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Editor/dewan penyunting/dewan redaksi  jurnal ilmiah 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rowSpan="7">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7</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Berperan serta aktif dalam pertemuan ilmiah</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4572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Internasional/Nasional/Regional sebagai :    </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215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215900" marR="0" lvl="0" indent="0" algn="l"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Ketua,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2) </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Anggota/peserta,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4572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Di lingkungan Perguruan Tinggi sebagai :      </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58750" marR="0" lvl="0" indent="0" algn="l" defTabSz="914400" rtl="0" eaLnBrk="1" fontAlgn="base" latinLnBrk="0" hangingPunct="1">
                        <a:lnSpc>
                          <a:spcPct val="100000"/>
                        </a:lnSpc>
                        <a:spcBef>
                          <a:spcPts val="0"/>
                        </a:spcBef>
                        <a:spcAft>
                          <a:spcPts val="0"/>
                        </a:spcAft>
                        <a:buClrTx/>
                        <a:buSzTx/>
                        <a:buFontTx/>
                        <a:buNone/>
                        <a:tabLst/>
                      </a:pP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Ketua,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1016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01600" marR="0" lvl="0" indent="0" algn="l"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r>
                        <a:rPr kumimoji="0" lang="en-US"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Anggota/peserta, tiap kegiatan</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xfrm>
            <a:off x="609600" y="116978"/>
            <a:ext cx="10972800" cy="5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49</a:t>
            </a:fld>
            <a:endParaRPr lang="en-US"/>
          </a:p>
        </p:txBody>
      </p:sp>
    </p:spTree>
    <p:extLst>
      <p:ext uri="{BB962C8B-B14F-4D97-AF65-F5344CB8AC3E}">
        <p14:creationId xmlns:p14="http://schemas.microsoft.com/office/powerpoint/2010/main" xmlns="" val="864066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6BE7-899D-4075-917F-DBDE33B6B692}" type="slidenum">
              <a:rPr lang="en-US" smtClean="0"/>
              <a:pPr/>
              <a:t>5</a:t>
            </a:fld>
            <a:endParaRPr lang="en-US"/>
          </a:p>
        </p:txBody>
      </p:sp>
      <p:sp>
        <p:nvSpPr>
          <p:cNvPr id="5" name="TextBox 4"/>
          <p:cNvSpPr txBox="1"/>
          <p:nvPr/>
        </p:nvSpPr>
        <p:spPr>
          <a:xfrm>
            <a:off x="583324" y="772508"/>
            <a:ext cx="10988565" cy="5139869"/>
          </a:xfrm>
          <a:prstGeom prst="rect">
            <a:avLst/>
          </a:prstGeom>
          <a:noFill/>
        </p:spPr>
        <p:txBody>
          <a:bodyPr wrap="square" rtlCol="0">
            <a:spAutoFit/>
          </a:bodyPr>
          <a:lstStyle/>
          <a:p>
            <a:pPr algn="ctr"/>
            <a:r>
              <a:rPr lang="id-ID" sz="3600" dirty="0" smtClean="0"/>
              <a:t>KENDALA PERCEPATAN</a:t>
            </a:r>
            <a:endParaRPr lang="id-ID" sz="3600" dirty="0"/>
          </a:p>
          <a:p>
            <a:endParaRPr lang="id-ID" sz="3600" dirty="0" smtClean="0">
              <a:latin typeface="Calibri"/>
              <a:cs typeface="Calibri"/>
            </a:endParaRPr>
          </a:p>
          <a:p>
            <a:r>
              <a:rPr lang="en-US" sz="3200" b="1" dirty="0" smtClean="0">
                <a:latin typeface="Calibri"/>
                <a:cs typeface="Calibri"/>
              </a:rPr>
              <a:t>●</a:t>
            </a:r>
            <a:r>
              <a:rPr lang="id-ID" sz="3200" b="1" dirty="0" smtClean="0">
                <a:latin typeface="Calibri"/>
                <a:cs typeface="Calibri"/>
              </a:rPr>
              <a:t>PROSES PENGUSULAN </a:t>
            </a:r>
            <a:r>
              <a:rPr lang="id-ID" sz="3200" b="1" dirty="0" smtClean="0">
                <a:latin typeface="Calibri"/>
                <a:cs typeface="Calibri"/>
              </a:rPr>
              <a:t>PJAD </a:t>
            </a:r>
            <a:r>
              <a:rPr lang="id-ID" sz="3200" b="1" dirty="0" smtClean="0">
                <a:latin typeface="Calibri"/>
                <a:cs typeface="Calibri"/>
              </a:rPr>
              <a:t>(</a:t>
            </a:r>
            <a:r>
              <a:rPr lang="id-ID" b="1" dirty="0" smtClean="0">
                <a:latin typeface="Calibri"/>
                <a:cs typeface="Calibri"/>
              </a:rPr>
              <a:t>PTS-KOPERTIS-DIRJEN SD&amp;ASET KEMENRISTEK&amp;DIKTI</a:t>
            </a:r>
            <a:r>
              <a:rPr lang="id-ID" sz="3200" b="1" dirty="0" smtClean="0">
                <a:latin typeface="Calibri"/>
                <a:cs typeface="Calibri"/>
              </a:rPr>
              <a:t>)</a:t>
            </a:r>
          </a:p>
          <a:p>
            <a:r>
              <a:rPr lang="en-US" sz="3200" b="1" dirty="0" smtClean="0">
                <a:latin typeface="Calibri"/>
                <a:cs typeface="Calibri"/>
              </a:rPr>
              <a:t>●</a:t>
            </a:r>
            <a:r>
              <a:rPr lang="id-ID" sz="3200" b="1" dirty="0" smtClean="0">
                <a:latin typeface="Calibri"/>
                <a:cs typeface="Calibri"/>
              </a:rPr>
              <a:t>REGULASI BARU:</a:t>
            </a:r>
          </a:p>
          <a:p>
            <a:r>
              <a:rPr lang="id-ID" sz="3200" b="1" dirty="0" smtClean="0">
                <a:latin typeface="Calibri"/>
                <a:cs typeface="Calibri"/>
              </a:rPr>
              <a:t>   INFO RINGKAS PERMENPAN&amp;RB 17-2013 jo 46-2014  DAN </a:t>
            </a:r>
            <a:endParaRPr lang="id-ID" sz="3200" b="1" dirty="0" smtClean="0">
              <a:latin typeface="Calibri"/>
              <a:cs typeface="Calibri"/>
            </a:endParaRPr>
          </a:p>
          <a:p>
            <a:r>
              <a:rPr lang="id-ID" sz="3200" b="1" dirty="0" smtClean="0">
                <a:latin typeface="Calibri"/>
                <a:cs typeface="Calibri"/>
              </a:rPr>
              <a:t> </a:t>
            </a:r>
            <a:r>
              <a:rPr lang="id-ID" sz="3200" b="1" dirty="0" smtClean="0">
                <a:latin typeface="Calibri"/>
                <a:cs typeface="Calibri"/>
              </a:rPr>
              <a:t>  </a:t>
            </a:r>
            <a:r>
              <a:rPr lang="id-ID" sz="3200" b="1" dirty="0" smtClean="0">
                <a:latin typeface="Calibri"/>
                <a:cs typeface="Calibri"/>
              </a:rPr>
              <a:t>TURUNANNYA</a:t>
            </a:r>
            <a:endParaRPr lang="id-ID" sz="3200" b="1" dirty="0" smtClean="0">
              <a:latin typeface="Calibri"/>
              <a:cs typeface="Calibri"/>
            </a:endParaRPr>
          </a:p>
          <a:p>
            <a:r>
              <a:rPr lang="en-US" sz="3200" b="1" dirty="0" smtClean="0">
                <a:latin typeface="Calibri"/>
                <a:cs typeface="Calibri"/>
              </a:rPr>
              <a:t>●</a:t>
            </a:r>
            <a:r>
              <a:rPr lang="id-ID" sz="3200" b="1" dirty="0" smtClean="0">
                <a:latin typeface="Calibri"/>
                <a:cs typeface="Calibri"/>
              </a:rPr>
              <a:t>DETAIL </a:t>
            </a:r>
            <a:r>
              <a:rPr lang="id-ID" sz="3200" b="1" dirty="0" smtClean="0">
                <a:latin typeface="Calibri"/>
                <a:cs typeface="Calibri"/>
              </a:rPr>
              <a:t>AKTIVITAS </a:t>
            </a:r>
            <a:r>
              <a:rPr lang="id-ID" sz="3200" b="1" i="1" u="sng" dirty="0" smtClean="0">
                <a:latin typeface="Calibri"/>
                <a:cs typeface="Calibri"/>
              </a:rPr>
              <a:t>PELAKSANAAN </a:t>
            </a:r>
            <a:r>
              <a:rPr lang="id-ID" sz="3200" b="1" i="1" u="sng" dirty="0" smtClean="0">
                <a:latin typeface="Calibri"/>
                <a:cs typeface="Calibri"/>
              </a:rPr>
              <a:t>PENELITIAN (C)</a:t>
            </a:r>
            <a:endParaRPr lang="id-ID" sz="3200" b="1" i="1" u="sng" dirty="0" smtClean="0">
              <a:latin typeface="Calibri"/>
              <a:cs typeface="Calibri"/>
            </a:endParaRPr>
          </a:p>
          <a:p>
            <a:r>
              <a:rPr lang="en-US" sz="3200" b="1" dirty="0" smtClean="0">
                <a:latin typeface="Calibri"/>
                <a:cs typeface="Calibri"/>
              </a:rPr>
              <a:t>●</a:t>
            </a:r>
            <a:r>
              <a:rPr lang="id-ID" sz="3200" b="1" dirty="0" smtClean="0">
                <a:latin typeface="Calibri"/>
                <a:cs typeface="Calibri"/>
              </a:rPr>
              <a:t>DETAIL AKTIVITAS </a:t>
            </a:r>
            <a:r>
              <a:rPr lang="id-ID" sz="3200" b="1" i="1" dirty="0" smtClean="0">
                <a:latin typeface="Calibri"/>
                <a:cs typeface="Calibri"/>
              </a:rPr>
              <a:t>PENDIDIKAN (A), PELAKSANAAN </a:t>
            </a:r>
          </a:p>
          <a:p>
            <a:r>
              <a:rPr lang="id-ID" sz="3200" b="1" i="1" dirty="0" smtClean="0">
                <a:latin typeface="Calibri"/>
                <a:cs typeface="Calibri"/>
              </a:rPr>
              <a:t> </a:t>
            </a:r>
            <a:r>
              <a:rPr lang="id-ID" sz="3200" b="1" i="1" dirty="0" smtClean="0">
                <a:latin typeface="Calibri"/>
                <a:cs typeface="Calibri"/>
              </a:rPr>
              <a:t>  </a:t>
            </a:r>
            <a:r>
              <a:rPr lang="id-ID" sz="3200" b="1" i="1" dirty="0" smtClean="0">
                <a:latin typeface="Calibri"/>
                <a:cs typeface="Calibri"/>
              </a:rPr>
              <a:t>PENDIDIKAN (B), </a:t>
            </a:r>
            <a:r>
              <a:rPr lang="id-ID" sz="3200" b="1" i="1" dirty="0" smtClean="0">
                <a:latin typeface="Calibri"/>
                <a:cs typeface="Calibri"/>
              </a:rPr>
              <a:t>PENGABDIAN </a:t>
            </a:r>
            <a:r>
              <a:rPr lang="id-ID" sz="3200" b="1" i="1" dirty="0" smtClean="0">
                <a:latin typeface="Calibri"/>
                <a:cs typeface="Calibri"/>
              </a:rPr>
              <a:t>(C) &amp; PENUNJANG (D)</a:t>
            </a:r>
            <a:endParaRPr lang="id-ID" sz="3200" b="1" i="1" dirty="0" smtClean="0">
              <a:latin typeface="Calibri"/>
              <a:cs typeface="Calibri"/>
            </a:endParaRPr>
          </a:p>
          <a:p>
            <a:r>
              <a:rPr lang="en-US" sz="3200" b="1" dirty="0" smtClean="0">
                <a:latin typeface="Calibri"/>
                <a:cs typeface="Calibri"/>
              </a:rPr>
              <a:t>●</a:t>
            </a:r>
            <a:r>
              <a:rPr lang="id-ID" sz="3200" b="1" dirty="0" smtClean="0">
                <a:latin typeface="Calibri"/>
                <a:cs typeface="Calibri"/>
              </a:rPr>
              <a:t>WORKSHOP LATIHAN MENYUSUN/MENILAI PAK</a:t>
            </a:r>
            <a:endParaRPr lang="id-ID" sz="3200" b="1" dirty="0" smtClean="0"/>
          </a:p>
        </p:txBody>
      </p:sp>
      <p:pic>
        <p:nvPicPr>
          <p:cNvPr id="6"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386" t="5822" r="6026" b="16923"/>
          <a:stretch/>
        </p:blipFill>
        <p:spPr bwMode="auto">
          <a:xfrm>
            <a:off x="220745" y="173419"/>
            <a:ext cx="1025039" cy="939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829540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088813841"/>
              </p:ext>
            </p:extLst>
          </p:nvPr>
        </p:nvGraphicFramePr>
        <p:xfrm>
          <a:off x="236484" y="779534"/>
          <a:ext cx="11729543" cy="5838938"/>
        </p:xfrm>
        <a:graphic>
          <a:graphicData uri="http://schemas.openxmlformats.org/drawingml/2006/table">
            <a:tbl>
              <a:tblPr/>
              <a:tblGrid>
                <a:gridCol w="639794"/>
                <a:gridCol w="9221328"/>
                <a:gridCol w="1868421"/>
              </a:tblGrid>
              <a:tr h="51669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Komponen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Maksimum</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40535">
                <a:tc rowSpan="7">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8</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457200">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tab pos="2159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Mendapat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4"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30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14300" marR="0" lvl="4" indent="-5715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20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4"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10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d. Tingkat Internasional,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e. Tingkat Nasional,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f. Tingkat Daerah/Lokal,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81069">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9</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11113" algn="l"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Menulis buku pelajaran SLTA ke bawah yang diterbitkan dan diedarkan secara 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Buku SMTA atausetingkat,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Buku SMTP atau 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Buku SD atau 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11113" algn="l"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Mempunyai prestasi di bidang olahraga/ Humaniora</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Tingkat Nasional,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Tingkat Daerah/Lokal,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81069">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Keanggotaan dalam tim penilai jabatan akademik dosen (tiap semester)</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xfrm>
            <a:off x="609600" y="101212"/>
            <a:ext cx="10972800" cy="608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effectLst>
                  <a:outerShdw blurRad="38100" dist="38100" dir="2700000" algn="tl">
                    <a:srgbClr val="000000">
                      <a:alpha val="43137"/>
                    </a:srgbClr>
                  </a:outerShdw>
                </a:effectLst>
                <a:latin typeface="+mj-lt"/>
              </a:rPr>
              <a:t> KEGIATAN UNSUR PENUNJANG (UNSUR D) </a:t>
            </a:r>
            <a:endParaRPr lang="en-US" altLang="en-US" sz="32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50</a:t>
            </a:fld>
            <a:endParaRPr lang="en-US"/>
          </a:p>
        </p:txBody>
      </p:sp>
    </p:spTree>
    <p:extLst>
      <p:ext uri="{BB962C8B-B14F-4D97-AF65-F5344CB8AC3E}">
        <p14:creationId xmlns:p14="http://schemas.microsoft.com/office/powerpoint/2010/main" xmlns="" val="619172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8688" y="5734050"/>
            <a:ext cx="812800" cy="521208"/>
          </a:xfrm>
          <a:prstGeom prst="rect">
            <a:avLst/>
          </a:prstGeom>
        </p:spPr>
        <p:txBody>
          <a:bodyPr/>
          <a:lstStyle/>
          <a:p>
            <a:fld id="{62108BC9-7E21-46EE-9DA1-A4B4CB722597}" type="slidenum">
              <a:rPr lang="en-US"/>
              <a:pPr/>
              <a:t>51</a:t>
            </a:fld>
            <a:endParaRPr lang="en-US" dirty="0"/>
          </a:p>
        </p:txBody>
      </p:sp>
      <p:sp>
        <p:nvSpPr>
          <p:cNvPr id="5" name="Rectangle 4"/>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
        <p:nvSpPr>
          <p:cNvPr id="6" name="Rectangle 5"/>
          <p:cNvSpPr/>
          <p:nvPr/>
        </p:nvSpPr>
        <p:spPr>
          <a:xfrm>
            <a:off x="269945" y="1048390"/>
            <a:ext cx="11906291" cy="3970318"/>
          </a:xfrm>
          <a:prstGeom prst="rect">
            <a:avLst/>
          </a:prstGeom>
          <a:noFill/>
        </p:spPr>
        <p:txBody>
          <a:bodyPr wrap="square">
            <a:spAutoFit/>
          </a:bodyPr>
          <a:lstStyle/>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2.2.1. Wewenang/Tanggung Jawab Dosen</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Mengajar, Membimbing TA, Publikasi, dan </a:t>
            </a:r>
            <a:endPar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Unsur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yang Dinilai)</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2.2.2</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Syarat kenaikan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jabatan/pangkat</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2.2.1. Pengangkatan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Pertama</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2.2.1. Kenaikan Jabatan (Reguler &amp; Loncat)</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2.2.3. Kenaikan Pangkat dalam Jabatan Sama</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2.2.4. Ketentuan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Peralihan</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2.2.5. Masa Mukim di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Jabatan</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/Pangkat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Lama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effectLst>
                  <a:outerShdw blurRad="38100" dist="38100" dir="2700000" algn="tl">
                    <a:srgbClr val="000000">
                      <a:alpha val="43137"/>
                    </a:srgbClr>
                  </a:outerShdw>
                </a:effectLst>
                <a:latin typeface="+mj-lt"/>
              </a:rPr>
              <a:t>PENGANGKATAN PERTAMA </a:t>
            </a:r>
            <a:br>
              <a:rPr lang="en-US" altLang="en-US" sz="4400" b="1" dirty="0" smtClean="0">
                <a:effectLst>
                  <a:outerShdw blurRad="38100" dist="38100" dir="2700000" algn="tl">
                    <a:srgbClr val="000000">
                      <a:alpha val="43137"/>
                    </a:srgbClr>
                  </a:outerShdw>
                </a:effectLst>
                <a:latin typeface="+mj-lt"/>
              </a:rPr>
            </a:br>
            <a:r>
              <a:rPr lang="en-US" altLang="en-US" sz="4400" b="1" dirty="0" smtClean="0">
                <a:effectLst>
                  <a:outerShdw blurRad="38100" dist="38100" dir="2700000" algn="tl">
                    <a:srgbClr val="000000">
                      <a:alpha val="43137"/>
                    </a:srgbClr>
                  </a:outerShdw>
                </a:effectLst>
                <a:latin typeface="+mj-lt"/>
              </a:rPr>
              <a:t>DALAM JABATAN AKADEMIK</a:t>
            </a:r>
            <a:endParaRPr lang="en-US" altLang="en-US" sz="4400" b="1" dirty="0">
              <a:effectLst>
                <a:outerShdw blurRad="38100" dist="38100" dir="2700000" algn="tl">
                  <a:srgbClr val="000000">
                    <a:alpha val="43137"/>
                  </a:srgbClr>
                </a:outerShdw>
              </a:effectLst>
              <a:latin typeface="+mj-lt"/>
            </a:endParaRPr>
          </a:p>
        </p:txBody>
      </p:sp>
      <p:sp>
        <p:nvSpPr>
          <p:cNvPr id="6" name="Rectangle 2"/>
          <p:cNvSpPr>
            <a:spLocks noGrp="1" noChangeArrowheads="1"/>
          </p:cNvSpPr>
          <p:nvPr>
            <p:ph idx="1"/>
          </p:nvPr>
        </p:nvSpPr>
        <p:spPr bwMode="auto">
          <a:xfrm>
            <a:off x="1280160" y="2040965"/>
            <a:ext cx="9628632" cy="4173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600" dirty="0" err="1" smtClean="0"/>
              <a:t>Pasal-pasal</a:t>
            </a:r>
            <a:r>
              <a:rPr lang="en-US" sz="2600" dirty="0" smtClean="0"/>
              <a:t> </a:t>
            </a:r>
            <a:r>
              <a:rPr lang="en-US" sz="2600" dirty="0"/>
              <a:t>yang </a:t>
            </a:r>
            <a:r>
              <a:rPr lang="en-US" sz="2600" dirty="0" err="1"/>
              <a:t>ada</a:t>
            </a:r>
            <a:r>
              <a:rPr lang="en-US" sz="2600" dirty="0"/>
              <a:t> </a:t>
            </a:r>
            <a:r>
              <a:rPr lang="en-US" sz="2600" dirty="0" err="1"/>
              <a:t>pada</a:t>
            </a:r>
            <a:r>
              <a:rPr lang="en-US" sz="2600" dirty="0"/>
              <a:t> </a:t>
            </a:r>
            <a:r>
              <a:rPr lang="en-US" sz="2600" dirty="0" err="1" smtClean="0"/>
              <a:t>Permendikbud</a:t>
            </a:r>
            <a:r>
              <a:rPr lang="en-US" sz="2600" dirty="0" smtClean="0"/>
              <a:t> </a:t>
            </a:r>
            <a:r>
              <a:rPr lang="en-US" sz="2600" dirty="0" err="1"/>
              <a:t>Nomor</a:t>
            </a:r>
            <a:r>
              <a:rPr lang="en-US" sz="2600" dirty="0"/>
              <a:t> 92 </a:t>
            </a:r>
            <a:r>
              <a:rPr lang="en-US" sz="2600" dirty="0" err="1"/>
              <a:t>Tahun</a:t>
            </a:r>
            <a:r>
              <a:rPr lang="en-US" sz="2600" dirty="0"/>
              <a:t> </a:t>
            </a:r>
            <a:r>
              <a:rPr lang="en-US" sz="2600" dirty="0" smtClean="0"/>
              <a:t>2014</a:t>
            </a:r>
            <a:r>
              <a:rPr lang="en-US" sz="2600" dirty="0"/>
              <a:t> </a:t>
            </a:r>
            <a:r>
              <a:rPr lang="en-US" sz="2600" dirty="0" err="1" smtClean="0"/>
              <a:t>mengenai</a:t>
            </a:r>
            <a:r>
              <a:rPr lang="id-ID" sz="2600" dirty="0" smtClean="0"/>
              <a:t> </a:t>
            </a:r>
            <a:r>
              <a:rPr lang="en-US" sz="2600" dirty="0" err="1"/>
              <a:t>pengangkatan</a:t>
            </a:r>
            <a:r>
              <a:rPr lang="en-US" sz="2600" dirty="0"/>
              <a:t> </a:t>
            </a:r>
            <a:r>
              <a:rPr lang="en-US" sz="2600" dirty="0" err="1"/>
              <a:t>pertama</a:t>
            </a:r>
            <a:r>
              <a:rPr lang="en-US" sz="2600" dirty="0"/>
              <a:t> </a:t>
            </a:r>
            <a:r>
              <a:rPr lang="en-US" sz="2600" dirty="0" err="1"/>
              <a:t>dalam</a:t>
            </a:r>
            <a:r>
              <a:rPr lang="en-US" sz="2600" dirty="0"/>
              <a:t> </a:t>
            </a:r>
            <a:r>
              <a:rPr lang="en-US" sz="2600" dirty="0" err="1"/>
              <a:t>jabatan</a:t>
            </a:r>
            <a:r>
              <a:rPr lang="en-US" sz="2600" dirty="0"/>
              <a:t> </a:t>
            </a:r>
            <a:r>
              <a:rPr lang="en-US" sz="2600" dirty="0" err="1"/>
              <a:t>akademik</a:t>
            </a:r>
            <a:r>
              <a:rPr lang="en-US" sz="2600" dirty="0"/>
              <a:t> </a:t>
            </a:r>
            <a:r>
              <a:rPr lang="en-US" sz="2600" dirty="0" err="1"/>
              <a:t>dosen</a:t>
            </a:r>
            <a:r>
              <a:rPr lang="en-US" sz="2600" dirty="0"/>
              <a:t> </a:t>
            </a:r>
            <a:r>
              <a:rPr lang="en-US" sz="2600" dirty="0" err="1"/>
              <a:t>sudah</a:t>
            </a:r>
            <a:r>
              <a:rPr lang="en-US" sz="2600" dirty="0"/>
              <a:t> </a:t>
            </a:r>
            <a:r>
              <a:rPr lang="en-US" sz="2600" dirty="0" err="1"/>
              <a:t>cukup</a:t>
            </a:r>
            <a:r>
              <a:rPr lang="en-US" sz="2600" dirty="0"/>
              <a:t> </a:t>
            </a:r>
            <a:r>
              <a:rPr lang="en-US" sz="2600" dirty="0" err="1"/>
              <a:t>jelas</a:t>
            </a:r>
            <a:r>
              <a:rPr lang="en-US" sz="2600" dirty="0"/>
              <a:t>. </a:t>
            </a:r>
            <a:r>
              <a:rPr lang="id-ID" sz="2600" dirty="0"/>
              <a:t>Ketentuan tentang </a:t>
            </a:r>
            <a:r>
              <a:rPr lang="en-US" sz="2600" dirty="0"/>
              <a:t>yang </a:t>
            </a:r>
            <a:r>
              <a:rPr lang="en-US" sz="2600" dirty="0" err="1"/>
              <a:t>dimaksud</a:t>
            </a:r>
            <a:r>
              <a:rPr lang="en-US" sz="2600" dirty="0"/>
              <a:t> </a:t>
            </a:r>
            <a:r>
              <a:rPr lang="en-US" sz="2600" dirty="0" err="1"/>
              <a:t>dengan</a:t>
            </a:r>
            <a:r>
              <a:rPr lang="en-US" sz="2600" dirty="0"/>
              <a:t> </a:t>
            </a:r>
            <a:r>
              <a:rPr lang="en-US" sz="2600" dirty="0" err="1"/>
              <a:t>memiliki</a:t>
            </a:r>
            <a:r>
              <a:rPr lang="en-US" sz="2600" dirty="0"/>
              <a:t> </a:t>
            </a:r>
            <a:r>
              <a:rPr lang="en-US" sz="2600" dirty="0" err="1"/>
              <a:t>ijazah</a:t>
            </a:r>
            <a:r>
              <a:rPr lang="en-US" sz="2600" dirty="0"/>
              <a:t> magister </a:t>
            </a:r>
            <a:r>
              <a:rPr lang="en-US" sz="2600" dirty="0" err="1"/>
              <a:t>atau</a:t>
            </a:r>
            <a:r>
              <a:rPr lang="en-US" sz="2600" dirty="0"/>
              <a:t> yang </a:t>
            </a:r>
            <a:r>
              <a:rPr lang="en-US" sz="2600" dirty="0" err="1"/>
              <a:t>sederajat</a:t>
            </a:r>
            <a:r>
              <a:rPr lang="id-ID" sz="2600" dirty="0"/>
              <a:t> dan memiliki ijazah doktor atau sederajat mengacu pada</a:t>
            </a:r>
            <a:r>
              <a:rPr lang="en-US" sz="2600" dirty="0"/>
              <a:t> </a:t>
            </a:r>
            <a:r>
              <a:rPr lang="en-US" sz="2600" dirty="0" err="1"/>
              <a:t>Kerangka</a:t>
            </a:r>
            <a:r>
              <a:rPr lang="en-US" sz="2600" dirty="0"/>
              <a:t> </a:t>
            </a:r>
            <a:r>
              <a:rPr lang="en-US" sz="2600" dirty="0" err="1"/>
              <a:t>Kualifikasi</a:t>
            </a:r>
            <a:r>
              <a:rPr lang="en-US" sz="2600" dirty="0"/>
              <a:t> </a:t>
            </a:r>
            <a:r>
              <a:rPr lang="en-US" sz="2600" dirty="0" err="1"/>
              <a:t>Nasional</a:t>
            </a:r>
            <a:r>
              <a:rPr lang="en-US" sz="2600" dirty="0"/>
              <a:t> Indonesia (KKNI</a:t>
            </a:r>
            <a:r>
              <a:rPr lang="en-US" sz="2600" dirty="0" smtClean="0"/>
              <a:t>).</a:t>
            </a:r>
            <a:endParaRPr lang="en-US" sz="2600" dirty="0"/>
          </a:p>
          <a:p>
            <a:r>
              <a:rPr lang="en-US" sz="2600" dirty="0"/>
              <a:t>K</a:t>
            </a:r>
            <a:r>
              <a:rPr lang="id-ID" sz="2600" dirty="0"/>
              <a:t>arya ilmiah di jurnal internasional, pros</a:t>
            </a:r>
            <a:r>
              <a:rPr lang="en-US" sz="2600" dirty="0"/>
              <a:t>i</a:t>
            </a:r>
            <a:r>
              <a:rPr lang="id-ID" sz="2600" dirty="0"/>
              <a:t>ding terindeks database internasional bereputasi dan jurnal internasional bereputasi selama menempuh pendidikan S2 dan S3 dapat dipergunakan untuk pengangkatan pertama dalam jabatan A</a:t>
            </a:r>
            <a:r>
              <a:rPr lang="en-US" sz="2600" dirty="0" err="1"/>
              <a:t>sisten</a:t>
            </a:r>
            <a:r>
              <a:rPr lang="en-US" sz="2600" dirty="0"/>
              <a:t> </a:t>
            </a:r>
            <a:r>
              <a:rPr lang="id-ID" sz="2600" dirty="0"/>
              <a:t>A</a:t>
            </a:r>
            <a:r>
              <a:rPr lang="en-US" sz="2600" dirty="0" err="1"/>
              <a:t>hli</a:t>
            </a:r>
            <a:r>
              <a:rPr lang="id-ID" sz="2600" dirty="0"/>
              <a:t> dan Lektor. </a:t>
            </a:r>
            <a:endParaRPr lang="en-US" sz="2600" dirty="0"/>
          </a:p>
        </p:txBody>
      </p:sp>
      <p:sp>
        <p:nvSpPr>
          <p:cNvPr id="4" name="Slide Number Placeholder 3"/>
          <p:cNvSpPr>
            <a:spLocks noGrp="1"/>
          </p:cNvSpPr>
          <p:nvPr>
            <p:ph type="sldNum" sz="quarter" idx="12"/>
          </p:nvPr>
        </p:nvSpPr>
        <p:spPr/>
        <p:txBody>
          <a:bodyPr/>
          <a:lstStyle/>
          <a:p>
            <a:fld id="{BD266BE7-899D-4075-917F-DBDE33B6B692}" type="slidenum">
              <a:rPr lang="en-US" smtClean="0"/>
              <a:pPr/>
              <a:t>52</a:t>
            </a:fld>
            <a:endParaRPr lang="en-US"/>
          </a:p>
        </p:txBody>
      </p:sp>
    </p:spTree>
    <p:extLst>
      <p:ext uri="{BB962C8B-B14F-4D97-AF65-F5344CB8AC3E}">
        <p14:creationId xmlns="" xmlns:p14="http://schemas.microsoft.com/office/powerpoint/2010/main" val="306237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53</a:t>
            </a:fld>
            <a:endParaRPr lang="en-US"/>
          </a:p>
        </p:txBody>
      </p:sp>
      <p:sp>
        <p:nvSpPr>
          <p:cNvPr id="3" name="Rectangle 2"/>
          <p:cNvSpPr>
            <a:spLocks noChangeArrowheads="1"/>
          </p:cNvSpPr>
          <p:nvPr/>
        </p:nvSpPr>
        <p:spPr bwMode="auto">
          <a:xfrm>
            <a:off x="353828" y="788640"/>
            <a:ext cx="10972800" cy="5663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056" tIns="0" rIns="0" bIns="0" anchor="ctr">
            <a:spAutoFit/>
          </a:bodyPr>
          <a:lstStyle>
            <a:lvl1pPr>
              <a:tabLst>
                <a:tab pos="457200" algn="l"/>
              </a:tabLst>
              <a:defRPr>
                <a:solidFill>
                  <a:schemeClr val="tx1"/>
                </a:solidFill>
                <a:latin typeface="Constantia" panose="02030602050306030303" pitchFamily="18" charset="0"/>
              </a:defRPr>
            </a:lvl1pPr>
            <a:lvl2pPr marL="914400" indent="-457200">
              <a:tabLst>
                <a:tab pos="457200" algn="l"/>
              </a:tabLst>
              <a:defRPr>
                <a:solidFill>
                  <a:schemeClr val="tx1"/>
                </a:solidFill>
                <a:latin typeface="Constantia" panose="02030602050306030303" pitchFamily="18" charset="0"/>
              </a:defRPr>
            </a:lvl2pPr>
            <a:lvl3pPr marL="1143000" indent="-228600">
              <a:tabLst>
                <a:tab pos="457200" algn="l"/>
              </a:tabLst>
              <a:defRPr>
                <a:solidFill>
                  <a:schemeClr val="tx1"/>
                </a:solidFill>
                <a:latin typeface="Constantia" panose="02030602050306030303" pitchFamily="18" charset="0"/>
              </a:defRPr>
            </a:lvl3pPr>
            <a:lvl4pPr marL="1600200" indent="-228600">
              <a:tabLst>
                <a:tab pos="457200" algn="l"/>
              </a:tabLst>
              <a:defRPr>
                <a:solidFill>
                  <a:schemeClr val="tx1"/>
                </a:solidFill>
                <a:latin typeface="Constantia" panose="02030602050306030303" pitchFamily="18" charset="0"/>
              </a:defRPr>
            </a:lvl4pPr>
            <a:lvl5pPr marL="2057400" indent="-228600">
              <a:tabLst>
                <a:tab pos="457200" algn="l"/>
              </a:tabLst>
              <a:defRPr>
                <a:solidFill>
                  <a:schemeClr val="tx1"/>
                </a:solidFill>
                <a:latin typeface="Constantia" panose="02030602050306030303" pitchFamily="18" charset="0"/>
              </a:defRPr>
            </a:lvl5pPr>
            <a:lvl6pPr marL="2514600" indent="-228600" fontAlgn="base">
              <a:spcBef>
                <a:spcPct val="0"/>
              </a:spcBef>
              <a:spcAft>
                <a:spcPct val="0"/>
              </a:spcAft>
              <a:tabLst>
                <a:tab pos="457200" algn="l"/>
              </a:tabLst>
              <a:defRPr>
                <a:solidFill>
                  <a:schemeClr val="tx1"/>
                </a:solidFill>
                <a:latin typeface="Constantia" panose="02030602050306030303" pitchFamily="18" charset="0"/>
              </a:defRPr>
            </a:lvl6pPr>
            <a:lvl7pPr marL="2971800" indent="-228600" fontAlgn="base">
              <a:spcBef>
                <a:spcPct val="0"/>
              </a:spcBef>
              <a:spcAft>
                <a:spcPct val="0"/>
              </a:spcAft>
              <a:tabLst>
                <a:tab pos="457200" algn="l"/>
              </a:tabLst>
              <a:defRPr>
                <a:solidFill>
                  <a:schemeClr val="tx1"/>
                </a:solidFill>
                <a:latin typeface="Constantia" panose="02030602050306030303" pitchFamily="18" charset="0"/>
              </a:defRPr>
            </a:lvl7pPr>
            <a:lvl8pPr marL="3429000" indent="-228600" fontAlgn="base">
              <a:spcBef>
                <a:spcPct val="0"/>
              </a:spcBef>
              <a:spcAft>
                <a:spcPct val="0"/>
              </a:spcAft>
              <a:tabLst>
                <a:tab pos="457200" algn="l"/>
              </a:tabLst>
              <a:defRPr>
                <a:solidFill>
                  <a:schemeClr val="tx1"/>
                </a:solidFill>
                <a:latin typeface="Constantia" panose="02030602050306030303" pitchFamily="18" charset="0"/>
              </a:defRPr>
            </a:lvl8pPr>
            <a:lvl9pPr marL="3886200" indent="-228600" fontAlgn="base">
              <a:spcBef>
                <a:spcPct val="0"/>
              </a:spcBef>
              <a:spcAft>
                <a:spcPct val="0"/>
              </a:spcAft>
              <a:tabLst>
                <a:tab pos="457200" algn="l"/>
              </a:tabLst>
              <a:defRPr>
                <a:solidFill>
                  <a:schemeClr val="tx1"/>
                </a:solidFill>
                <a:latin typeface="Constantia" panose="02030602050306030303" pitchFamily="18" charset="0"/>
              </a:defRPr>
            </a:lvl9pPr>
          </a:lstStyle>
          <a:p>
            <a:pPr algn="just" eaLnBrk="1" hangingPunct="1">
              <a:defRPr/>
            </a:pPr>
            <a:r>
              <a:rPr lang="id-ID" altLang="en-US" sz="3200" b="1" dirty="0" smtClean="0">
                <a:ea typeface="Arial Unicode MS" panose="020B0604020202020204" pitchFamily="34" charset="-128"/>
                <a:cs typeface="Arial Unicode MS" panose="020B0604020202020204" pitchFamily="34" charset="-128"/>
              </a:rPr>
              <a:t>Pasal </a:t>
            </a:r>
            <a:r>
              <a:rPr lang="en-US" altLang="en-US" sz="3200" b="1" dirty="0" smtClean="0">
                <a:ea typeface="Arial Unicode MS" panose="020B0604020202020204" pitchFamily="34" charset="-128"/>
                <a:cs typeface="Arial Unicode MS" panose="020B0604020202020204" pitchFamily="34" charset="-128"/>
              </a:rPr>
              <a:t>6</a:t>
            </a:r>
          </a:p>
          <a:p>
            <a:pPr algn="just" eaLnBrk="1" hangingPunct="1">
              <a:defRPr/>
            </a:pPr>
            <a:endParaRPr lang="sv-SE" altLang="en-US" sz="1000" dirty="0" smtClean="0">
              <a:ea typeface="Arial Unicode MS" panose="020B0604020202020204" pitchFamily="34" charset="-128"/>
              <a:cs typeface="Arial Unicode MS" panose="020B0604020202020204" pitchFamily="34" charset="-128"/>
            </a:endParaRPr>
          </a:p>
          <a:p>
            <a:pPr marL="457200" indent="-457200">
              <a:buAutoNum type="arabicParenBoth"/>
              <a:defRPr/>
            </a:pPr>
            <a:r>
              <a:rPr lang="sv-SE" altLang="en-US" sz="2200" b="1" dirty="0" smtClean="0">
                <a:ea typeface="Arial Unicode MS" panose="020B0604020202020204" pitchFamily="34" charset="-128"/>
                <a:cs typeface="Arial Unicode MS" panose="020B0604020202020204" pitchFamily="34" charset="-128"/>
              </a:rPr>
              <a:t>Pengangkatan pertama dalam jabatan akademik dosen </a:t>
            </a:r>
            <a:r>
              <a:rPr lang="sv-SE" altLang="en-US" sz="2800" b="1" u="sng" dirty="0" smtClean="0">
                <a:ea typeface="Arial Unicode MS" panose="020B0604020202020204" pitchFamily="34" charset="-128"/>
                <a:cs typeface="Arial Unicode MS" panose="020B0604020202020204" pitchFamily="34" charset="-128"/>
              </a:rPr>
              <a:t>paling tinggi</a:t>
            </a:r>
            <a:r>
              <a:rPr lang="sv-SE" altLang="en-US" sz="2200" b="1" dirty="0" smtClean="0">
                <a:ea typeface="Arial Unicode MS" panose="020B0604020202020204" pitchFamily="34" charset="-128"/>
                <a:cs typeface="Arial Unicode MS" panose="020B0604020202020204" pitchFamily="34" charset="-128"/>
              </a:rPr>
              <a:t> dalam jabatan </a:t>
            </a:r>
            <a:r>
              <a:rPr lang="sv-SE" altLang="en-US" sz="2800" b="1" u="sng" dirty="0" smtClean="0">
                <a:ea typeface="Arial Unicode MS" panose="020B0604020202020204" pitchFamily="34" charset="-128"/>
                <a:cs typeface="Arial Unicode MS" panose="020B0604020202020204" pitchFamily="34" charset="-128"/>
              </a:rPr>
              <a:t>Lektor</a:t>
            </a:r>
            <a:r>
              <a:rPr lang="sv-SE" altLang="en-US" sz="2800" b="1" dirty="0" smtClean="0">
                <a:ea typeface="Arial Unicode MS" panose="020B0604020202020204" pitchFamily="34" charset="-128"/>
                <a:cs typeface="Arial Unicode MS" panose="020B0604020202020204" pitchFamily="34" charset="-128"/>
              </a:rPr>
              <a:t>.</a:t>
            </a:r>
          </a:p>
          <a:p>
            <a:pPr marL="457200" indent="-457200">
              <a:buAutoNum type="arabicParenBoth"/>
              <a:defRPr/>
            </a:pPr>
            <a:r>
              <a:rPr lang="sv-SE" altLang="en-US" sz="2200" b="1" dirty="0" smtClean="0">
                <a:ea typeface="Arial Unicode MS" panose="020B0604020202020204" pitchFamily="34" charset="-128"/>
                <a:cs typeface="Arial Unicode MS" panose="020B0604020202020204" pitchFamily="34" charset="-128"/>
              </a:rPr>
              <a:t>Pengangkatan pertama dosen dalam jabatan akademik </a:t>
            </a:r>
            <a:r>
              <a:rPr lang="sv-SE" altLang="en-US" sz="2800" b="1" u="sng" dirty="0" smtClean="0">
                <a:ea typeface="Arial Unicode MS" panose="020B0604020202020204" pitchFamily="34" charset="-128"/>
                <a:cs typeface="Arial Unicode MS" panose="020B0604020202020204" pitchFamily="34" charset="-128"/>
              </a:rPr>
              <a:t>Asisten Ahli</a:t>
            </a:r>
            <a:r>
              <a:rPr lang="sv-SE" altLang="en-US" sz="2200" b="1" dirty="0" smtClean="0">
                <a:ea typeface="Arial Unicode MS" panose="020B0604020202020204" pitchFamily="34" charset="-128"/>
                <a:cs typeface="Arial Unicode MS" panose="020B0604020202020204" pitchFamily="34" charset="-128"/>
              </a:rPr>
              <a:t> dapat dipertimbangkan apabila telah memenuhi syarat:</a:t>
            </a:r>
          </a:p>
          <a:p>
            <a:pPr lvl="1">
              <a:buFont typeface="Lucida Sans Unicode" panose="020B0602030504020204" pitchFamily="34" charset="0"/>
              <a:buAutoNum type="alphaLcPeriod"/>
              <a:defRPr/>
            </a:pPr>
            <a:r>
              <a:rPr lang="sv-SE" altLang="en-US" sz="2200" b="1" dirty="0" smtClean="0">
                <a:ea typeface="Arial Unicode MS" panose="020B0604020202020204" pitchFamily="34" charset="-128"/>
                <a:cs typeface="Arial Unicode MS" panose="020B0604020202020204" pitchFamily="34" charset="-128"/>
              </a:rPr>
              <a:t>memiliki </a:t>
            </a:r>
            <a:r>
              <a:rPr lang="sv-SE" altLang="en-US" sz="2200" b="1" u="sng" dirty="0" smtClean="0">
                <a:ea typeface="Arial Unicode MS" panose="020B0604020202020204" pitchFamily="34" charset="-128"/>
                <a:cs typeface="Arial Unicode MS" panose="020B0604020202020204" pitchFamily="34" charset="-128"/>
              </a:rPr>
              <a:t>ijazah magister atau yang sederajat</a:t>
            </a:r>
            <a:r>
              <a:rPr lang="sv-SE" altLang="en-US" sz="2200" b="1" dirty="0" smtClean="0">
                <a:ea typeface="Arial Unicode MS" panose="020B0604020202020204" pitchFamily="34" charset="-128"/>
                <a:cs typeface="Arial Unicode MS" panose="020B0604020202020204" pitchFamily="34" charset="-128"/>
              </a:rPr>
              <a:t> dari perguruan tinggi dan/atau program studi terakreditasi sesuai dengan bidang ilmu penugasan;</a:t>
            </a:r>
          </a:p>
          <a:p>
            <a:pPr lvl="1">
              <a:buFont typeface="Lucida Sans Unicode" panose="020B0602030504020204" pitchFamily="34" charset="0"/>
              <a:buAutoNum type="alphaLcPeriod"/>
              <a:defRPr/>
            </a:pPr>
            <a:r>
              <a:rPr lang="en-US" altLang="en-US" sz="2200" b="1" dirty="0" err="1" smtClean="0">
                <a:ea typeface="Arial Unicode MS" panose="020B0604020202020204" pitchFamily="34" charset="-128"/>
                <a:cs typeface="Arial Unicode MS" panose="020B0604020202020204" pitchFamily="34" charset="-128"/>
              </a:rPr>
              <a:t>pangkat</a:t>
            </a:r>
            <a:r>
              <a:rPr lang="en-US" altLang="en-US" sz="2200" b="1" dirty="0" smtClean="0">
                <a:ea typeface="Arial Unicode MS" panose="020B0604020202020204" pitchFamily="34" charset="-128"/>
                <a:cs typeface="Arial Unicode MS" panose="020B0604020202020204" pitchFamily="34" charset="-128"/>
              </a:rPr>
              <a:t> paling </a:t>
            </a:r>
            <a:r>
              <a:rPr lang="en-US" altLang="en-US" sz="2200" b="1" dirty="0" err="1" smtClean="0">
                <a:ea typeface="Arial Unicode MS" panose="020B0604020202020204" pitchFamily="34" charset="-128"/>
                <a:cs typeface="Arial Unicode MS" panose="020B0604020202020204" pitchFamily="34" charset="-128"/>
              </a:rPr>
              <a:t>rendah</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Penata</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Muda</a:t>
            </a:r>
            <a:r>
              <a:rPr lang="en-US" altLang="en-US" sz="2200" b="1" dirty="0" smtClean="0">
                <a:ea typeface="Arial Unicode MS" panose="020B0604020202020204" pitchFamily="34" charset="-128"/>
                <a:cs typeface="Arial Unicode MS" panose="020B0604020202020204" pitchFamily="34" charset="-128"/>
              </a:rPr>
              <a:t> Tingkat I, </a:t>
            </a:r>
            <a:r>
              <a:rPr lang="en-US" altLang="en-US" sz="2200" b="1" dirty="0" err="1" smtClean="0">
                <a:ea typeface="Arial Unicode MS" panose="020B0604020202020204" pitchFamily="34" charset="-128"/>
                <a:cs typeface="Arial Unicode MS" panose="020B0604020202020204" pitchFamily="34" charset="-128"/>
              </a:rPr>
              <a:t>golongan</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ruang</a:t>
            </a:r>
            <a:r>
              <a:rPr lang="en-US" altLang="en-US" sz="2200" b="1" dirty="0" smtClean="0">
                <a:ea typeface="Arial Unicode MS" panose="020B0604020202020204" pitchFamily="34" charset="-128"/>
                <a:cs typeface="Arial Unicode MS" panose="020B0604020202020204" pitchFamily="34" charset="-128"/>
              </a:rPr>
              <a:t> III/b </a:t>
            </a:r>
            <a:r>
              <a:rPr lang="en-US" altLang="en-US" sz="2200" b="1" dirty="0" err="1" smtClean="0">
                <a:ea typeface="Arial Unicode MS" panose="020B0604020202020204" pitchFamily="34" charset="-128"/>
                <a:cs typeface="Arial Unicode MS" panose="020B0604020202020204" pitchFamily="34" charset="-128"/>
              </a:rPr>
              <a:t>bagi</a:t>
            </a:r>
            <a:r>
              <a:rPr lang="en-US" altLang="en-US" sz="2200" b="1" dirty="0" smtClean="0">
                <a:ea typeface="Arial Unicode MS" panose="020B0604020202020204" pitchFamily="34" charset="-128"/>
                <a:cs typeface="Arial Unicode MS" panose="020B0604020202020204" pitchFamily="34" charset="-128"/>
              </a:rPr>
              <a:t> PNS;  </a:t>
            </a:r>
          </a:p>
          <a:p>
            <a:pPr lvl="1">
              <a:buFont typeface="Lucida Sans Unicode" panose="020B0602030504020204" pitchFamily="34" charset="0"/>
              <a:buAutoNum type="alphaLcPeriod"/>
              <a:defRPr/>
            </a:pPr>
            <a:r>
              <a:rPr lang="en-US" altLang="en-US" sz="2200" b="1" dirty="0" err="1" smtClean="0">
                <a:ea typeface="Arial Unicode MS" panose="020B0604020202020204" pitchFamily="34" charset="-128"/>
                <a:cs typeface="Arial Unicode MS" panose="020B0604020202020204" pitchFamily="34" charset="-128"/>
              </a:rPr>
              <a:t>nilai</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prestasi</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kerja</a:t>
            </a:r>
            <a:r>
              <a:rPr lang="en-US" altLang="en-US" sz="2200" b="1" dirty="0" smtClean="0">
                <a:ea typeface="Arial Unicode MS" panose="020B0604020202020204" pitchFamily="34" charset="-128"/>
                <a:cs typeface="Arial Unicode MS" panose="020B0604020202020204" pitchFamily="34" charset="-128"/>
              </a:rPr>
              <a:t> paling </a:t>
            </a:r>
            <a:r>
              <a:rPr lang="en-US" altLang="en-US" sz="2200" b="1" dirty="0" err="1" smtClean="0">
                <a:ea typeface="Arial Unicode MS" panose="020B0604020202020204" pitchFamily="34" charset="-128"/>
                <a:cs typeface="Arial Unicode MS" panose="020B0604020202020204" pitchFamily="34" charset="-128"/>
              </a:rPr>
              <a:t>kurang</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bernilai</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baik</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dalam</a:t>
            </a:r>
            <a:r>
              <a:rPr lang="en-US" altLang="en-US" sz="2200" b="1" dirty="0" smtClean="0">
                <a:ea typeface="Arial Unicode MS" panose="020B0604020202020204" pitchFamily="34" charset="-128"/>
                <a:cs typeface="Arial Unicode MS" panose="020B0604020202020204" pitchFamily="34" charset="-128"/>
              </a:rPr>
              <a:t> 1 (</a:t>
            </a:r>
            <a:r>
              <a:rPr lang="en-US" altLang="en-US" sz="2200" b="1" dirty="0" err="1" smtClean="0">
                <a:ea typeface="Arial Unicode MS" panose="020B0604020202020204" pitchFamily="34" charset="-128"/>
                <a:cs typeface="Arial Unicode MS" panose="020B0604020202020204" pitchFamily="34" charset="-128"/>
              </a:rPr>
              <a:t>satu</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tahun</a:t>
            </a:r>
            <a:r>
              <a:rPr lang="en-US" altLang="en-US" sz="2200" b="1" dirty="0" smtClean="0">
                <a:ea typeface="Arial Unicode MS" panose="020B0604020202020204" pitchFamily="34" charset="-128"/>
                <a:cs typeface="Arial Unicode MS" panose="020B0604020202020204" pitchFamily="34" charset="-128"/>
              </a:rPr>
              <a:t> </a:t>
            </a:r>
            <a:r>
              <a:rPr lang="en-US" altLang="en-US" sz="2200" b="1" dirty="0" err="1" smtClean="0">
                <a:ea typeface="Arial Unicode MS" panose="020B0604020202020204" pitchFamily="34" charset="-128"/>
                <a:cs typeface="Arial Unicode MS" panose="020B0604020202020204" pitchFamily="34" charset="-128"/>
              </a:rPr>
              <a:t>terakhir</a:t>
            </a:r>
            <a:r>
              <a:rPr lang="en-US" altLang="en-US" sz="2200" b="1" dirty="0" smtClean="0">
                <a:ea typeface="Arial Unicode MS" panose="020B0604020202020204" pitchFamily="34" charset="-128"/>
                <a:cs typeface="Arial Unicode MS" panose="020B0604020202020204" pitchFamily="34" charset="-128"/>
              </a:rPr>
              <a:t>;</a:t>
            </a:r>
          </a:p>
          <a:p>
            <a:pPr lvl="1">
              <a:buFont typeface="Lucida Sans Unicode" panose="020B0602030504020204" pitchFamily="34" charset="0"/>
              <a:buAutoNum type="alphaLcPeriod"/>
              <a:defRPr/>
            </a:pPr>
            <a:r>
              <a:rPr lang="sv-SE" altLang="en-US" sz="2200" b="1" dirty="0" smtClean="0">
                <a:ea typeface="Arial Unicode MS" panose="020B0604020202020204" pitchFamily="34" charset="-128"/>
                <a:cs typeface="Arial Unicode MS" panose="020B0604020202020204" pitchFamily="34" charset="-128"/>
              </a:rPr>
              <a:t>melaksanakan tugas </a:t>
            </a:r>
            <a:r>
              <a:rPr lang="sv-SE" altLang="en-US" sz="2200" b="1" u="sng" dirty="0" smtClean="0">
                <a:ea typeface="Arial Unicode MS" panose="020B0604020202020204" pitchFamily="34" charset="-128"/>
                <a:cs typeface="Arial Unicode MS" panose="020B0604020202020204" pitchFamily="34" charset="-128"/>
              </a:rPr>
              <a:t>mengajar paling singkat 1 (satu) tahun</a:t>
            </a:r>
            <a:r>
              <a:rPr lang="sv-SE" altLang="en-US" sz="2200" b="1" dirty="0" smtClean="0">
                <a:ea typeface="Arial Unicode MS" panose="020B0604020202020204" pitchFamily="34" charset="-128"/>
                <a:cs typeface="Arial Unicode MS" panose="020B0604020202020204" pitchFamily="34" charset="-128"/>
              </a:rPr>
              <a:t>;</a:t>
            </a:r>
          </a:p>
          <a:p>
            <a:pPr lvl="1">
              <a:buFont typeface="Lucida Sans Unicode" panose="020B0602030504020204" pitchFamily="34" charset="0"/>
              <a:buAutoNum type="alphaLcPeriod"/>
              <a:defRPr/>
            </a:pPr>
            <a:r>
              <a:rPr lang="sv-SE" altLang="en-US" sz="2200" b="1" dirty="0" smtClean="0">
                <a:ea typeface="Arial Unicode MS" panose="020B0604020202020204" pitchFamily="34" charset="-128"/>
                <a:cs typeface="Arial Unicode MS" panose="020B0604020202020204" pitchFamily="34" charset="-128"/>
              </a:rPr>
              <a:t>mempunyai </a:t>
            </a:r>
            <a:r>
              <a:rPr lang="sv-SE" altLang="en-US" sz="2200" b="1" u="sng" dirty="0" smtClean="0">
                <a:ea typeface="Arial Unicode MS" panose="020B0604020202020204" pitchFamily="34" charset="-128"/>
                <a:cs typeface="Arial Unicode MS" panose="020B0604020202020204" pitchFamily="34" charset="-128"/>
              </a:rPr>
              <a:t>paling sedikit 1 (satu) karya ilmiah yang dipublikasikan pada jurnal ilmiah nasional sebagai penulis pertama</a:t>
            </a:r>
            <a:r>
              <a:rPr lang="sv-SE" altLang="en-US" sz="2200" b="1" dirty="0" smtClean="0">
                <a:ea typeface="Arial Unicode MS" panose="020B0604020202020204" pitchFamily="34" charset="-128"/>
                <a:cs typeface="Arial Unicode MS" panose="020B0604020202020204" pitchFamily="34" charset="-128"/>
              </a:rPr>
              <a:t>;</a:t>
            </a:r>
            <a:r>
              <a:rPr lang="en-US" altLang="en-US" sz="2200" b="1" dirty="0" smtClean="0">
                <a:ea typeface="Arial Unicode MS" panose="020B0604020202020204" pitchFamily="34" charset="-128"/>
                <a:cs typeface="Arial Unicode MS" panose="020B0604020202020204" pitchFamily="34" charset="-128"/>
              </a:rPr>
              <a:t> </a:t>
            </a:r>
          </a:p>
        </p:txBody>
      </p:sp>
      <p:sp>
        <p:nvSpPr>
          <p:cNvPr id="6" name="Rectangle 5"/>
          <p:cNvSpPr/>
          <p:nvPr/>
        </p:nvSpPr>
        <p:spPr>
          <a:xfrm>
            <a:off x="2991940" y="127337"/>
            <a:ext cx="8940800" cy="523220"/>
          </a:xfrm>
          <a:prstGeom prst="rect">
            <a:avLst/>
          </a:prstGeom>
        </p:spPr>
        <p:txBody>
          <a:bodyPr wrap="square">
            <a:spAutoFit/>
          </a:bodyPr>
          <a:lstStyle/>
          <a:p>
            <a:pPr algn="r"/>
            <a:r>
              <a:rPr lang="en-US" sz="2800" b="1" dirty="0" smtClean="0">
                <a:solidFill>
                  <a:srgbClr val="0000FF"/>
                </a:solidFill>
              </a:rPr>
              <a:t>PENGANGKATAN PERTAMA</a:t>
            </a:r>
            <a:endParaRPr lang="id-ID" sz="2800" b="1" dirty="0">
              <a:solidFill>
                <a:srgbClr val="0000FF"/>
              </a:solidFill>
            </a:endParaRPr>
          </a:p>
        </p:txBody>
      </p:sp>
      <p:sp>
        <p:nvSpPr>
          <p:cNvPr id="2" name="TextBox 1"/>
          <p:cNvSpPr txBox="1"/>
          <p:nvPr/>
        </p:nvSpPr>
        <p:spPr>
          <a:xfrm>
            <a:off x="709448" y="138202"/>
            <a:ext cx="7110248" cy="646331"/>
          </a:xfrm>
          <a:prstGeom prst="rect">
            <a:avLst/>
          </a:prstGeom>
          <a:noFill/>
        </p:spPr>
        <p:txBody>
          <a:bodyPr wrap="square" rtlCol="0">
            <a:spAutoFit/>
          </a:bodyPr>
          <a:lstStyle/>
          <a:p>
            <a:r>
              <a:rPr lang="en-US" sz="3600" b="1" dirty="0" smtClean="0"/>
              <a:t>PERMENDIKBUD 92-2014</a:t>
            </a:r>
            <a:endParaRPr lang="en-US" sz="3600" b="1" dirty="0"/>
          </a:p>
        </p:txBody>
      </p:sp>
    </p:spTree>
    <p:extLst>
      <p:ext uri="{BB962C8B-B14F-4D97-AF65-F5344CB8AC3E}">
        <p14:creationId xmlns="" xmlns:p14="http://schemas.microsoft.com/office/powerpoint/2010/main" val="25126380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C2A3E1-03EF-4870-B3F5-099221C01346}" type="slidenum">
              <a:rPr lang="en-US"/>
              <a:pPr/>
              <a:t>54</a:t>
            </a:fld>
            <a:endParaRPr lang="en-US"/>
          </a:p>
        </p:txBody>
      </p:sp>
      <p:sp>
        <p:nvSpPr>
          <p:cNvPr id="12291" name="Rectangle 1"/>
          <p:cNvSpPr>
            <a:spLocks noChangeArrowheads="1"/>
          </p:cNvSpPr>
          <p:nvPr/>
        </p:nvSpPr>
        <p:spPr bwMode="auto">
          <a:xfrm>
            <a:off x="662144" y="778650"/>
            <a:ext cx="10871200" cy="4924425"/>
          </a:xfrm>
          <a:prstGeom prst="rect">
            <a:avLst/>
          </a:prstGeom>
          <a:noFill/>
          <a:ln w="9525">
            <a:noFill/>
            <a:miter lim="800000"/>
            <a:headEnd/>
            <a:tailEnd/>
          </a:ln>
          <a:effectLst/>
        </p:spPr>
        <p:txBody>
          <a:bodyPr lIns="457056" tIns="0" rIns="0" bIns="0" anchor="ctr">
            <a:spAutoFit/>
          </a:bodyPr>
          <a:lstStyle/>
          <a:p>
            <a:pPr eaLnBrk="1" hangingPunct="1"/>
            <a:r>
              <a:rPr lang="id-ID" altLang="en-US" sz="3200" b="1" dirty="0">
                <a:ea typeface="Arial Unicode MS" panose="020B0604020202020204" pitchFamily="34" charset="-128"/>
                <a:cs typeface="Arial Unicode MS" panose="020B0604020202020204" pitchFamily="34" charset="-128"/>
              </a:rPr>
              <a:t>Pasal </a:t>
            </a:r>
            <a:r>
              <a:rPr lang="en-US" altLang="en-US" sz="3200" b="1" dirty="0" smtClean="0">
                <a:ea typeface="Arial Unicode MS" panose="020B0604020202020204" pitchFamily="34" charset="-128"/>
                <a:cs typeface="Arial Unicode MS" panose="020B0604020202020204" pitchFamily="34" charset="-128"/>
              </a:rPr>
              <a:t>6</a:t>
            </a:r>
            <a:r>
              <a:rPr lang="id-ID" altLang="en-US" sz="3200" b="1" dirty="0" smtClean="0">
                <a:ea typeface="Arial Unicode MS" panose="020B0604020202020204" pitchFamily="34" charset="-128"/>
                <a:cs typeface="Arial Unicode MS" panose="020B0604020202020204" pitchFamily="34" charset="-128"/>
              </a:rPr>
              <a:t> ayat (2) lanjutan</a:t>
            </a:r>
            <a:endParaRPr lang="en-US" altLang="en-US" sz="3200" b="1" dirty="0">
              <a:ea typeface="Arial Unicode MS" panose="020B0604020202020204" pitchFamily="34" charset="-128"/>
              <a:cs typeface="Arial Unicode MS" panose="020B0604020202020204" pitchFamily="34" charset="-128"/>
            </a:endParaRPr>
          </a:p>
          <a:p>
            <a:pPr eaLnBrk="1" hangingPunct="1"/>
            <a:endParaRPr lang="id-ID" altLang="en-US" sz="2400" dirty="0" smtClean="0">
              <a:ea typeface="Arial Unicode MS" pitchFamily="34" charset="-128"/>
              <a:cs typeface="Arial Unicode MS" pitchFamily="34" charset="-128"/>
            </a:endParaRPr>
          </a:p>
          <a:p>
            <a:pPr marL="457200" indent="-457200" eaLnBrk="1" hangingPunct="1">
              <a:buFont typeface="Lucida Sans Unicode" pitchFamily="34" charset="0"/>
              <a:buAutoNum type="alphaLcPeriod" startAt="6"/>
            </a:pPr>
            <a:r>
              <a:rPr lang="sv-SE" altLang="en-US" sz="2200" b="1" dirty="0" smtClean="0">
                <a:latin typeface="Constantia" pitchFamily="18" charset="0"/>
                <a:ea typeface="Arial Unicode MS" pitchFamily="34" charset="-128"/>
                <a:cs typeface="Arial Unicode MS" pitchFamily="34" charset="-128"/>
              </a:rPr>
              <a:t>melaksanakan </a:t>
            </a:r>
            <a:r>
              <a:rPr lang="sv-SE" altLang="en-US" sz="2200" b="1" u="sng" dirty="0" smtClean="0">
                <a:latin typeface="Constantia" pitchFamily="18" charset="0"/>
                <a:ea typeface="Arial Unicode MS" pitchFamily="34" charset="-128"/>
                <a:cs typeface="Arial Unicode MS" pitchFamily="34" charset="-128"/>
              </a:rPr>
              <a:t>paling sedikit 1 (satu) </a:t>
            </a:r>
            <a:r>
              <a:rPr lang="sv-SE" altLang="en-US" sz="2200" b="1" u="sng" dirty="0">
                <a:latin typeface="Constantia" pitchFamily="18" charset="0"/>
                <a:ea typeface="Arial Unicode MS" pitchFamily="34" charset="-128"/>
                <a:cs typeface="Arial Unicode MS" pitchFamily="34" charset="-128"/>
              </a:rPr>
              <a:t>kegiatan pengabdian kepada </a:t>
            </a:r>
            <a:r>
              <a:rPr lang="sv-SE" altLang="en-US" sz="2200" b="1" u="sng" dirty="0" smtClean="0">
                <a:latin typeface="Constantia" pitchFamily="18" charset="0"/>
                <a:ea typeface="Arial Unicode MS" pitchFamily="34" charset="-128"/>
                <a:cs typeface="Arial Unicode MS" pitchFamily="34" charset="-128"/>
              </a:rPr>
              <a:t>masyarakat</a:t>
            </a:r>
            <a:r>
              <a:rPr lang="sv-SE" altLang="en-US" sz="2200" b="1" dirty="0" smtClean="0">
                <a:latin typeface="Constantia" pitchFamily="18" charset="0"/>
                <a:ea typeface="Arial Unicode MS" pitchFamily="34" charset="-128"/>
                <a:cs typeface="Arial Unicode MS" pitchFamily="34" charset="-128"/>
              </a:rPr>
              <a:t>;</a:t>
            </a:r>
            <a:endParaRPr lang="sv-SE" altLang="en-US" sz="2200" b="1" dirty="0">
              <a:latin typeface="Constantia" pitchFamily="18" charset="0"/>
              <a:ea typeface="Arial Unicode MS" pitchFamily="34" charset="-128"/>
              <a:cs typeface="Arial Unicode MS" pitchFamily="34" charset="-128"/>
            </a:endParaRPr>
          </a:p>
          <a:p>
            <a:pPr marL="457200" indent="-457200" eaLnBrk="1" hangingPunct="1">
              <a:buFont typeface="Lucida Sans Unicode" pitchFamily="34" charset="0"/>
              <a:buAutoNum type="alphaLcPeriod" startAt="6"/>
            </a:pPr>
            <a:endParaRPr lang="sv-SE" altLang="en-US" sz="2200" b="1" dirty="0">
              <a:latin typeface="Constantia" pitchFamily="18" charset="0"/>
              <a:ea typeface="Arial Unicode MS" pitchFamily="34" charset="-128"/>
              <a:cs typeface="Arial Unicode MS" pitchFamily="34" charset="-128"/>
            </a:endParaRPr>
          </a:p>
          <a:p>
            <a:pPr marL="457200" indent="-457200" eaLnBrk="1" hangingPunct="1">
              <a:buFont typeface="Lucida Sans Unicode" pitchFamily="34" charset="0"/>
              <a:buAutoNum type="alphaLcPeriod" startAt="6"/>
            </a:pPr>
            <a:r>
              <a:rPr lang="sv-SE" altLang="en-US" sz="2200" b="1" dirty="0">
                <a:latin typeface="Constantia" pitchFamily="18" charset="0"/>
                <a:ea typeface="Arial Unicode MS" pitchFamily="34" charset="-128"/>
                <a:cs typeface="Arial Unicode MS" pitchFamily="34" charset="-128"/>
              </a:rPr>
              <a:t>telah memenuhi </a:t>
            </a:r>
            <a:r>
              <a:rPr lang="sv-SE" altLang="en-US" sz="2200" b="1" u="sng" dirty="0" smtClean="0">
                <a:latin typeface="Constantia" pitchFamily="18" charset="0"/>
                <a:ea typeface="Arial Unicode MS" pitchFamily="34" charset="-128"/>
                <a:cs typeface="Arial Unicode MS" pitchFamily="34" charset="-128"/>
              </a:rPr>
              <a:t>paling sedikit </a:t>
            </a:r>
            <a:r>
              <a:rPr lang="sv-SE" altLang="en-US" sz="2200" b="1" u="sng" dirty="0">
                <a:latin typeface="Constantia" pitchFamily="18" charset="0"/>
                <a:ea typeface="Arial Unicode MS" pitchFamily="34" charset="-128"/>
                <a:cs typeface="Arial Unicode MS" pitchFamily="34" charset="-128"/>
              </a:rPr>
              <a:t>10 (sepuluh) angka kredit</a:t>
            </a:r>
            <a:r>
              <a:rPr lang="sv-SE" altLang="en-US" sz="2200" b="1" dirty="0">
                <a:latin typeface="Constantia" pitchFamily="18" charset="0"/>
                <a:ea typeface="Arial Unicode MS" pitchFamily="34" charset="-128"/>
                <a:cs typeface="Arial Unicode MS" pitchFamily="34" charset="-128"/>
              </a:rPr>
              <a:t> di luar angka kredit ijazah yang dihitung sejak yang bersangkutan melaksanakan tugas sebagai dosen tetap termasuk angka kredit Pendidikan dan Pelatihan (Diklat) </a:t>
            </a:r>
            <a:r>
              <a:rPr lang="sv-SE" altLang="en-US" sz="2200" b="1" dirty="0" smtClean="0">
                <a:latin typeface="Constantia" pitchFamily="18" charset="0"/>
                <a:ea typeface="Arial Unicode MS" pitchFamily="34" charset="-128"/>
                <a:cs typeface="Arial Unicode MS" pitchFamily="34" charset="-128"/>
              </a:rPr>
              <a:t>Prajabatan; dan</a:t>
            </a:r>
            <a:endParaRPr lang="sv-SE" altLang="en-US" sz="2200" b="1" dirty="0">
              <a:latin typeface="Constantia" pitchFamily="18" charset="0"/>
              <a:ea typeface="Arial Unicode MS" pitchFamily="34" charset="-128"/>
              <a:cs typeface="Arial Unicode MS" pitchFamily="34" charset="-128"/>
            </a:endParaRPr>
          </a:p>
          <a:p>
            <a:pPr marL="457200" indent="-457200" eaLnBrk="1" hangingPunct="1">
              <a:buFont typeface="Lucida Sans Unicode" pitchFamily="34" charset="0"/>
              <a:buAutoNum type="alphaLcPeriod" startAt="6"/>
            </a:pPr>
            <a:endParaRPr lang="sv-SE" altLang="en-US" sz="2200" b="1" dirty="0">
              <a:latin typeface="Constantia" pitchFamily="18" charset="0"/>
              <a:ea typeface="Arial Unicode MS" pitchFamily="34" charset="-128"/>
              <a:cs typeface="Arial Unicode MS" pitchFamily="34" charset="-128"/>
            </a:endParaRPr>
          </a:p>
          <a:p>
            <a:pPr marL="457200" indent="-457200" eaLnBrk="1" hangingPunct="1">
              <a:buFont typeface="Lucida Sans Unicode" pitchFamily="34" charset="0"/>
              <a:buAutoNum type="alphaLcPeriod" startAt="6"/>
            </a:pPr>
            <a:r>
              <a:rPr lang="sv-SE" altLang="en-US" sz="2200" b="1" dirty="0">
                <a:latin typeface="Constantia" pitchFamily="18" charset="0"/>
                <a:ea typeface="Arial Unicode MS" pitchFamily="34" charset="-128"/>
                <a:cs typeface="Arial Unicode MS" pitchFamily="34" charset="-128"/>
              </a:rPr>
              <a:t>memiliki kinerja, integritas, </a:t>
            </a:r>
            <a:r>
              <a:rPr lang="en-US" altLang="en-US" sz="2200" b="1" dirty="0" err="1">
                <a:latin typeface="Constantia" pitchFamily="18" charset="0"/>
                <a:ea typeface="Arial Unicode MS" pitchFamily="34" charset="-128"/>
                <a:cs typeface="Arial Unicode MS" pitchFamily="34" charset="-128"/>
              </a:rPr>
              <a:t>etika</a:t>
            </a:r>
            <a:r>
              <a:rPr lang="en-US" altLang="en-US" sz="2200" b="1" dirty="0">
                <a:latin typeface="Constantia" pitchFamily="18" charset="0"/>
                <a:ea typeface="Arial Unicode MS" pitchFamily="34" charset="-128"/>
                <a:cs typeface="Arial Unicode MS" pitchFamily="34" charset="-128"/>
              </a:rPr>
              <a:t> </a:t>
            </a:r>
            <a:r>
              <a:rPr lang="en-US" altLang="en-US" sz="2200" b="1" dirty="0" err="1">
                <a:latin typeface="Constantia" pitchFamily="18" charset="0"/>
                <a:ea typeface="Arial Unicode MS" pitchFamily="34" charset="-128"/>
                <a:cs typeface="Arial Unicode MS" pitchFamily="34" charset="-128"/>
              </a:rPr>
              <a:t>dan</a:t>
            </a:r>
            <a:r>
              <a:rPr lang="en-US" altLang="en-US" sz="2200" b="1" dirty="0">
                <a:latin typeface="Constantia" pitchFamily="18" charset="0"/>
                <a:ea typeface="Arial Unicode MS" pitchFamily="34" charset="-128"/>
                <a:cs typeface="Arial Unicode MS" pitchFamily="34" charset="-128"/>
              </a:rPr>
              <a:t> </a:t>
            </a:r>
            <a:r>
              <a:rPr lang="en-US" altLang="en-US" sz="2200" b="1" dirty="0" err="1">
                <a:latin typeface="Constantia" pitchFamily="18" charset="0"/>
                <a:ea typeface="Arial Unicode MS" pitchFamily="34" charset="-128"/>
                <a:cs typeface="Arial Unicode MS" pitchFamily="34" charset="-128"/>
              </a:rPr>
              <a:t>tata</a:t>
            </a:r>
            <a:r>
              <a:rPr lang="en-US" altLang="en-US" sz="2200" b="1" dirty="0">
                <a:latin typeface="Constantia" pitchFamily="18" charset="0"/>
                <a:ea typeface="Arial Unicode MS" pitchFamily="34" charset="-128"/>
                <a:cs typeface="Arial Unicode MS" pitchFamily="34" charset="-128"/>
              </a:rPr>
              <a:t> </a:t>
            </a:r>
            <a:r>
              <a:rPr lang="en-US" altLang="en-US" sz="2200" b="1" dirty="0" err="1">
                <a:latin typeface="Constantia" pitchFamily="18" charset="0"/>
                <a:ea typeface="Arial Unicode MS" pitchFamily="34" charset="-128"/>
                <a:cs typeface="Arial Unicode MS" pitchFamily="34" charset="-128"/>
              </a:rPr>
              <a:t>krama</a:t>
            </a:r>
            <a:r>
              <a:rPr lang="en-US" altLang="en-US" sz="2200" b="1" dirty="0">
                <a:latin typeface="Constantia" pitchFamily="18" charset="0"/>
                <a:ea typeface="Arial Unicode MS" pitchFamily="34" charset="-128"/>
                <a:cs typeface="Arial Unicode MS" pitchFamily="34" charset="-128"/>
              </a:rPr>
              <a:t>, </a:t>
            </a:r>
            <a:r>
              <a:rPr lang="en-US" altLang="en-US" sz="2200" b="1" dirty="0" err="1">
                <a:latin typeface="Constantia" pitchFamily="18" charset="0"/>
                <a:ea typeface="Arial Unicode MS" pitchFamily="34" charset="-128"/>
                <a:cs typeface="Arial Unicode MS" pitchFamily="34" charset="-128"/>
              </a:rPr>
              <a:t>serta</a:t>
            </a:r>
            <a:r>
              <a:rPr lang="en-US" altLang="en-US" sz="2200" b="1" dirty="0">
                <a:latin typeface="Constantia" pitchFamily="18" charset="0"/>
                <a:ea typeface="Arial Unicode MS" pitchFamily="34" charset="-128"/>
                <a:cs typeface="Arial Unicode MS" pitchFamily="34" charset="-128"/>
              </a:rPr>
              <a:t> </a:t>
            </a:r>
            <a:r>
              <a:rPr lang="sv-SE" altLang="en-US" sz="2200" b="1" dirty="0">
                <a:latin typeface="Constantia" pitchFamily="18" charset="0"/>
                <a:ea typeface="Arial Unicode MS" pitchFamily="34" charset="-128"/>
                <a:cs typeface="Arial Unicode MS" pitchFamily="34" charset="-128"/>
              </a:rPr>
              <a:t>tanggung jawab yang dibuktikan dengan Berita Acara Rapat Pertimbangan Senat Fakultas bagi Universitas/Institut atau Senat Perguruan Tinggi bagi Sekolah Tinggi/Politeknik dan Akademi.   </a:t>
            </a:r>
            <a:r>
              <a:rPr lang="en-US" altLang="en-US" sz="2200" b="1" dirty="0">
                <a:latin typeface="Constantia" pitchFamily="18" charset="0"/>
                <a:ea typeface="Arial Unicode MS" pitchFamily="34" charset="-128"/>
                <a:cs typeface="Arial Unicode MS" pitchFamily="34" charset="-128"/>
              </a:rPr>
              <a:t> </a:t>
            </a:r>
          </a:p>
        </p:txBody>
      </p:sp>
      <p:sp>
        <p:nvSpPr>
          <p:cNvPr id="5" name="Rectangle 4"/>
          <p:cNvSpPr/>
          <p:nvPr/>
        </p:nvSpPr>
        <p:spPr>
          <a:xfrm>
            <a:off x="2991940" y="127337"/>
            <a:ext cx="8940800" cy="523220"/>
          </a:xfrm>
          <a:prstGeom prst="rect">
            <a:avLst/>
          </a:prstGeom>
        </p:spPr>
        <p:txBody>
          <a:bodyPr wrap="square">
            <a:spAutoFit/>
          </a:bodyPr>
          <a:lstStyle/>
          <a:p>
            <a:pPr algn="r"/>
            <a:r>
              <a:rPr lang="en-US" sz="2800" b="1" dirty="0" smtClean="0">
                <a:solidFill>
                  <a:srgbClr val="0000FF"/>
                </a:solidFill>
              </a:rPr>
              <a:t>PENGANGKATAN PERTAMA</a:t>
            </a:r>
            <a:endParaRPr lang="id-ID" sz="2800" b="1" dirty="0">
              <a:solidFill>
                <a:srgbClr val="0000FF"/>
              </a:solidFill>
            </a:endParaRPr>
          </a:p>
        </p:txBody>
      </p:sp>
    </p:spTree>
    <p:extLst>
      <p:ext uri="{BB962C8B-B14F-4D97-AF65-F5344CB8AC3E}">
        <p14:creationId xmlns="" xmlns:p14="http://schemas.microsoft.com/office/powerpoint/2010/main" val="3339928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6E1D29-6F61-4DE4-94B9-4CA8FACE8746}" type="slidenum">
              <a:rPr lang="en-US"/>
              <a:pPr/>
              <a:t>55</a:t>
            </a:fld>
            <a:endParaRPr lang="en-US"/>
          </a:p>
        </p:txBody>
      </p:sp>
      <p:sp>
        <p:nvSpPr>
          <p:cNvPr id="3" name="Rectangle 1"/>
          <p:cNvSpPr>
            <a:spLocks noChangeArrowheads="1"/>
          </p:cNvSpPr>
          <p:nvPr/>
        </p:nvSpPr>
        <p:spPr bwMode="auto">
          <a:xfrm>
            <a:off x="812800" y="644846"/>
            <a:ext cx="10972800" cy="350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14188" tIns="0" rIns="0" bIns="0" anchor="ctr">
            <a:spAutoFit/>
          </a:bodyPr>
          <a:lstStyle>
            <a:lvl1pPr>
              <a:defRPr>
                <a:solidFill>
                  <a:schemeClr val="tx1"/>
                </a:solidFill>
                <a:latin typeface="Constantia" panose="02030602050306030303" pitchFamily="18" charset="0"/>
              </a:defRPr>
            </a:lvl1pPr>
            <a:lvl2pPr marL="914400" indent="-45720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685800" indent="-685800" algn="just" eaLnBrk="1" hangingPunct="1">
              <a:defRPr/>
            </a:pPr>
            <a:r>
              <a:rPr lang="id-ID" altLang="en-US" sz="3200" b="1" dirty="0">
                <a:ea typeface="Arial Unicode MS" panose="020B0604020202020204" pitchFamily="34" charset="-128"/>
                <a:cs typeface="Arial Unicode MS" panose="020B0604020202020204" pitchFamily="34" charset="-128"/>
              </a:rPr>
              <a:t>Pasal </a:t>
            </a:r>
            <a:r>
              <a:rPr lang="en-US" altLang="en-US" sz="3200" b="1" dirty="0" smtClean="0">
                <a:ea typeface="Arial Unicode MS" panose="020B0604020202020204" pitchFamily="34" charset="-128"/>
                <a:cs typeface="Arial Unicode MS" panose="020B0604020202020204" pitchFamily="34" charset="-128"/>
              </a:rPr>
              <a:t>6</a:t>
            </a:r>
            <a:r>
              <a:rPr lang="id-ID" altLang="en-US" sz="3200" b="1" dirty="0" smtClean="0">
                <a:ea typeface="Arial Unicode MS" panose="020B0604020202020204" pitchFamily="34" charset="-128"/>
                <a:cs typeface="Arial Unicode MS" panose="020B0604020202020204" pitchFamily="34" charset="-128"/>
              </a:rPr>
              <a:t> lanjutan</a:t>
            </a:r>
          </a:p>
          <a:p>
            <a:pPr marL="685800" indent="-685800" algn="just" eaLnBrk="1" hangingPunct="1">
              <a:defRPr/>
            </a:pPr>
            <a:endParaRPr lang="id-ID" altLang="en-US" sz="2400" dirty="0" smtClean="0">
              <a:ea typeface="Arial Unicode MS" panose="020B0604020202020204" pitchFamily="34" charset="-128"/>
              <a:cs typeface="Arial Unicode MS" panose="020B0604020202020204" pitchFamily="34" charset="-128"/>
            </a:endParaRPr>
          </a:p>
          <a:p>
            <a:pPr marL="685800" indent="-685800" algn="just" eaLnBrk="1" hangingPunct="1">
              <a:defRPr/>
            </a:pPr>
            <a:r>
              <a:rPr lang="sv-SE" altLang="en-US" sz="2400" b="1" dirty="0" smtClean="0">
                <a:ea typeface="Arial Unicode MS" panose="020B0604020202020204" pitchFamily="34" charset="-128"/>
                <a:cs typeface="Arial Unicode MS" panose="020B0604020202020204" pitchFamily="34" charset="-128"/>
              </a:rPr>
              <a:t>(3) Pengangkatan pertama dosen dalam jabatan akademik </a:t>
            </a:r>
            <a:r>
              <a:rPr lang="sv-SE" altLang="en-US" sz="2800" b="1" u="sng" dirty="0" smtClean="0">
                <a:ea typeface="Arial Unicode MS" panose="020B0604020202020204" pitchFamily="34" charset="-128"/>
                <a:cs typeface="Arial Unicode MS" panose="020B0604020202020204" pitchFamily="34" charset="-128"/>
              </a:rPr>
              <a:t>Lektor</a:t>
            </a:r>
            <a:r>
              <a:rPr lang="sv-SE" altLang="en-US" sz="2400" b="1" dirty="0" smtClean="0">
                <a:ea typeface="Arial Unicode MS" panose="020B0604020202020204" pitchFamily="34" charset="-128"/>
                <a:cs typeface="Arial Unicode MS" panose="020B0604020202020204" pitchFamily="34" charset="-128"/>
              </a:rPr>
              <a:t> dapat dipertimbangkan apabila telah memenuhi syarat:</a:t>
            </a:r>
          </a:p>
          <a:p>
            <a:pPr marL="1143000" lvl="1" eaLnBrk="1" hangingPunct="1">
              <a:buFont typeface="Lucida Sans Unicode" panose="020B0602030504020204" pitchFamily="34" charset="0"/>
              <a:buAutoNum type="alphaLcPeriod"/>
              <a:defRPr/>
            </a:pPr>
            <a:r>
              <a:rPr lang="sv-SE" altLang="en-US" sz="2400" b="1" dirty="0" smtClean="0">
                <a:ea typeface="Arial Unicode MS" panose="020B0604020202020204" pitchFamily="34" charset="-128"/>
                <a:cs typeface="Arial Unicode MS" panose="020B0604020202020204" pitchFamily="34" charset="-128"/>
              </a:rPr>
              <a:t>memiliki ijazah doktor atau yang sederajat dari perguruan tinggi dan/atau program studi terakreditasi sesuai dengan penugasan;</a:t>
            </a:r>
          </a:p>
          <a:p>
            <a:pPr marL="1143000" lvl="1" eaLnBrk="1" hangingPunct="1">
              <a:buFont typeface="Lucida Sans Unicode" panose="020B0602030504020204" pitchFamily="34" charset="0"/>
              <a:buAutoNum type="alphaLcPeriod"/>
              <a:defRPr/>
            </a:pPr>
            <a:r>
              <a:rPr lang="en-US" altLang="en-US" sz="2400" b="1" dirty="0" err="1" smtClean="0">
                <a:ea typeface="Arial Unicode MS" panose="020B0604020202020204" pitchFamily="34" charset="-128"/>
                <a:cs typeface="Arial Unicode MS" panose="020B0604020202020204" pitchFamily="34" charset="-128"/>
              </a:rPr>
              <a:t>pangkat</a:t>
            </a:r>
            <a:r>
              <a:rPr lang="en-US" altLang="en-US" sz="2400" b="1" dirty="0" smtClean="0">
                <a:ea typeface="Arial Unicode MS" panose="020B0604020202020204" pitchFamily="34" charset="-128"/>
                <a:cs typeface="Arial Unicode MS" panose="020B0604020202020204" pitchFamily="34" charset="-128"/>
              </a:rPr>
              <a:t> paling </a:t>
            </a:r>
            <a:r>
              <a:rPr lang="en-US" altLang="en-US" sz="2400" b="1" dirty="0" err="1" smtClean="0">
                <a:ea typeface="Arial Unicode MS" panose="020B0604020202020204" pitchFamily="34" charset="-128"/>
                <a:cs typeface="Arial Unicode MS" panose="020B0604020202020204" pitchFamily="34" charset="-128"/>
              </a:rPr>
              <a:t>rendah</a:t>
            </a:r>
            <a:r>
              <a:rPr lang="en-US" altLang="en-US" sz="2400" b="1" dirty="0" smtClean="0">
                <a:ea typeface="Arial Unicode MS" panose="020B0604020202020204" pitchFamily="34" charset="-128"/>
                <a:cs typeface="Arial Unicode MS" panose="020B0604020202020204" pitchFamily="34" charset="-128"/>
              </a:rPr>
              <a:t> </a:t>
            </a:r>
            <a:r>
              <a:rPr lang="en-US" altLang="en-US" sz="2400" b="1" dirty="0" err="1" smtClean="0">
                <a:ea typeface="Arial Unicode MS" panose="020B0604020202020204" pitchFamily="34" charset="-128"/>
                <a:cs typeface="Arial Unicode MS" panose="020B0604020202020204" pitchFamily="34" charset="-128"/>
              </a:rPr>
              <a:t>Penata</a:t>
            </a:r>
            <a:r>
              <a:rPr lang="en-US" altLang="en-US" sz="2400" b="1" dirty="0" smtClean="0">
                <a:ea typeface="Arial Unicode MS" panose="020B0604020202020204" pitchFamily="34" charset="-128"/>
                <a:cs typeface="Arial Unicode MS" panose="020B0604020202020204" pitchFamily="34" charset="-128"/>
              </a:rPr>
              <a:t>, </a:t>
            </a:r>
            <a:r>
              <a:rPr lang="en-US" altLang="en-US" sz="2400" b="1" dirty="0" err="1" smtClean="0">
                <a:ea typeface="Arial Unicode MS" panose="020B0604020202020204" pitchFamily="34" charset="-128"/>
                <a:cs typeface="Arial Unicode MS" panose="020B0604020202020204" pitchFamily="34" charset="-128"/>
              </a:rPr>
              <a:t>golongan</a:t>
            </a:r>
            <a:r>
              <a:rPr lang="en-US" altLang="en-US" sz="2400" b="1" dirty="0" smtClean="0">
                <a:ea typeface="Arial Unicode MS" panose="020B0604020202020204" pitchFamily="34" charset="-128"/>
                <a:cs typeface="Arial Unicode MS" panose="020B0604020202020204" pitchFamily="34" charset="-128"/>
              </a:rPr>
              <a:t> </a:t>
            </a:r>
            <a:r>
              <a:rPr lang="en-US" altLang="en-US" sz="2400" b="1" dirty="0" err="1" smtClean="0">
                <a:ea typeface="Arial Unicode MS" panose="020B0604020202020204" pitchFamily="34" charset="-128"/>
                <a:cs typeface="Arial Unicode MS" panose="020B0604020202020204" pitchFamily="34" charset="-128"/>
              </a:rPr>
              <a:t>ruang</a:t>
            </a:r>
            <a:r>
              <a:rPr lang="en-US" altLang="en-US" sz="2400" b="1" dirty="0" smtClean="0">
                <a:ea typeface="Arial Unicode MS" panose="020B0604020202020204" pitchFamily="34" charset="-128"/>
                <a:cs typeface="Arial Unicode MS" panose="020B0604020202020204" pitchFamily="34" charset="-128"/>
              </a:rPr>
              <a:t> III/c  </a:t>
            </a:r>
            <a:r>
              <a:rPr lang="en-US" altLang="en-US" sz="2400" b="1" dirty="0" err="1" smtClean="0">
                <a:ea typeface="Arial Unicode MS" panose="020B0604020202020204" pitchFamily="34" charset="-128"/>
                <a:cs typeface="Arial Unicode MS" panose="020B0604020202020204" pitchFamily="34" charset="-128"/>
              </a:rPr>
              <a:t>bagi</a:t>
            </a:r>
            <a:r>
              <a:rPr lang="en-US" altLang="en-US" sz="2400" b="1" dirty="0" smtClean="0">
                <a:ea typeface="Arial Unicode MS" panose="020B0604020202020204" pitchFamily="34" charset="-128"/>
                <a:cs typeface="Arial Unicode MS" panose="020B0604020202020204" pitchFamily="34" charset="-128"/>
              </a:rPr>
              <a:t> PNS;</a:t>
            </a:r>
          </a:p>
          <a:p>
            <a:pPr marL="1143000" lvl="1" algn="just" eaLnBrk="1" hangingPunct="1">
              <a:buFont typeface="Lucida Sans Unicode" panose="020B0602030504020204" pitchFamily="34" charset="0"/>
              <a:buAutoNum type="alphaLcPeriod"/>
              <a:defRPr/>
            </a:pPr>
            <a:r>
              <a:rPr lang="en-US" altLang="en-US" sz="2400" b="1" dirty="0" err="1" smtClean="0">
                <a:ea typeface="Arial Unicode MS" panose="020B0604020202020204" pitchFamily="34" charset="-128"/>
                <a:cs typeface="Arial Unicode MS" panose="020B0604020202020204" pitchFamily="34" charset="-128"/>
              </a:rPr>
              <a:t>selanjutnya</a:t>
            </a:r>
            <a:r>
              <a:rPr lang="en-US" altLang="en-US" sz="2400" b="1" dirty="0" smtClean="0">
                <a:ea typeface="Arial Unicode MS" panose="020B0604020202020204" pitchFamily="34" charset="-128"/>
                <a:cs typeface="Arial Unicode MS" panose="020B0604020202020204" pitchFamily="34" charset="-128"/>
              </a:rPr>
              <a:t>…</a:t>
            </a:r>
          </a:p>
          <a:p>
            <a:pPr lvl="1" algn="just" eaLnBrk="1" hangingPunct="1">
              <a:buFont typeface="Lucida Sans Unicode" panose="020B0602030504020204" pitchFamily="34" charset="0"/>
              <a:buAutoNum type="alphaLcPeriod"/>
              <a:defRPr/>
            </a:pPr>
            <a:endParaRPr lang="en-US" altLang="en-US" sz="2400" dirty="0" smtClean="0">
              <a:ea typeface="Arial Unicode MS" panose="020B0604020202020204" pitchFamily="34" charset="-128"/>
              <a:cs typeface="Arial Unicode MS" panose="020B0604020202020204" pitchFamily="34" charset="-128"/>
            </a:endParaRPr>
          </a:p>
        </p:txBody>
      </p:sp>
      <p:sp>
        <p:nvSpPr>
          <p:cNvPr id="13316" name="TextBox 4"/>
          <p:cNvSpPr txBox="1">
            <a:spLocks noChangeArrowheads="1"/>
          </p:cNvSpPr>
          <p:nvPr/>
        </p:nvSpPr>
        <p:spPr bwMode="auto">
          <a:xfrm>
            <a:off x="1238251" y="4267205"/>
            <a:ext cx="10058400" cy="830263"/>
          </a:xfrm>
          <a:prstGeom prst="rect">
            <a:avLst/>
          </a:prstGeom>
          <a:noFill/>
          <a:ln w="9525">
            <a:noFill/>
            <a:miter lim="800000"/>
            <a:headEnd/>
            <a:tailEnd/>
          </a:ln>
        </p:spPr>
        <p:txBody>
          <a:bodyPr>
            <a:spAutoFit/>
          </a:bodyPr>
          <a:lstStyle/>
          <a:p>
            <a:pPr eaLnBrk="1" hangingPunct="1"/>
            <a:r>
              <a:rPr lang="en-US" altLang="en-US" sz="2400" b="1" i="1" dirty="0" err="1">
                <a:solidFill>
                  <a:srgbClr val="0033CC"/>
                </a:solidFill>
              </a:rPr>
              <a:t>Syarat</a:t>
            </a:r>
            <a:r>
              <a:rPr lang="en-US" altLang="en-US" sz="2400" b="1" i="1" dirty="0">
                <a:solidFill>
                  <a:srgbClr val="0033CC"/>
                </a:solidFill>
              </a:rPr>
              <a:t> </a:t>
            </a:r>
            <a:r>
              <a:rPr lang="en-US" altLang="en-US" sz="2400" b="1" i="1" dirty="0" err="1">
                <a:solidFill>
                  <a:srgbClr val="0033CC"/>
                </a:solidFill>
              </a:rPr>
              <a:t>selanjutnya</a:t>
            </a:r>
            <a:r>
              <a:rPr lang="en-US" altLang="en-US" sz="2400" b="1" i="1" dirty="0">
                <a:solidFill>
                  <a:srgbClr val="0033CC"/>
                </a:solidFill>
              </a:rPr>
              <a:t> idem </a:t>
            </a:r>
            <a:r>
              <a:rPr lang="en-US" altLang="en-US" sz="2400" b="1" i="1" dirty="0" err="1">
                <a:solidFill>
                  <a:srgbClr val="0033CC"/>
                </a:solidFill>
              </a:rPr>
              <a:t>dengan</a:t>
            </a:r>
            <a:r>
              <a:rPr lang="en-US" altLang="en-US" sz="2400" b="1" i="1" dirty="0">
                <a:solidFill>
                  <a:srgbClr val="0033CC"/>
                </a:solidFill>
              </a:rPr>
              <a:t> </a:t>
            </a:r>
            <a:r>
              <a:rPr lang="en-US" altLang="en-US" sz="2400" b="1" i="1" dirty="0" err="1">
                <a:solidFill>
                  <a:srgbClr val="0033CC"/>
                </a:solidFill>
              </a:rPr>
              <a:t>pengangkatan</a:t>
            </a:r>
            <a:r>
              <a:rPr lang="en-US" altLang="en-US" sz="2400" b="1" i="1" dirty="0">
                <a:solidFill>
                  <a:srgbClr val="0033CC"/>
                </a:solidFill>
              </a:rPr>
              <a:t> </a:t>
            </a:r>
            <a:r>
              <a:rPr lang="en-US" altLang="en-US" sz="2400" b="1" i="1" dirty="0" err="1">
                <a:solidFill>
                  <a:srgbClr val="0033CC"/>
                </a:solidFill>
              </a:rPr>
              <a:t>pertama</a:t>
            </a:r>
            <a:r>
              <a:rPr lang="en-US" altLang="en-US" sz="2400" b="1" i="1" dirty="0">
                <a:solidFill>
                  <a:srgbClr val="0033CC"/>
                </a:solidFill>
              </a:rPr>
              <a:t> </a:t>
            </a:r>
            <a:r>
              <a:rPr lang="en-US" altLang="en-US" sz="2400" b="1" i="1" dirty="0" err="1">
                <a:solidFill>
                  <a:srgbClr val="0033CC"/>
                </a:solidFill>
              </a:rPr>
              <a:t>di</a:t>
            </a:r>
            <a:r>
              <a:rPr lang="en-US" altLang="en-US" sz="2400" b="1" i="1" dirty="0">
                <a:solidFill>
                  <a:srgbClr val="0033CC"/>
                </a:solidFill>
              </a:rPr>
              <a:t> </a:t>
            </a:r>
            <a:r>
              <a:rPr lang="en-US" altLang="en-US" sz="2400" b="1" i="1" dirty="0" err="1">
                <a:solidFill>
                  <a:srgbClr val="0033CC"/>
                </a:solidFill>
              </a:rPr>
              <a:t>jabatan</a:t>
            </a:r>
            <a:r>
              <a:rPr lang="en-US" altLang="en-US" sz="2400" b="1" i="1" dirty="0">
                <a:solidFill>
                  <a:srgbClr val="0033CC"/>
                </a:solidFill>
              </a:rPr>
              <a:t> </a:t>
            </a:r>
            <a:r>
              <a:rPr lang="en-US" altLang="en-US" sz="2400" b="1" i="1" dirty="0" err="1">
                <a:solidFill>
                  <a:srgbClr val="0033CC"/>
                </a:solidFill>
              </a:rPr>
              <a:t>Asisten</a:t>
            </a:r>
            <a:r>
              <a:rPr lang="en-US" altLang="en-US" sz="2400" b="1" i="1" dirty="0">
                <a:solidFill>
                  <a:srgbClr val="0033CC"/>
                </a:solidFill>
              </a:rPr>
              <a:t> </a:t>
            </a:r>
            <a:r>
              <a:rPr lang="en-US" altLang="en-US" sz="2400" b="1" i="1" dirty="0" err="1">
                <a:solidFill>
                  <a:srgbClr val="0033CC"/>
                </a:solidFill>
              </a:rPr>
              <a:t>Ahli</a:t>
            </a:r>
            <a:r>
              <a:rPr lang="en-US" altLang="en-US" sz="2400" b="1" i="1" dirty="0">
                <a:solidFill>
                  <a:srgbClr val="0033CC"/>
                </a:solidFill>
              </a:rPr>
              <a:t> </a:t>
            </a:r>
          </a:p>
        </p:txBody>
      </p:sp>
      <p:sp>
        <p:nvSpPr>
          <p:cNvPr id="13317" name="TextBox 5"/>
          <p:cNvSpPr txBox="1">
            <a:spLocks noChangeArrowheads="1"/>
          </p:cNvSpPr>
          <p:nvPr/>
        </p:nvSpPr>
        <p:spPr bwMode="auto">
          <a:xfrm>
            <a:off x="1320800" y="5135568"/>
            <a:ext cx="10464800" cy="1200329"/>
          </a:xfrm>
          <a:prstGeom prst="rect">
            <a:avLst/>
          </a:prstGeom>
          <a:noFill/>
          <a:ln w="9525">
            <a:noFill/>
            <a:miter lim="800000"/>
            <a:headEnd/>
            <a:tailEnd/>
          </a:ln>
        </p:spPr>
        <p:txBody>
          <a:bodyPr>
            <a:spAutoFit/>
          </a:bodyPr>
          <a:lstStyle/>
          <a:p>
            <a:pPr marL="628650" indent="-628650" eaLnBrk="1" hangingPunct="1"/>
            <a:r>
              <a:rPr lang="en-US" altLang="en-US" sz="2400" dirty="0">
                <a:ea typeface="Arial Unicode MS" pitchFamily="34" charset="-128"/>
                <a:cs typeface="Arial Unicode MS" pitchFamily="34" charset="-128"/>
              </a:rPr>
              <a:t>(4)   </a:t>
            </a:r>
            <a:r>
              <a:rPr lang="en-US" altLang="en-US" sz="2400" dirty="0" err="1">
                <a:ea typeface="Arial Unicode MS" pitchFamily="34" charset="-128"/>
                <a:cs typeface="Arial Unicode MS" pitchFamily="34" charset="-128"/>
              </a:rPr>
              <a:t>Ketentuan</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lebih</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lanjut</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mengenai</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pengangkatan</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pertama</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dalam</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jabatan</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akademik</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dosen</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diatur</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dalam</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Pedoman</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Operasional</a:t>
            </a:r>
            <a:r>
              <a:rPr lang="en-US" altLang="en-US" sz="2400" dirty="0">
                <a:ea typeface="Arial Unicode MS" pitchFamily="34" charset="-128"/>
                <a:cs typeface="Arial Unicode MS" pitchFamily="34" charset="-128"/>
              </a:rPr>
              <a:t> yang </a:t>
            </a:r>
            <a:r>
              <a:rPr lang="en-US" altLang="en-US" sz="2400" dirty="0" err="1">
                <a:ea typeface="Arial Unicode MS" pitchFamily="34" charset="-128"/>
                <a:cs typeface="Arial Unicode MS" pitchFamily="34" charset="-128"/>
              </a:rPr>
              <a:t>ditetapkan</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oleh</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Direktur</a:t>
            </a:r>
            <a:r>
              <a:rPr lang="en-US" altLang="en-US" sz="2400" dirty="0">
                <a:ea typeface="Arial Unicode MS" pitchFamily="34" charset="-128"/>
                <a:cs typeface="Arial Unicode MS" pitchFamily="34" charset="-128"/>
              </a:rPr>
              <a:t> </a:t>
            </a:r>
            <a:r>
              <a:rPr lang="en-US" altLang="en-US" sz="2400" dirty="0" err="1">
                <a:ea typeface="Arial Unicode MS" pitchFamily="34" charset="-128"/>
                <a:cs typeface="Arial Unicode MS" pitchFamily="34" charset="-128"/>
              </a:rPr>
              <a:t>Jenderal</a:t>
            </a:r>
            <a:r>
              <a:rPr lang="en-US" altLang="en-US" sz="2400" dirty="0">
                <a:ea typeface="Arial Unicode MS" pitchFamily="34" charset="-128"/>
                <a:cs typeface="Arial Unicode MS" pitchFamily="34" charset="-128"/>
              </a:rPr>
              <a:t>.</a:t>
            </a:r>
          </a:p>
        </p:txBody>
      </p:sp>
      <p:sp>
        <p:nvSpPr>
          <p:cNvPr id="6" name="Rectangle 5"/>
          <p:cNvSpPr/>
          <p:nvPr/>
        </p:nvSpPr>
        <p:spPr>
          <a:xfrm>
            <a:off x="2991940" y="127337"/>
            <a:ext cx="8940800" cy="523220"/>
          </a:xfrm>
          <a:prstGeom prst="rect">
            <a:avLst/>
          </a:prstGeom>
        </p:spPr>
        <p:txBody>
          <a:bodyPr wrap="square">
            <a:spAutoFit/>
          </a:bodyPr>
          <a:lstStyle/>
          <a:p>
            <a:pPr algn="r"/>
            <a:r>
              <a:rPr lang="en-US" sz="2800" b="1" dirty="0" smtClean="0">
                <a:solidFill>
                  <a:srgbClr val="0000FF"/>
                </a:solidFill>
              </a:rPr>
              <a:t>PENGANGKATAN PERTAMA</a:t>
            </a:r>
            <a:endParaRPr lang="id-ID" sz="2800" b="1" dirty="0">
              <a:solidFill>
                <a:srgbClr val="0000FF"/>
              </a:solidFill>
            </a:endParaRPr>
          </a:p>
        </p:txBody>
      </p:sp>
    </p:spTree>
    <p:extLst>
      <p:ext uri="{BB962C8B-B14F-4D97-AF65-F5344CB8AC3E}">
        <p14:creationId xmlns="" xmlns:p14="http://schemas.microsoft.com/office/powerpoint/2010/main" val="1854762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56</a:t>
            </a:fld>
            <a:endParaRPr lang="en-US"/>
          </a:p>
        </p:txBody>
      </p:sp>
      <p:sp>
        <p:nvSpPr>
          <p:cNvPr id="6" name="Rectangle 5"/>
          <p:cNvSpPr/>
          <p:nvPr/>
        </p:nvSpPr>
        <p:spPr>
          <a:xfrm>
            <a:off x="2609811" y="28494"/>
            <a:ext cx="8940800" cy="400110"/>
          </a:xfrm>
          <a:prstGeom prst="rect">
            <a:avLst/>
          </a:prstGeom>
        </p:spPr>
        <p:txBody>
          <a:bodyPr wrap="square">
            <a:spAutoFit/>
          </a:bodyPr>
          <a:lstStyle/>
          <a:p>
            <a:pPr algn="r"/>
            <a:r>
              <a:rPr lang="en-US" sz="2000" b="1" dirty="0" smtClean="0"/>
              <a:t>PENGANGKATAN PERTAMA</a:t>
            </a:r>
            <a:endParaRPr lang="id-ID" sz="2000" b="1" dirty="0"/>
          </a:p>
        </p:txBody>
      </p:sp>
      <p:graphicFrame>
        <p:nvGraphicFramePr>
          <p:cNvPr id="5" name="Table 4"/>
          <p:cNvGraphicFramePr>
            <a:graphicFrameLocks noGrp="1"/>
          </p:cNvGraphicFramePr>
          <p:nvPr/>
        </p:nvGraphicFramePr>
        <p:xfrm>
          <a:off x="476214" y="500042"/>
          <a:ext cx="11239577" cy="5561344"/>
        </p:xfrm>
        <a:graphic>
          <a:graphicData uri="http://schemas.openxmlformats.org/drawingml/2006/table">
            <a:tbl>
              <a:tblPr/>
              <a:tblGrid>
                <a:gridCol w="552625"/>
                <a:gridCol w="552625"/>
                <a:gridCol w="3181029"/>
                <a:gridCol w="1238259"/>
                <a:gridCol w="857256"/>
                <a:gridCol w="1619261"/>
                <a:gridCol w="666755"/>
                <a:gridCol w="1420160"/>
                <a:gridCol w="46357"/>
                <a:gridCol w="552625"/>
                <a:gridCol w="552625"/>
              </a:tblGrid>
              <a:tr h="231543">
                <a:tc>
                  <a:txBody>
                    <a:bodyPr/>
                    <a:lstStyle/>
                    <a:p>
                      <a:pPr algn="l"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gridSpan="4">
                  <a:txBody>
                    <a:bodyPr/>
                    <a:lstStyle/>
                    <a:p>
                      <a:pPr algn="l" fontAlgn="b"/>
                      <a:r>
                        <a:rPr lang="id-ID" sz="1700" b="1" i="0" u="none" strike="noStrike" dirty="0">
                          <a:solidFill>
                            <a:srgbClr val="000000"/>
                          </a:solidFill>
                          <a:latin typeface="Arial Black" pitchFamily="34" charset="0"/>
                        </a:rPr>
                        <a:t>Pengangkatan Pertama AA 150(S2)</a:t>
                      </a:r>
                    </a:p>
                  </a:txBody>
                  <a:tcPr marL="6245" marR="6245" marT="4684" marB="0" anchor="b">
                    <a:lnL>
                      <a:noFill/>
                    </a:lnL>
                    <a:lnR>
                      <a:noFill/>
                    </a:lnR>
                    <a:lnT>
                      <a:noFill/>
                    </a:lnT>
                    <a:lnB>
                      <a:noFill/>
                    </a:lnB>
                    <a:solidFill>
                      <a:srgbClr val="FFFF00"/>
                    </a:solidFill>
                  </a:tcPr>
                </a:tc>
                <a:tc hMerge="1">
                  <a:txBody>
                    <a:bodyPr/>
                    <a:lstStyle/>
                    <a:p>
                      <a:endParaRPr lang="id-ID"/>
                    </a:p>
                  </a:txBody>
                  <a:tcPr/>
                </a:tc>
                <a:tc hMerge="1">
                  <a:txBody>
                    <a:bodyPr/>
                    <a:lstStyle/>
                    <a:p>
                      <a:pPr algn="l" fontAlgn="b"/>
                      <a:endParaRPr lang="id-ID" sz="1800" b="1" i="0" u="none" strike="noStrike" dirty="0">
                        <a:solidFill>
                          <a:srgbClr val="000000"/>
                        </a:solidFill>
                        <a:latin typeface="Calibri"/>
                      </a:endParaRPr>
                    </a:p>
                  </a:txBody>
                  <a:tcPr marL="4684" marR="4684" marT="4684" marB="0" anchor="b">
                    <a:lnL>
                      <a:noFill/>
                    </a:lnL>
                    <a:lnR>
                      <a:noFill/>
                    </a:lnR>
                    <a:lnT>
                      <a:noFill/>
                    </a:lnT>
                    <a:lnB>
                      <a:noFill/>
                    </a:lnB>
                  </a:tcPr>
                </a:tc>
                <a:tc hMerge="1">
                  <a:txBody>
                    <a:bodyPr/>
                    <a:lstStyle/>
                    <a:p>
                      <a:endParaRPr lang="id-ID" dirty="0"/>
                    </a:p>
                  </a:txBody>
                  <a:tcPr marL="4684" marR="4684" marT="4684" marB="0" anchor="b">
                    <a:lnL>
                      <a:noFill/>
                    </a:lnL>
                    <a:lnR>
                      <a:noFill/>
                    </a:lnR>
                    <a:lnT>
                      <a:noFill/>
                    </a:lnT>
                    <a:lnB>
                      <a:noFill/>
                    </a:lnB>
                  </a:tcPr>
                </a:tc>
                <a:tc>
                  <a:txBody>
                    <a:bodyPr/>
                    <a:lstStyle/>
                    <a:p>
                      <a:endParaRPr lang="id-ID" sz="1700" dirty="0">
                        <a:latin typeface="Arial Black" pitchFamily="34" charset="0"/>
                      </a:endParaRPr>
                    </a:p>
                  </a:txBody>
                  <a:tcPr marL="6245" marR="6245" marT="4684" marB="0" anchor="b">
                    <a:lnL>
                      <a:noFill/>
                    </a:lnL>
                    <a:lnR>
                      <a:noFill/>
                    </a:lnR>
                    <a:lnT>
                      <a:noFill/>
                    </a:lnT>
                    <a:lnB>
                      <a:noFill/>
                    </a:lnB>
                  </a:tcPr>
                </a:tc>
                <a:tc>
                  <a:txBody>
                    <a:bodyPr/>
                    <a:lstStyle/>
                    <a:p>
                      <a:endParaRPr lang="id-ID" sz="1700" dirty="0">
                        <a:latin typeface="Arial Black" pitchFamily="34" charset="0"/>
                      </a:endParaRPr>
                    </a:p>
                  </a:txBody>
                  <a:tcPr marL="6245" marR="6245" marT="4684" marB="0" anchor="b">
                    <a:lnL>
                      <a:noFill/>
                    </a:lnL>
                    <a:lnR>
                      <a:noFill/>
                    </a:lnR>
                    <a:lnT>
                      <a:noFill/>
                    </a:lnT>
                    <a:lnB>
                      <a:noFill/>
                    </a:lnB>
                  </a:tcPr>
                </a:tc>
                <a:tc>
                  <a:txBody>
                    <a:bodyPr/>
                    <a:lstStyle/>
                    <a:p>
                      <a:endParaRPr lang="id-ID" sz="1700" dirty="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245" marR="6245" marT="4684"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r>
                        <a:rPr lang="id-ID" sz="1700" b="1" i="0" u="none" strike="noStrike">
                          <a:solidFill>
                            <a:srgbClr val="000000"/>
                          </a:solidFill>
                          <a:latin typeface="Arial Black" pitchFamily="34" charset="0"/>
                        </a:rPr>
                        <a:t>No.</a:t>
                      </a:r>
                    </a:p>
                  </a:txBody>
                  <a:tcPr marL="6245" marR="6245" marT="4684"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245" marR="6245" marT="4684"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AA 150 (S2)</a:t>
                      </a:r>
                    </a:p>
                  </a:txBody>
                  <a:tcPr marL="6245" marR="6245" marT="4684" marB="0" anchor="b">
                    <a:lnL>
                      <a:noFill/>
                    </a:lnL>
                    <a:lnR>
                      <a:noFill/>
                    </a:lnR>
                    <a:lnT>
                      <a:noFill/>
                    </a:lnT>
                    <a:lnB>
                      <a:noFill/>
                    </a:lnB>
                    <a:solidFill>
                      <a:srgbClr val="FFC000"/>
                    </a:solidFill>
                  </a:tcPr>
                </a:tc>
                <a:tc>
                  <a:txBody>
                    <a:bodyPr/>
                    <a:lstStyle/>
                    <a:p>
                      <a:pPr algn="ctr" fontAlgn="b"/>
                      <a:r>
                        <a:rPr lang="id-ID" sz="1700" b="1" i="0" u="none" strike="noStrike" dirty="0" smtClean="0">
                          <a:solidFill>
                            <a:srgbClr val="000000"/>
                          </a:solidFill>
                          <a:latin typeface="Arial Black" pitchFamily="34" charset="0"/>
                        </a:rPr>
                        <a:t>Diper lukan</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FF00"/>
                    </a:solidFill>
                  </a:tcPr>
                </a:tc>
                <a:tc gridSpan="2">
                  <a:txBody>
                    <a:bodyPr/>
                    <a:lstStyle/>
                    <a:p>
                      <a:pPr algn="ctr" fontAlgn="b"/>
                      <a:r>
                        <a:rPr lang="id-ID" sz="1700" b="1" i="0" u="none" strike="noStrike" dirty="0">
                          <a:solidFill>
                            <a:srgbClr val="000000"/>
                          </a:solidFill>
                          <a:latin typeface="Arial Black" pitchFamily="34" charset="0"/>
                        </a:rPr>
                        <a:t>AA 150 (S2)</a:t>
                      </a:r>
                    </a:p>
                  </a:txBody>
                  <a:tcPr marL="6245" marR="6245" marT="4684" marB="0" anchor="b">
                    <a:lnL>
                      <a:noFill/>
                    </a:lnL>
                    <a:lnR>
                      <a:noFill/>
                    </a:lnR>
                    <a:lnT>
                      <a:noFill/>
                    </a:lnT>
                    <a:lnB>
                      <a:noFill/>
                    </a:lnB>
                  </a:tcPr>
                </a:tc>
                <a:tc hMerge="1">
                  <a:txBody>
                    <a:bodyPr/>
                    <a:lstStyle/>
                    <a:p>
                      <a:endParaRPr lang="id-ID"/>
                    </a:p>
                  </a:txBody>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r>
                        <a:rPr lang="id-ID" sz="1700" b="1" i="0" u="none" strike="noStrike">
                          <a:solidFill>
                            <a:srgbClr val="000000"/>
                          </a:solidFill>
                          <a:latin typeface="Arial Black" pitchFamily="34" charset="0"/>
                        </a:rPr>
                        <a:t>1</a:t>
                      </a:r>
                    </a:p>
                  </a:txBody>
                  <a:tcPr marL="6245" marR="6245" marT="4684" marB="0" anchor="b">
                    <a:lnL>
                      <a:noFill/>
                    </a:lnL>
                    <a:lnR>
                      <a:noFill/>
                    </a:lnR>
                    <a:lnT>
                      <a:noFill/>
                    </a:lnT>
                    <a:lnB>
                      <a:noFill/>
                    </a:lnB>
                  </a:tcPr>
                </a:tc>
                <a:tc gridSpan="2">
                  <a:txBody>
                    <a:bodyPr/>
                    <a:lstStyle/>
                    <a:p>
                      <a:pPr algn="l" fontAlgn="b"/>
                      <a:r>
                        <a:rPr lang="id-ID" sz="1700" b="1" i="0" u="none" strike="noStrike" dirty="0">
                          <a:solidFill>
                            <a:srgbClr val="000000"/>
                          </a:solidFill>
                          <a:latin typeface="Arial Black" pitchFamily="34" charset="0"/>
                        </a:rPr>
                        <a:t>Unsur Utama</a:t>
                      </a:r>
                    </a:p>
                  </a:txBody>
                  <a:tcPr marL="6245" marR="6245" marT="4684"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endParaRPr lang="id-ID" sz="1700" dirty="0">
                        <a:latin typeface="Arial Black" pitchFamily="34" charset="0"/>
                      </a:endParaRPr>
                    </a:p>
                  </a:txBody>
                  <a:tcPr marL="6245" marR="6245" marT="4684" marB="0" anchor="b">
                    <a:lnL>
                      <a:noFill/>
                    </a:lnL>
                    <a:lnR>
                      <a:noFill/>
                    </a:lnR>
                    <a:lnT>
                      <a:noFill/>
                    </a:lnT>
                    <a:lnB>
                      <a:noFill/>
                    </a:lnB>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A</a:t>
                      </a:r>
                    </a:p>
                  </a:txBody>
                  <a:tcPr marL="6245" marR="6245" marT="4684"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245" marR="6245" marT="4684"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1" i="0" u="none" strike="noStrike">
                          <a:solidFill>
                            <a:srgbClr val="000000"/>
                          </a:solidFill>
                          <a:latin typeface="Arial Black" pitchFamily="34" charset="0"/>
                        </a:rPr>
                        <a:t>150,00</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Diklat Prajabatan</a:t>
                      </a:r>
                    </a:p>
                  </a:txBody>
                  <a:tcPr marL="6245" marR="6245" marT="4684"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3</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3</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1" i="0" u="none" strike="noStrike">
                          <a:solidFill>
                            <a:srgbClr val="000000"/>
                          </a:solidFill>
                          <a:latin typeface="Arial Black" pitchFamily="34" charset="0"/>
                        </a:rPr>
                        <a:t>3,00</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B</a:t>
                      </a:r>
                    </a:p>
                  </a:txBody>
                  <a:tcPr marL="6245" marR="6245" marT="4684"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Pendidikan</a:t>
                      </a:r>
                    </a:p>
                  </a:txBody>
                  <a:tcPr marL="6245" marR="6245" marT="4684"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rowSpan="6">
                  <a:txBody>
                    <a:bodyPr/>
                    <a:lstStyle/>
                    <a:p>
                      <a:pPr algn="ctr" fontAlgn="ctr"/>
                      <a:r>
                        <a:rPr lang="id-ID" sz="1700" b="1" i="0" u="none" strike="noStrike" dirty="0">
                          <a:solidFill>
                            <a:srgbClr val="000000"/>
                          </a:solidFill>
                          <a:latin typeface="Arial Black" pitchFamily="34" charset="0"/>
                        </a:rPr>
                        <a:t>≤(10)</a:t>
                      </a:r>
                    </a:p>
                  </a:txBody>
                  <a:tcPr marL="6245" marR="6245" marT="4684" marB="0" anchor="ctr">
                    <a:lnL>
                      <a:noFill/>
                    </a:lnL>
                    <a:lnR>
                      <a:noFill/>
                    </a:lnR>
                    <a:lnT>
                      <a:noFill/>
                    </a:lnT>
                    <a:lnB>
                      <a:noFill/>
                    </a:lnB>
                    <a:solidFill>
                      <a:schemeClr val="tx2">
                        <a:lumMod val="20000"/>
                        <a:lumOff val="80000"/>
                      </a:schemeClr>
                    </a:solidFill>
                  </a:tcPr>
                </a:tc>
                <a:tc>
                  <a:txBody>
                    <a:bodyPr/>
                    <a:lstStyle/>
                    <a:p>
                      <a:pPr algn="ctr" fontAlgn="b"/>
                      <a:r>
                        <a:rPr lang="id-ID" sz="1700" b="1" i="0" u="none" strike="noStrike">
                          <a:solidFill>
                            <a:srgbClr val="000000"/>
                          </a:solidFill>
                          <a:latin typeface="Arial Black" pitchFamily="34" charset="0"/>
                        </a:rPr>
                        <a:t>≥ 55 % X 10</a:t>
                      </a: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dirty="0" smtClean="0">
                          <a:solidFill>
                            <a:srgbClr val="000000"/>
                          </a:solidFill>
                          <a:latin typeface="Arial Black" pitchFamily="34" charset="0"/>
                        </a:rPr>
                        <a:t>5,5</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a:solidFill>
                            <a:srgbClr val="000000"/>
                          </a:solidFill>
                          <a:latin typeface="Arial Black" pitchFamily="34" charset="0"/>
                        </a:rPr>
                        <a:t>5,50</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C</a:t>
                      </a:r>
                    </a:p>
                  </a:txBody>
                  <a:tcPr marL="6245" marR="6245" marT="4684"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Penelitian</a:t>
                      </a:r>
                    </a:p>
                  </a:txBody>
                  <a:tcPr marL="6245" marR="6245" marT="4684"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25% X 10*</a:t>
                      </a: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a:solidFill>
                            <a:srgbClr val="000000"/>
                          </a:solidFill>
                          <a:latin typeface="Arial Black" pitchFamily="34" charset="0"/>
                        </a:rPr>
                        <a:t>2,50</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a:t>
                      </a:r>
                    </a:p>
                  </a:txBody>
                  <a:tcPr marL="6245" marR="6245" marT="4684"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Pengabdian</a:t>
                      </a:r>
                    </a:p>
                  </a:txBody>
                  <a:tcPr marL="6245" marR="6245" marT="4684"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10**</a:t>
                      </a: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dirty="0" smtClean="0">
                          <a:solidFill>
                            <a:srgbClr val="000000"/>
                          </a:solidFill>
                          <a:latin typeface="Arial Black" pitchFamily="34" charset="0"/>
                        </a:rPr>
                        <a:t>1,0</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a:solidFill>
                            <a:srgbClr val="000000"/>
                          </a:solidFill>
                          <a:latin typeface="Arial Black" pitchFamily="34" charset="0"/>
                        </a:rPr>
                        <a:t>1,00</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rowSpan="2">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dirty="0">
                          <a:solidFill>
                            <a:srgbClr val="000000"/>
                          </a:solidFill>
                          <a:latin typeface="Arial Black" pitchFamily="34" charset="0"/>
                        </a:rPr>
                        <a:t>-</a:t>
                      </a:r>
                    </a:p>
                  </a:txBody>
                  <a:tcPr marL="6245" marR="6245" marT="4684" marB="0" anchor="b">
                    <a:lnL>
                      <a:noFill/>
                    </a:lnL>
                    <a:lnR>
                      <a:noFill/>
                    </a:lnR>
                    <a:lnT>
                      <a:noFill/>
                    </a:lnT>
                    <a:lnB>
                      <a:noFill/>
                    </a:lnB>
                    <a:solidFill>
                      <a:schemeClr val="tx2">
                        <a:lumMod val="20000"/>
                        <a:lumOff val="80000"/>
                      </a:schemeClr>
                    </a:solidFill>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a:t>
                      </a: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dirty="0">
                          <a:solidFill>
                            <a:srgbClr val="000000"/>
                          </a:solidFill>
                          <a:latin typeface="Arial Black" pitchFamily="34" charset="0"/>
                        </a:rPr>
                        <a:t> </a:t>
                      </a:r>
                    </a:p>
                  </a:txBody>
                  <a:tcPr marL="6245" marR="6245" marT="4684" marB="0" anchor="b">
                    <a:lnL>
                      <a:noFill/>
                    </a:lnL>
                    <a:lnR>
                      <a:noFill/>
                    </a:lnR>
                    <a:lnT>
                      <a:noFill/>
                    </a:lnT>
                    <a:lnB>
                      <a:noFill/>
                    </a:lnB>
                    <a:solidFill>
                      <a:schemeClr val="tx2">
                        <a:lumMod val="20000"/>
                        <a:lumOff val="80000"/>
                      </a:schemeClr>
                    </a:solidFill>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r>
                        <a:rPr lang="id-ID" sz="1700" b="1" i="0" u="none" strike="noStrike">
                          <a:solidFill>
                            <a:srgbClr val="000000"/>
                          </a:solidFill>
                          <a:latin typeface="Arial Black" pitchFamily="34" charset="0"/>
                        </a:rPr>
                        <a:t>2</a:t>
                      </a:r>
                    </a:p>
                  </a:txBody>
                  <a:tcPr marL="6245" marR="6245" marT="4684"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245" marR="6245" marT="4684" marB="0" anchor="b">
                    <a:lnL>
                      <a:noFill/>
                    </a:lnL>
                    <a:lnR>
                      <a:noFill/>
                    </a:lnR>
                    <a:lnT>
                      <a:noFill/>
                    </a:lnT>
                    <a:lnB>
                      <a:noFill/>
                    </a:lnB>
                  </a:tcPr>
                </a:tc>
                <a:tc h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10</a:t>
                      </a: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dirty="0" smtClean="0">
                          <a:solidFill>
                            <a:srgbClr val="000000"/>
                          </a:solidFill>
                          <a:latin typeface="Arial Black" pitchFamily="34" charset="0"/>
                        </a:rPr>
                        <a:t>1,0</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tx2">
                        <a:lumMod val="20000"/>
                        <a:lumOff val="80000"/>
                      </a:schemeClr>
                    </a:solidFill>
                  </a:tcPr>
                </a:tc>
                <a:tc>
                  <a:txBody>
                    <a:bodyPr/>
                    <a:lstStyle/>
                    <a:p>
                      <a:pPr algn="r" fontAlgn="b"/>
                      <a:r>
                        <a:rPr lang="id-ID" sz="1700" b="1" i="0" u="none" strike="noStrike">
                          <a:solidFill>
                            <a:srgbClr val="000000"/>
                          </a:solidFill>
                          <a:latin typeface="Arial Black" pitchFamily="34" charset="0"/>
                        </a:rPr>
                        <a:t>1,00</a:t>
                      </a: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438718">
                <a:tc>
                  <a:txBody>
                    <a:bodyPr/>
                    <a:lstStyle/>
                    <a:p>
                      <a:pPr algn="ctr"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245" marR="6245" marT="4684"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153</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1" i="0" u="none" strike="noStrike">
                          <a:solidFill>
                            <a:srgbClr val="000000"/>
                          </a:solidFill>
                          <a:latin typeface="Arial Black" pitchFamily="34" charset="0"/>
                        </a:rPr>
                        <a:t>163</a:t>
                      </a:r>
                    </a:p>
                  </a:txBody>
                  <a:tcPr marL="6245" marR="6245" marT="4684" marB="0" anchor="b">
                    <a:lnL>
                      <a:noFill/>
                    </a:lnL>
                    <a:lnR>
                      <a:noFill/>
                    </a:lnR>
                    <a:lnT>
                      <a:noFill/>
                    </a:lnT>
                    <a:lnB>
                      <a:noFill/>
                    </a:lnB>
                  </a:tcPr>
                </a:tc>
                <a:tc>
                  <a:txBody>
                    <a:bodyPr/>
                    <a:lstStyle/>
                    <a:p>
                      <a:pPr algn="r" fontAlgn="b"/>
                      <a:r>
                        <a:rPr lang="id-ID" sz="1700" b="1" i="0" u="none" strike="noStrike">
                          <a:solidFill>
                            <a:srgbClr val="000000"/>
                          </a:solidFill>
                          <a:latin typeface="Arial Black" pitchFamily="34" charset="0"/>
                        </a:rPr>
                        <a:t>163</a:t>
                      </a:r>
                    </a:p>
                  </a:txBody>
                  <a:tcPr marL="6245" marR="6245" marT="4684" marB="0" anchor="b">
                    <a:lnL>
                      <a:noFill/>
                    </a:lnL>
                    <a:lnR>
                      <a:noFill/>
                    </a:lnR>
                    <a:lnT>
                      <a:noFill/>
                    </a:lnT>
                    <a:lnB>
                      <a:noFill/>
                    </a:lnB>
                  </a:tcPr>
                </a:tc>
                <a:tc gridSpan="3">
                  <a:txBody>
                    <a:bodyPr/>
                    <a:lstStyle/>
                    <a:p>
                      <a:pPr algn="r" fontAlgn="b"/>
                      <a:r>
                        <a:rPr lang="id-ID" sz="1800" b="0" i="0" u="none" strike="noStrike" dirty="0" smtClean="0">
                          <a:solidFill>
                            <a:srgbClr val="000000"/>
                          </a:solidFill>
                          <a:latin typeface="Arial Black" pitchFamily="34" charset="0"/>
                        </a:rPr>
                        <a:t>diakui 150</a:t>
                      </a:r>
                    </a:p>
                    <a:p>
                      <a:pPr algn="r" fontAlgn="b"/>
                      <a:r>
                        <a:rPr lang="id-ID" sz="1800" b="0" i="0" u="none" strike="noStrike" dirty="0" smtClean="0">
                          <a:solidFill>
                            <a:srgbClr val="000000"/>
                          </a:solidFill>
                          <a:latin typeface="Arial Black" pitchFamily="34" charset="0"/>
                        </a:rPr>
                        <a:t>utk  dst</a:t>
                      </a:r>
                      <a:endParaRPr lang="id-ID" sz="18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r>
              <a:tr h="231543">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endParaRPr lang="id-ID" sz="170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gridSpan="6">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endParaRPr lang="id-ID" sz="1700" b="1" i="0" u="none" strike="noStrike" dirty="0" smtClean="0">
                        <a:solidFill>
                          <a:srgbClr val="000000"/>
                        </a:solidFill>
                        <a:latin typeface="Arial Black" pitchFamily="34" charset="0"/>
                      </a:endParaRPr>
                    </a:p>
                    <a:p>
                      <a:pPr algn="l" fontAlgn="b">
                        <a:buFont typeface="Arial" pitchFamily="34" charset="0"/>
                        <a:buNone/>
                      </a:pPr>
                      <a:r>
                        <a:rPr lang="id-ID" sz="1700" b="1" i="0" u="none" strike="noStrike" dirty="0" smtClean="0">
                          <a:solidFill>
                            <a:srgbClr val="000000"/>
                          </a:solidFill>
                          <a:latin typeface="Arial Black" pitchFamily="34" charset="0"/>
                        </a:rPr>
                        <a:t>     nasional </a:t>
                      </a:r>
                      <a:r>
                        <a:rPr lang="id-ID" sz="1700" b="1" i="0" u="none" strike="noStrike" dirty="0">
                          <a:solidFill>
                            <a:srgbClr val="000000"/>
                          </a:solidFill>
                          <a:latin typeface="Arial Black" pitchFamily="34" charset="0"/>
                        </a:rPr>
                        <a:t>sebagai </a:t>
                      </a:r>
                      <a:r>
                        <a:rPr lang="id-ID" sz="1700" b="1" i="0" u="none" strike="noStrike" dirty="0" smtClean="0">
                          <a:solidFill>
                            <a:srgbClr val="000000"/>
                          </a:solidFill>
                          <a:latin typeface="Arial Black" pitchFamily="34" charset="0"/>
                        </a:rPr>
                        <a:t>penulis pertama</a:t>
                      </a:r>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gridSpan="6">
                  <a:txBody>
                    <a:bodyPr/>
                    <a:lstStyle/>
                    <a:p>
                      <a:pPr algn="l" fontAlgn="b"/>
                      <a:r>
                        <a:rPr lang="id-ID" sz="1700" b="1" i="0" u="none" strike="noStrike" dirty="0">
                          <a:solidFill>
                            <a:srgbClr val="000000"/>
                          </a:solidFill>
                          <a:latin typeface="Arial Black" pitchFamily="34" charset="0"/>
                        </a:rPr>
                        <a:t>** Diperlukan persyaratan minimal 0,50 ak</a:t>
                      </a:r>
                    </a:p>
                  </a:txBody>
                  <a:tcPr marL="6245" marR="6245" marT="4684"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245" marR="6245" marT="4684"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57</a:t>
            </a:fld>
            <a:endParaRPr lang="en-US"/>
          </a:p>
        </p:txBody>
      </p:sp>
      <p:sp>
        <p:nvSpPr>
          <p:cNvPr id="6" name="Rectangle 5"/>
          <p:cNvSpPr/>
          <p:nvPr/>
        </p:nvSpPr>
        <p:spPr>
          <a:xfrm>
            <a:off x="2609811" y="28494"/>
            <a:ext cx="8940800" cy="400110"/>
          </a:xfrm>
          <a:prstGeom prst="rect">
            <a:avLst/>
          </a:prstGeom>
        </p:spPr>
        <p:txBody>
          <a:bodyPr wrap="square">
            <a:spAutoFit/>
          </a:bodyPr>
          <a:lstStyle/>
          <a:p>
            <a:pPr algn="r"/>
            <a:r>
              <a:rPr lang="en-US" sz="2000" b="1" dirty="0" smtClean="0"/>
              <a:t>PENGANGKATAN PERTAMA</a:t>
            </a:r>
            <a:endParaRPr lang="id-ID" sz="2000" b="1" dirty="0"/>
          </a:p>
        </p:txBody>
      </p:sp>
      <p:graphicFrame>
        <p:nvGraphicFramePr>
          <p:cNvPr id="5" name="Table 4"/>
          <p:cNvGraphicFramePr>
            <a:graphicFrameLocks noGrp="1"/>
          </p:cNvGraphicFramePr>
          <p:nvPr/>
        </p:nvGraphicFramePr>
        <p:xfrm>
          <a:off x="476214" y="500042"/>
          <a:ext cx="11239577" cy="5698504"/>
        </p:xfrm>
        <a:graphic>
          <a:graphicData uri="http://schemas.openxmlformats.org/drawingml/2006/table">
            <a:tbl>
              <a:tblPr/>
              <a:tblGrid>
                <a:gridCol w="552625"/>
                <a:gridCol w="552625"/>
                <a:gridCol w="3181029"/>
                <a:gridCol w="1238259"/>
                <a:gridCol w="857256"/>
                <a:gridCol w="1619261"/>
                <a:gridCol w="666755"/>
                <a:gridCol w="1420160"/>
                <a:gridCol w="46357"/>
                <a:gridCol w="552625"/>
                <a:gridCol w="552625"/>
              </a:tblGrid>
              <a:tr h="231543">
                <a:tc>
                  <a:txBody>
                    <a:bodyPr/>
                    <a:lstStyle/>
                    <a:p>
                      <a:pPr algn="l"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gridSpan="4">
                  <a:txBody>
                    <a:bodyPr/>
                    <a:lstStyle/>
                    <a:p>
                      <a:pPr algn="l" fontAlgn="b"/>
                      <a:r>
                        <a:rPr lang="id-ID" sz="1700" b="0" i="0" u="none" strike="noStrike" dirty="0">
                          <a:solidFill>
                            <a:srgbClr val="000000"/>
                          </a:solidFill>
                          <a:latin typeface="Arial Black" pitchFamily="34" charset="0"/>
                        </a:rPr>
                        <a:t>Pengangkatan Pertama </a:t>
                      </a:r>
                      <a:r>
                        <a:rPr lang="id-ID" sz="1700" b="0" i="0" u="none" strike="noStrike" dirty="0" smtClean="0">
                          <a:solidFill>
                            <a:srgbClr val="000000"/>
                          </a:solidFill>
                          <a:latin typeface="Arial Black" pitchFamily="34" charset="0"/>
                        </a:rPr>
                        <a:t>L  200(S3)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FF00"/>
                    </a:solidFill>
                  </a:tcPr>
                </a:tc>
                <a:tc hMerge="1">
                  <a:txBody>
                    <a:bodyPr/>
                    <a:lstStyle/>
                    <a:p>
                      <a:endParaRPr lang="id-ID"/>
                    </a:p>
                  </a:txBody>
                  <a:tcPr/>
                </a:tc>
                <a:tc hMerge="1">
                  <a:txBody>
                    <a:bodyPr/>
                    <a:lstStyle/>
                    <a:p>
                      <a:pPr algn="l" fontAlgn="b"/>
                      <a:endParaRPr lang="id-ID" sz="1800" b="1" i="0" u="none" strike="noStrike" dirty="0">
                        <a:solidFill>
                          <a:srgbClr val="000000"/>
                        </a:solidFill>
                        <a:latin typeface="Calibri"/>
                      </a:endParaRPr>
                    </a:p>
                  </a:txBody>
                  <a:tcPr marL="4684" marR="4684" marT="4684" marB="0" anchor="b">
                    <a:lnL>
                      <a:noFill/>
                    </a:lnL>
                    <a:lnR>
                      <a:noFill/>
                    </a:lnR>
                    <a:lnT>
                      <a:noFill/>
                    </a:lnT>
                    <a:lnB>
                      <a:noFill/>
                    </a:lnB>
                  </a:tcPr>
                </a:tc>
                <a:tc hMerge="1">
                  <a:txBody>
                    <a:bodyPr/>
                    <a:lstStyle/>
                    <a:p>
                      <a:endParaRPr lang="id-ID" dirty="0"/>
                    </a:p>
                  </a:txBody>
                  <a:tcPr marL="4684" marR="4684" marT="4684" marB="0" anchor="b">
                    <a:lnL>
                      <a:noFill/>
                    </a:lnL>
                    <a:lnR>
                      <a:noFill/>
                    </a:lnR>
                    <a:lnT>
                      <a:noFill/>
                    </a:lnT>
                    <a:lnB>
                      <a:noFill/>
                    </a:lnB>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gridSpan="3">
                  <a:txBody>
                    <a:bodyPr/>
                    <a:lstStyle/>
                    <a:p>
                      <a:pPr algn="ctr" fontAlgn="b"/>
                      <a:r>
                        <a:rPr lang="id-ID" sz="1700" b="0" i="0" u="none" strike="noStrike">
                          <a:solidFill>
                            <a:srgbClr val="000000"/>
                          </a:solidFill>
                          <a:latin typeface="Arial Black" pitchFamily="34" charset="0"/>
                        </a:rPr>
                        <a:t>Minimum Keperluan</a:t>
                      </a:r>
                    </a:p>
                  </a:txBody>
                  <a:tcPr marL="6245" marR="6245" marT="4684"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0" i="0" u="none" strike="noStrike">
                          <a:solidFill>
                            <a:srgbClr val="000000"/>
                          </a:solidFill>
                          <a:latin typeface="Arial Black" pitchFamily="34" charset="0"/>
                        </a:rPr>
                        <a:t>Total Perolehan</a:t>
                      </a: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r>
                        <a:rPr lang="id-ID" sz="1700" b="0" i="0" u="none" strike="noStrike">
                          <a:solidFill>
                            <a:srgbClr val="000000"/>
                          </a:solidFill>
                          <a:latin typeface="Arial Black" pitchFamily="34" charset="0"/>
                        </a:rPr>
                        <a:t>No.</a:t>
                      </a:r>
                    </a:p>
                  </a:txBody>
                  <a:tcPr marL="6245" marR="6245" marT="4684" marB="0" anchor="b">
                    <a:lnL>
                      <a:noFill/>
                    </a:lnL>
                    <a:lnR>
                      <a:noFill/>
                    </a:lnR>
                    <a:lnT>
                      <a:noFill/>
                    </a:lnT>
                    <a:lnB>
                      <a:noFill/>
                    </a:lnB>
                  </a:tcPr>
                </a:tc>
                <a:tc gridSpan="2">
                  <a:txBody>
                    <a:bodyPr/>
                    <a:lstStyle/>
                    <a:p>
                      <a:pPr algn="l" fontAlgn="b"/>
                      <a:r>
                        <a:rPr lang="id-ID" sz="1700" b="0" i="0" u="none" strike="noStrike">
                          <a:solidFill>
                            <a:srgbClr val="000000"/>
                          </a:solidFill>
                          <a:latin typeface="Arial Black" pitchFamily="34" charset="0"/>
                        </a:rPr>
                        <a:t>Unsur yang dinilai</a:t>
                      </a:r>
                    </a:p>
                  </a:txBody>
                  <a:tcPr marL="6245" marR="6245" marT="4684" marB="0" anchor="b">
                    <a:lnL>
                      <a:noFill/>
                    </a:lnL>
                    <a:lnR>
                      <a:noFill/>
                    </a:lnR>
                    <a:lnT>
                      <a:noFill/>
                    </a:lnT>
                    <a:lnB>
                      <a:noFill/>
                    </a:lnB>
                  </a:tcPr>
                </a:tc>
                <a:tc hMerge="1">
                  <a:txBody>
                    <a:bodyPr/>
                    <a:lstStyle/>
                    <a:p>
                      <a:endParaRPr lang="id-ID"/>
                    </a:p>
                  </a:txBody>
                  <a:tcPr/>
                </a:tc>
                <a:tc>
                  <a:txBody>
                    <a:bodyPr/>
                    <a:lstStyle/>
                    <a:p>
                      <a:pPr algn="ctr" fontAlgn="b"/>
                      <a:r>
                        <a:rPr lang="id-ID" sz="1700" b="0" i="0" u="none" strike="noStrike" dirty="0" smtClean="0">
                          <a:solidFill>
                            <a:srgbClr val="000000"/>
                          </a:solidFill>
                          <a:latin typeface="Arial Black" pitchFamily="34" charset="0"/>
                        </a:rPr>
                        <a:t>L 200</a:t>
                      </a:r>
                    </a:p>
                    <a:p>
                      <a:pPr algn="ctr" fontAlgn="b"/>
                      <a:r>
                        <a:rPr lang="id-ID" sz="1700" b="0" i="0" u="none" strike="noStrike" dirty="0" smtClean="0">
                          <a:solidFill>
                            <a:srgbClr val="000000"/>
                          </a:solidFill>
                          <a:latin typeface="Arial Black" pitchFamily="34" charset="0"/>
                        </a:rPr>
                        <a:t> </a:t>
                      </a:r>
                      <a:r>
                        <a:rPr lang="id-ID" sz="1700" b="0" i="0" u="none" strike="noStrike" dirty="0">
                          <a:solidFill>
                            <a:srgbClr val="000000"/>
                          </a:solidFill>
                          <a:latin typeface="Arial Black" pitchFamily="34" charset="0"/>
                        </a:rPr>
                        <a:t>(</a:t>
                      </a:r>
                      <a:r>
                        <a:rPr lang="id-ID" sz="1700" b="0" i="0" u="none" strike="noStrike" dirty="0" smtClean="0">
                          <a:solidFill>
                            <a:srgbClr val="000000"/>
                          </a:solidFill>
                          <a:latin typeface="Arial Black" pitchFamily="34" charset="0"/>
                        </a:rPr>
                        <a:t>S3)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pPr algn="ctr" fontAlgn="b"/>
                      <a:r>
                        <a:rPr lang="id-ID" sz="1700" b="0" i="0" u="none" strike="noStrike" dirty="0" smtClean="0">
                          <a:solidFill>
                            <a:srgbClr val="000000"/>
                          </a:solidFill>
                          <a:latin typeface="Arial Black" pitchFamily="34" charset="0"/>
                        </a:rPr>
                        <a:t>Diper lukan</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FF00"/>
                    </a:solidFill>
                  </a:tcPr>
                </a:tc>
                <a:tc gridSpan="2">
                  <a:txBody>
                    <a:bodyPr/>
                    <a:lstStyle/>
                    <a:p>
                      <a:pPr algn="ctr" fontAlgn="b"/>
                      <a:r>
                        <a:rPr lang="id-ID" sz="1700" b="0" i="0" u="none" strike="noStrike" dirty="0" smtClean="0">
                          <a:solidFill>
                            <a:srgbClr val="000000"/>
                          </a:solidFill>
                          <a:latin typeface="Arial Black" pitchFamily="34" charset="0"/>
                        </a:rPr>
                        <a:t>L 200 </a:t>
                      </a:r>
                      <a:r>
                        <a:rPr lang="id-ID" sz="1700" b="0" i="0" u="none" strike="noStrike" dirty="0">
                          <a:solidFill>
                            <a:srgbClr val="000000"/>
                          </a:solidFill>
                          <a:latin typeface="Arial Black" pitchFamily="34" charset="0"/>
                        </a:rPr>
                        <a:t>(</a:t>
                      </a:r>
                      <a:r>
                        <a:rPr lang="id-ID" sz="1700" b="0" i="0" u="none" strike="noStrike" dirty="0" smtClean="0">
                          <a:solidFill>
                            <a:srgbClr val="000000"/>
                          </a:solidFill>
                          <a:latin typeface="Arial Black" pitchFamily="34" charset="0"/>
                        </a:rPr>
                        <a:t>S3)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hMerge="1">
                  <a:txBody>
                    <a:bodyPr/>
                    <a:lstStyle/>
                    <a:p>
                      <a:endParaRPr lang="id-ID"/>
                    </a:p>
                  </a:txBody>
                  <a:tcPr/>
                </a:tc>
                <a:tc>
                  <a:txBody>
                    <a:bodyPr/>
                    <a:lstStyle/>
                    <a:p>
                      <a:endParaRPr lang="id-ID" sz="1700" b="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r>
                        <a:rPr lang="id-ID" sz="1700" b="0" i="0" u="none" strike="noStrike">
                          <a:solidFill>
                            <a:srgbClr val="000000"/>
                          </a:solidFill>
                          <a:latin typeface="Arial Black" pitchFamily="34" charset="0"/>
                        </a:rPr>
                        <a:t>1</a:t>
                      </a:r>
                    </a:p>
                  </a:txBody>
                  <a:tcPr marL="6245" marR="6245" marT="4684" marB="0" anchor="b">
                    <a:lnL>
                      <a:noFill/>
                    </a:lnL>
                    <a:lnR>
                      <a:noFill/>
                    </a:lnR>
                    <a:lnT>
                      <a:noFill/>
                    </a:lnT>
                    <a:lnB>
                      <a:noFill/>
                    </a:lnB>
                  </a:tcPr>
                </a:tc>
                <a:tc gridSpan="2">
                  <a:txBody>
                    <a:bodyPr/>
                    <a:lstStyle/>
                    <a:p>
                      <a:pPr algn="l" fontAlgn="b"/>
                      <a:r>
                        <a:rPr lang="id-ID" sz="1700" b="0" i="0" u="none" strike="noStrike">
                          <a:solidFill>
                            <a:srgbClr val="000000"/>
                          </a:solidFill>
                          <a:latin typeface="Arial Black" pitchFamily="34" charset="0"/>
                        </a:rPr>
                        <a:t>Unsur Utama</a:t>
                      </a:r>
                    </a:p>
                  </a:txBody>
                  <a:tcPr marL="6245" marR="6245" marT="4684" marB="0" anchor="b">
                    <a:lnL>
                      <a:noFill/>
                    </a:lnL>
                    <a:lnR>
                      <a:noFill/>
                    </a:lnR>
                    <a:lnT>
                      <a:noFill/>
                    </a:lnT>
                    <a:lnB>
                      <a:noFill/>
                    </a:lnB>
                  </a:tcPr>
                </a:tc>
                <a:tc hMerge="1">
                  <a:txBody>
                    <a:bodyPr/>
                    <a:lstStyle/>
                    <a:p>
                      <a:endParaRPr lang="id-ID"/>
                    </a:p>
                  </a:txBody>
                  <a:tcPr/>
                </a:tc>
                <a:tc>
                  <a:txBody>
                    <a:bodyPr/>
                    <a:lstStyle/>
                    <a:p>
                      <a:pPr algn="ct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endParaRPr lang="id-ID" sz="1700" b="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A</a:t>
                      </a:r>
                    </a:p>
                  </a:txBody>
                  <a:tcPr marL="6245" marR="6245" marT="4684"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Pendidikan Sekolah</a:t>
                      </a: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200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200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200,0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Diklat Prajabatan</a:t>
                      </a: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b="0">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3,0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B</a:t>
                      </a:r>
                    </a:p>
                  </a:txBody>
                  <a:tcPr marL="6245" marR="6245" marT="4684" marB="0" anchor="b">
                    <a:lnL>
                      <a:noFill/>
                    </a:lnL>
                    <a:lnR>
                      <a:noFill/>
                    </a:lnR>
                    <a:lnT>
                      <a:noFill/>
                    </a:lnT>
                    <a:lnB>
                      <a:noFill/>
                    </a:lnB>
                  </a:tcPr>
                </a:tc>
                <a:tc>
                  <a:txBody>
                    <a:bodyPr/>
                    <a:lstStyle/>
                    <a:p>
                      <a:pPr algn="l" fontAlgn="b"/>
                      <a:r>
                        <a:rPr lang="id-ID" sz="1700" b="0" i="0" u="none" strike="noStrike" dirty="0">
                          <a:solidFill>
                            <a:srgbClr val="000000"/>
                          </a:solidFill>
                          <a:latin typeface="Arial Black" pitchFamily="34" charset="0"/>
                        </a:rPr>
                        <a:t>Pelaksanaan Pendidikan</a:t>
                      </a:r>
                    </a:p>
                  </a:txBody>
                  <a:tcPr marL="6245" marR="6245" marT="4684" marB="0" anchor="b">
                    <a:lnL>
                      <a:noFill/>
                    </a:lnL>
                    <a:lnR>
                      <a:noFill/>
                    </a:lnR>
                    <a:lnT>
                      <a:noFill/>
                    </a:lnT>
                    <a:lnB>
                      <a:noFill/>
                    </a:lnB>
                  </a:tcPr>
                </a:tc>
                <a:tc>
                  <a:txBody>
                    <a:bodyPr/>
                    <a:lstStyle/>
                    <a:p>
                      <a:pPr algn="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rowSpan="6">
                  <a:txBody>
                    <a:bodyPr/>
                    <a:lstStyle/>
                    <a:p>
                      <a:pPr algn="ctr" fontAlgn="ctr"/>
                      <a:r>
                        <a:rPr lang="id-ID" sz="1700" b="0" i="0" u="none" strike="noStrike" dirty="0">
                          <a:solidFill>
                            <a:srgbClr val="000000"/>
                          </a:solidFill>
                          <a:latin typeface="Arial Black" pitchFamily="34" charset="0"/>
                        </a:rPr>
                        <a:t>≤(10)</a:t>
                      </a:r>
                    </a:p>
                  </a:txBody>
                  <a:tcPr marL="6245" marR="6245" marT="4684" marB="0" anchor="ctr">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 55 % X 10</a:t>
                      </a: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5,5</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5,5</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C</a:t>
                      </a:r>
                    </a:p>
                  </a:txBody>
                  <a:tcPr marL="6245" marR="6245" marT="4684"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Pelaksanaan Penelitian</a:t>
                      </a:r>
                    </a:p>
                  </a:txBody>
                  <a:tcPr marL="6245" marR="6245" marT="4684" marB="0" anchor="b">
                    <a:lnL>
                      <a:noFill/>
                    </a:lnL>
                    <a:lnR>
                      <a:noFill/>
                    </a:lnR>
                    <a:lnT>
                      <a:noFill/>
                    </a:lnT>
                    <a:lnB>
                      <a:noFill/>
                    </a:lnB>
                  </a:tcPr>
                </a:tc>
                <a:tc>
                  <a:txBody>
                    <a:bodyPr/>
                    <a:lstStyle/>
                    <a:p>
                      <a:pPr algn="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 25% X 10*</a:t>
                      </a: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2,5</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2,5</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D</a:t>
                      </a:r>
                    </a:p>
                  </a:txBody>
                  <a:tcPr marL="6245" marR="6245" marT="4684"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Pelaksanaan Pengabdian</a:t>
                      </a:r>
                    </a:p>
                  </a:txBody>
                  <a:tcPr marL="6245" marR="6245" marT="4684" marB="0" anchor="b">
                    <a:lnL>
                      <a:noFill/>
                    </a:lnL>
                    <a:lnR>
                      <a:noFill/>
                    </a:lnR>
                    <a:lnT>
                      <a:noFill/>
                    </a:lnT>
                    <a:lnB>
                      <a:noFill/>
                    </a:lnB>
                  </a:tcPr>
                </a:tc>
                <a:tc>
                  <a:txBody>
                    <a:bodyPr/>
                    <a:lstStyle/>
                    <a:p>
                      <a:pPr algn="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 10% X 10**</a:t>
                      </a: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1,0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1,0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rowSpan="2">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a:t>
                      </a: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a:solidFill>
                            <a:srgbClr val="000000"/>
                          </a:solidFill>
                          <a:latin typeface="Arial Black" pitchFamily="34" charset="0"/>
                        </a:rPr>
                        <a:t>-</a:t>
                      </a:r>
                    </a:p>
                  </a:txBody>
                  <a:tcPr marL="6245" marR="6245" marT="4684" marB="0" anchor="b">
                    <a:lnL>
                      <a:noFill/>
                    </a:lnL>
                    <a:lnR>
                      <a:noFill/>
                    </a:lnR>
                    <a:lnT>
                      <a:noFill/>
                    </a:lnT>
                    <a:lnB>
                      <a:noFill/>
                    </a:lnB>
                    <a:solidFill>
                      <a:schemeClr val="bg2">
                        <a:lumMod val="90000"/>
                      </a:schemeClr>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ctr"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vMerge="1">
                  <a:txBody>
                    <a:bodyPr/>
                    <a:lstStyle/>
                    <a:p>
                      <a:endParaRPr lang="id-ID"/>
                    </a:p>
                  </a:txBody>
                  <a:tcPr/>
                </a:tc>
                <a:tc>
                  <a:txBody>
                    <a:bodyPr/>
                    <a:lstStyle/>
                    <a:p>
                      <a:pPr algn="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 </a:t>
                      </a: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a:solidFill>
                            <a:srgbClr val="000000"/>
                          </a:solidFill>
                          <a:latin typeface="Arial Black" pitchFamily="34" charset="0"/>
                        </a:rPr>
                        <a:t> </a:t>
                      </a:r>
                    </a:p>
                  </a:txBody>
                  <a:tcPr marL="6245" marR="6245" marT="4684" marB="0" anchor="b">
                    <a:lnL>
                      <a:noFill/>
                    </a:lnL>
                    <a:lnR>
                      <a:noFill/>
                    </a:lnR>
                    <a:lnT>
                      <a:noFill/>
                    </a:lnT>
                    <a:lnB>
                      <a:noFill/>
                    </a:lnB>
                    <a:solidFill>
                      <a:schemeClr val="bg2">
                        <a:lumMod val="90000"/>
                      </a:schemeClr>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ctr" fontAlgn="b"/>
                      <a:r>
                        <a:rPr lang="id-ID" sz="1700" b="0" i="0" u="none" strike="noStrike">
                          <a:solidFill>
                            <a:srgbClr val="000000"/>
                          </a:solidFill>
                          <a:latin typeface="Arial Black" pitchFamily="34" charset="0"/>
                        </a:rPr>
                        <a:t>2</a:t>
                      </a:r>
                    </a:p>
                  </a:txBody>
                  <a:tcPr marL="6245" marR="6245" marT="4684" marB="0" anchor="b">
                    <a:lnL>
                      <a:noFill/>
                    </a:lnL>
                    <a:lnR>
                      <a:noFill/>
                    </a:lnR>
                    <a:lnT>
                      <a:noFill/>
                    </a:lnT>
                    <a:lnB>
                      <a:noFill/>
                    </a:lnB>
                  </a:tcPr>
                </a:tc>
                <a:tc gridSpan="2">
                  <a:txBody>
                    <a:bodyPr/>
                    <a:lstStyle/>
                    <a:p>
                      <a:pPr algn="l" fontAlgn="b"/>
                      <a:r>
                        <a:rPr lang="id-ID" sz="1700" b="0" i="0" u="none" strike="noStrike">
                          <a:solidFill>
                            <a:srgbClr val="000000"/>
                          </a:solidFill>
                          <a:latin typeface="Arial Black" pitchFamily="34" charset="0"/>
                        </a:rPr>
                        <a:t>Penunjang</a:t>
                      </a:r>
                    </a:p>
                  </a:txBody>
                  <a:tcPr marL="6245" marR="6245" marT="4684" marB="0" anchor="b">
                    <a:lnL>
                      <a:noFill/>
                    </a:lnL>
                    <a:lnR>
                      <a:noFill/>
                    </a:lnR>
                    <a:lnT>
                      <a:noFill/>
                    </a:lnT>
                    <a:lnB>
                      <a:noFill/>
                    </a:lnB>
                  </a:tcPr>
                </a:tc>
                <a:tc hMerge="1">
                  <a:txBody>
                    <a:bodyPr/>
                    <a:lstStyle/>
                    <a:p>
                      <a:endParaRPr lang="id-ID"/>
                    </a:p>
                  </a:txBody>
                  <a:tcPr/>
                </a:tc>
                <a:tc>
                  <a:txBody>
                    <a:bodyPr/>
                    <a:lstStyle/>
                    <a:p>
                      <a:pPr algn="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vMerge="1">
                  <a:txBody>
                    <a:bodyPr/>
                    <a:lstStyle/>
                    <a:p>
                      <a:endParaRPr lang="id-ID"/>
                    </a:p>
                  </a:txBody>
                  <a:tcPr/>
                </a:tc>
                <a:tc>
                  <a:txBody>
                    <a:bodyPr/>
                    <a:lstStyle/>
                    <a:p>
                      <a:pPr algn="ctr" fontAlgn="b"/>
                      <a:r>
                        <a:rPr lang="id-ID" sz="1700" b="0" i="0" u="none" strike="noStrike" dirty="0">
                          <a:solidFill>
                            <a:srgbClr val="000000"/>
                          </a:solidFill>
                          <a:latin typeface="Arial Black" pitchFamily="34" charset="0"/>
                        </a:rPr>
                        <a:t>≤ 10% X 10</a:t>
                      </a: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1,0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chemeClr val="bg2">
                        <a:lumMod val="90000"/>
                      </a:schemeClr>
                    </a:solidFill>
                  </a:tcPr>
                </a:tc>
                <a:tc>
                  <a:txBody>
                    <a:bodyPr/>
                    <a:lstStyle/>
                    <a:p>
                      <a:pPr algn="r" fontAlgn="b"/>
                      <a:r>
                        <a:rPr lang="id-ID" sz="1700" b="0" i="0" u="none" strike="noStrike" dirty="0" smtClean="0">
                          <a:solidFill>
                            <a:srgbClr val="000000"/>
                          </a:solidFill>
                          <a:latin typeface="Arial Black" pitchFamily="34" charset="0"/>
                        </a:rPr>
                        <a:t>1,0</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20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438718">
                <a:tc>
                  <a:txBody>
                    <a:bodyPr/>
                    <a:lstStyle/>
                    <a:p>
                      <a:pPr algn="ctr"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gridSpan="2">
                  <a:txBody>
                    <a:bodyPr/>
                    <a:lstStyle/>
                    <a:p>
                      <a:pPr algn="l" fontAlgn="b"/>
                      <a:r>
                        <a:rPr lang="id-ID" sz="1700" b="0" i="0" u="none" strike="noStrike">
                          <a:solidFill>
                            <a:srgbClr val="000000"/>
                          </a:solidFill>
                          <a:latin typeface="Arial Black" pitchFamily="34" charset="0"/>
                        </a:rPr>
                        <a:t>Jumlah</a:t>
                      </a:r>
                    </a:p>
                  </a:txBody>
                  <a:tcPr marL="6245" marR="6245" marT="4684" marB="0" anchor="b">
                    <a:lnL>
                      <a:noFill/>
                    </a:lnL>
                    <a:lnR>
                      <a:noFill/>
                    </a:lnR>
                    <a:lnT>
                      <a:noFill/>
                    </a:lnT>
                    <a:lnB>
                      <a:noFill/>
                    </a:lnB>
                  </a:tcPr>
                </a:tc>
                <a:tc hMerge="1">
                  <a:txBody>
                    <a:bodyPr/>
                    <a:lstStyle/>
                    <a:p>
                      <a:endParaRPr lang="id-ID"/>
                    </a:p>
                  </a:txBody>
                  <a:tcPr/>
                </a:tc>
                <a:tc>
                  <a:txBody>
                    <a:bodyPr/>
                    <a:lstStyle/>
                    <a:p>
                      <a:pPr algn="r" fontAlgn="b"/>
                      <a:r>
                        <a:rPr lang="id-ID" sz="1700" b="0" i="0" u="none" strike="noStrike" dirty="0" smtClean="0">
                          <a:solidFill>
                            <a:srgbClr val="000000"/>
                          </a:solidFill>
                          <a:latin typeface="Arial Black" pitchFamily="34" charset="0"/>
                        </a:rPr>
                        <a:t>203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C0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solidFill>
                      <a:srgbClr val="FFFF00"/>
                    </a:solidFill>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213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r" fontAlgn="b"/>
                      <a:r>
                        <a:rPr lang="id-ID" sz="1700" b="0" i="0" u="none" strike="noStrike" dirty="0" smtClean="0">
                          <a:solidFill>
                            <a:srgbClr val="000000"/>
                          </a:solidFill>
                          <a:latin typeface="Arial Black" pitchFamily="34" charset="0"/>
                        </a:rPr>
                        <a:t>213</a:t>
                      </a:r>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gridSpan="3">
                  <a:txBody>
                    <a:bodyPr/>
                    <a:lstStyle/>
                    <a:p>
                      <a:pPr algn="r" fontAlgn="b"/>
                      <a:r>
                        <a:rPr lang="id-ID" sz="2000" b="0" i="0" u="none" strike="noStrike" dirty="0" smtClean="0">
                          <a:solidFill>
                            <a:srgbClr val="000000"/>
                          </a:solidFill>
                          <a:latin typeface="Arial Black" pitchFamily="34" charset="0"/>
                        </a:rPr>
                        <a:t>diakui </a:t>
                      </a:r>
                      <a:r>
                        <a:rPr lang="id-ID" sz="2000" b="0" i="0" u="none" strike="noStrike" dirty="0" smtClean="0">
                          <a:solidFill>
                            <a:srgbClr val="000000"/>
                          </a:solidFill>
                          <a:latin typeface="Arial Black" pitchFamily="34" charset="0"/>
                        </a:rPr>
                        <a:t>200</a:t>
                      </a:r>
                    </a:p>
                    <a:p>
                      <a:pPr algn="r" fontAlgn="b"/>
                      <a:r>
                        <a:rPr lang="id-ID" sz="2000" b="0" i="0" u="none" strike="noStrike" dirty="0" smtClean="0">
                          <a:solidFill>
                            <a:srgbClr val="000000"/>
                          </a:solidFill>
                          <a:latin typeface="Arial Black" pitchFamily="34" charset="0"/>
                        </a:rPr>
                        <a:t>utk  dst</a:t>
                      </a:r>
                      <a:endParaRPr lang="id-ID" sz="2000" b="0" i="0" u="none" strike="noStrike" dirty="0">
                        <a:solidFill>
                          <a:srgbClr val="000000"/>
                        </a:solidFill>
                        <a:latin typeface="Arial Black" pitchFamily="34" charset="0"/>
                      </a:endParaRPr>
                    </a:p>
                  </a:txBody>
                  <a:tcPr marL="6245" marR="6245" marT="4684"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r>
              <a:tr h="231543">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endParaRPr lang="id-ID" sz="1700" b="0">
                        <a:latin typeface="Arial Black" pitchFamily="34" charset="0"/>
                      </a:endParaRPr>
                    </a:p>
                  </a:txBody>
                  <a:tcPr marL="6245" marR="6245" marT="4684" marB="0" anchor="b">
                    <a:lnL>
                      <a:noFill/>
                    </a:lnL>
                    <a:lnR>
                      <a:noFill/>
                    </a:lnR>
                    <a:lnT>
                      <a:noFill/>
                    </a:lnT>
                    <a:lnB>
                      <a:noFill/>
                    </a:lnB>
                  </a:tcPr>
                </a:tc>
                <a:tc>
                  <a:txBody>
                    <a:bodyPr/>
                    <a:lstStyle/>
                    <a:p>
                      <a:endParaRPr lang="id-ID" sz="1700" b="0">
                        <a:latin typeface="Arial Black" pitchFamily="34" charset="0"/>
                      </a:endParaRPr>
                    </a:p>
                  </a:txBody>
                  <a:tcPr marL="6245" marR="6245" marT="4684" marB="0" anchor="b">
                    <a:lnL>
                      <a:noFill/>
                    </a:lnL>
                    <a:lnR>
                      <a:noFill/>
                    </a:lnR>
                    <a:lnT>
                      <a:noFill/>
                    </a:lnT>
                    <a:lnB>
                      <a:noFill/>
                    </a:lnB>
                  </a:tcPr>
                </a:tc>
                <a:tc>
                  <a:txBody>
                    <a:bodyPr/>
                    <a:lstStyle/>
                    <a:p>
                      <a:endParaRPr lang="id-ID" sz="1700" b="0" dirty="0">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gridSpan="6">
                  <a:txBody>
                    <a:bodyPr/>
                    <a:lstStyle/>
                    <a:p>
                      <a:pPr algn="l" fontAlgn="b">
                        <a:buFont typeface="Arial" pitchFamily="34" charset="0"/>
                        <a:buChar char="•"/>
                      </a:pPr>
                      <a:r>
                        <a:rPr lang="id-ID" sz="1700" b="0" i="0" u="none" strike="noStrike" dirty="0" smtClean="0">
                          <a:solidFill>
                            <a:srgbClr val="000000"/>
                          </a:solidFill>
                          <a:latin typeface="Arial Black" pitchFamily="34" charset="0"/>
                        </a:rPr>
                        <a:t>   Diperlukan </a:t>
                      </a:r>
                      <a:r>
                        <a:rPr lang="id-ID" sz="1700" b="0" i="0" u="none" strike="noStrike" dirty="0">
                          <a:solidFill>
                            <a:srgbClr val="000000"/>
                          </a:solidFill>
                          <a:latin typeface="Arial Black" pitchFamily="34" charset="0"/>
                        </a:rPr>
                        <a:t>persyaratan khusus minimal satu karya ilmiah di jurnal </a:t>
                      </a:r>
                      <a:r>
                        <a:rPr lang="id-ID" sz="1700" b="0" i="0" u="none" strike="noStrike" dirty="0" smtClean="0">
                          <a:solidFill>
                            <a:srgbClr val="000000"/>
                          </a:solidFill>
                          <a:latin typeface="Arial Black" pitchFamily="34" charset="0"/>
                        </a:rPr>
                        <a:t> </a:t>
                      </a:r>
                    </a:p>
                    <a:p>
                      <a:pPr algn="l" fontAlgn="b">
                        <a:buFont typeface="Arial" pitchFamily="34" charset="0"/>
                        <a:buNone/>
                      </a:pPr>
                      <a:r>
                        <a:rPr lang="id-ID" sz="1700" b="0" i="0" u="none" strike="noStrike" dirty="0" smtClean="0">
                          <a:solidFill>
                            <a:srgbClr val="000000"/>
                          </a:solidFill>
                          <a:latin typeface="Arial Black" pitchFamily="34" charset="0"/>
                        </a:rPr>
                        <a:t>    nasional </a:t>
                      </a:r>
                      <a:r>
                        <a:rPr lang="id-ID" sz="1700" b="0" i="0" u="none" strike="noStrike" dirty="0">
                          <a:solidFill>
                            <a:srgbClr val="000000"/>
                          </a:solidFill>
                          <a:latin typeface="Arial Black" pitchFamily="34" charset="0"/>
                        </a:rPr>
                        <a:t>sebagai penulis pertama</a:t>
                      </a:r>
                    </a:p>
                  </a:txBody>
                  <a:tcPr marL="6245" marR="6245" marT="4684"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r>
              <a:tr h="231543">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gridSpan="6">
                  <a:txBody>
                    <a:bodyPr/>
                    <a:lstStyle/>
                    <a:p>
                      <a:pPr algn="l" fontAlgn="b"/>
                      <a:r>
                        <a:rPr lang="id-ID" sz="1700" b="0" i="0" u="none" strike="noStrike" dirty="0">
                          <a:solidFill>
                            <a:srgbClr val="000000"/>
                          </a:solidFill>
                          <a:latin typeface="Arial Black" pitchFamily="34" charset="0"/>
                        </a:rPr>
                        <a:t>** Diperlukan persyaratan minimal 0,50 ak</a:t>
                      </a:r>
                    </a:p>
                  </a:txBody>
                  <a:tcPr marL="6245" marR="6245" marT="4684"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245" marR="6245" marT="4684" marB="0" anchor="b">
                    <a:lnL>
                      <a:noFill/>
                    </a:lnL>
                    <a:lnR>
                      <a:noFill/>
                    </a:lnR>
                    <a:lnT>
                      <a:noFill/>
                    </a:lnT>
                    <a:lnB>
                      <a:noFill/>
                    </a:lnB>
                  </a:tcPr>
                </a:tc>
                <a:tc>
                  <a:txBody>
                    <a:bodyPr/>
                    <a:lstStyle/>
                    <a:p>
                      <a:pPr algn="l" fontAlgn="b"/>
                      <a:endParaRPr lang="id-ID" sz="1700" b="0" i="0" u="none" strike="noStrike" dirty="0">
                        <a:solidFill>
                          <a:srgbClr val="000000"/>
                        </a:solidFill>
                        <a:latin typeface="Arial Black" pitchFamily="34" charset="0"/>
                      </a:endParaRPr>
                    </a:p>
                  </a:txBody>
                  <a:tcPr marL="6245" marR="6245" marT="4684"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58</a:t>
            </a:fld>
            <a:endParaRPr lang="en-US"/>
          </a:p>
        </p:txBody>
      </p:sp>
      <p:sp>
        <p:nvSpPr>
          <p:cNvPr id="3" name="Rectangle 2"/>
          <p:cNvSpPr>
            <a:spLocks noChangeArrowheads="1"/>
          </p:cNvSpPr>
          <p:nvPr/>
        </p:nvSpPr>
        <p:spPr bwMode="auto">
          <a:xfrm>
            <a:off x="476211" y="1071551"/>
            <a:ext cx="109728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056" tIns="0" rIns="0" bIns="0" anchor="ctr">
            <a:spAutoFit/>
          </a:bodyPr>
          <a:lstStyle>
            <a:lvl1pPr>
              <a:tabLst>
                <a:tab pos="457200" algn="l"/>
              </a:tabLst>
              <a:defRPr>
                <a:solidFill>
                  <a:schemeClr val="tx1"/>
                </a:solidFill>
                <a:latin typeface="Constantia" panose="02030602050306030303" pitchFamily="18" charset="0"/>
              </a:defRPr>
            </a:lvl1pPr>
            <a:lvl2pPr marL="914400" indent="-457200">
              <a:tabLst>
                <a:tab pos="457200" algn="l"/>
              </a:tabLst>
              <a:defRPr>
                <a:solidFill>
                  <a:schemeClr val="tx1"/>
                </a:solidFill>
                <a:latin typeface="Constantia" panose="02030602050306030303" pitchFamily="18" charset="0"/>
              </a:defRPr>
            </a:lvl2pPr>
            <a:lvl3pPr marL="1143000" indent="-228600">
              <a:tabLst>
                <a:tab pos="457200" algn="l"/>
              </a:tabLst>
              <a:defRPr>
                <a:solidFill>
                  <a:schemeClr val="tx1"/>
                </a:solidFill>
                <a:latin typeface="Constantia" panose="02030602050306030303" pitchFamily="18" charset="0"/>
              </a:defRPr>
            </a:lvl3pPr>
            <a:lvl4pPr marL="1600200" indent="-228600">
              <a:tabLst>
                <a:tab pos="457200" algn="l"/>
              </a:tabLst>
              <a:defRPr>
                <a:solidFill>
                  <a:schemeClr val="tx1"/>
                </a:solidFill>
                <a:latin typeface="Constantia" panose="02030602050306030303" pitchFamily="18" charset="0"/>
              </a:defRPr>
            </a:lvl4pPr>
            <a:lvl5pPr marL="2057400" indent="-228600">
              <a:tabLst>
                <a:tab pos="457200" algn="l"/>
              </a:tabLst>
              <a:defRPr>
                <a:solidFill>
                  <a:schemeClr val="tx1"/>
                </a:solidFill>
                <a:latin typeface="Constantia" panose="02030602050306030303" pitchFamily="18" charset="0"/>
              </a:defRPr>
            </a:lvl5pPr>
            <a:lvl6pPr marL="2514600" indent="-228600" fontAlgn="base">
              <a:spcBef>
                <a:spcPct val="0"/>
              </a:spcBef>
              <a:spcAft>
                <a:spcPct val="0"/>
              </a:spcAft>
              <a:tabLst>
                <a:tab pos="457200" algn="l"/>
              </a:tabLst>
              <a:defRPr>
                <a:solidFill>
                  <a:schemeClr val="tx1"/>
                </a:solidFill>
                <a:latin typeface="Constantia" panose="02030602050306030303" pitchFamily="18" charset="0"/>
              </a:defRPr>
            </a:lvl6pPr>
            <a:lvl7pPr marL="2971800" indent="-228600" fontAlgn="base">
              <a:spcBef>
                <a:spcPct val="0"/>
              </a:spcBef>
              <a:spcAft>
                <a:spcPct val="0"/>
              </a:spcAft>
              <a:tabLst>
                <a:tab pos="457200" algn="l"/>
              </a:tabLst>
              <a:defRPr>
                <a:solidFill>
                  <a:schemeClr val="tx1"/>
                </a:solidFill>
                <a:latin typeface="Constantia" panose="02030602050306030303" pitchFamily="18" charset="0"/>
              </a:defRPr>
            </a:lvl7pPr>
            <a:lvl8pPr marL="3429000" indent="-228600" fontAlgn="base">
              <a:spcBef>
                <a:spcPct val="0"/>
              </a:spcBef>
              <a:spcAft>
                <a:spcPct val="0"/>
              </a:spcAft>
              <a:tabLst>
                <a:tab pos="457200" algn="l"/>
              </a:tabLst>
              <a:defRPr>
                <a:solidFill>
                  <a:schemeClr val="tx1"/>
                </a:solidFill>
                <a:latin typeface="Constantia" panose="02030602050306030303" pitchFamily="18" charset="0"/>
              </a:defRPr>
            </a:lvl8pPr>
            <a:lvl9pPr marL="3886200" indent="-228600" fontAlgn="base">
              <a:spcBef>
                <a:spcPct val="0"/>
              </a:spcBef>
              <a:spcAft>
                <a:spcPct val="0"/>
              </a:spcAft>
              <a:tabLst>
                <a:tab pos="457200" algn="l"/>
              </a:tabLst>
              <a:defRPr>
                <a:solidFill>
                  <a:schemeClr val="tx1"/>
                </a:solidFill>
                <a:latin typeface="Constantia" panose="02030602050306030303" pitchFamily="18" charset="0"/>
              </a:defRPr>
            </a:lvl9pPr>
          </a:lstStyle>
          <a:p>
            <a:pPr algn="just" eaLnBrk="1" hangingPunct="1">
              <a:defRPr/>
            </a:pPr>
            <a:r>
              <a:rPr lang="id-ID" altLang="en-US" sz="2000" b="1" dirty="0" smtClean="0">
                <a:ea typeface="Arial Unicode MS" panose="020B0604020202020204" pitchFamily="34" charset="-128"/>
                <a:cs typeface="Arial Unicode MS" panose="020B0604020202020204" pitchFamily="34" charset="-128"/>
              </a:rPr>
              <a:t>Pasal 11</a:t>
            </a:r>
            <a:endParaRPr lang="en-US" altLang="en-US" sz="2000" b="1" dirty="0" smtClean="0">
              <a:ea typeface="Arial Unicode MS" panose="020B0604020202020204" pitchFamily="34" charset="-128"/>
              <a:cs typeface="Arial Unicode MS" panose="020B0604020202020204" pitchFamily="34" charset="-128"/>
            </a:endParaRPr>
          </a:p>
          <a:p>
            <a:pPr marL="457200" indent="-457200"/>
            <a:r>
              <a:rPr lang="fi-FI" sz="2000" dirty="0" smtClean="0"/>
              <a:t>(1) </a:t>
            </a:r>
            <a:r>
              <a:rPr lang="id-ID" sz="2000" dirty="0" smtClean="0"/>
              <a:t>  </a:t>
            </a:r>
            <a:r>
              <a:rPr lang="fi-FI" sz="2000" b="1" dirty="0" smtClean="0"/>
              <a:t>Pengangkatan Pegawai Negeri Sipil dari jabatan lain</a:t>
            </a:r>
            <a:r>
              <a:rPr lang="fi-FI" sz="2000" dirty="0" smtClean="0"/>
              <a:t> ke</a:t>
            </a:r>
            <a:r>
              <a:rPr lang="id-ID" sz="2000" dirty="0" smtClean="0"/>
              <a:t> dalam Jabatan Akademik Dosen dapat dipertimbangkan dengan ketentuan sebagai berikut: </a:t>
            </a:r>
          </a:p>
          <a:p>
            <a:r>
              <a:rPr lang="id-ID" sz="2000" dirty="0" smtClean="0"/>
              <a:t>	a. Memenuhi syarat sebagaimana dimaksud dalam Pasal 10 ayat (1); </a:t>
            </a:r>
          </a:p>
          <a:p>
            <a:r>
              <a:rPr lang="id-ID" sz="2000" dirty="0" smtClean="0"/>
              <a:t>	b. Memiliki pengalaman mengajar (magang) pada pendidikan tinggi paling kurang 2 (dua) </a:t>
            </a:r>
          </a:p>
          <a:p>
            <a:r>
              <a:rPr lang="id-ID" sz="2000" dirty="0" smtClean="0"/>
              <a:t>           tahun; dan </a:t>
            </a:r>
          </a:p>
          <a:p>
            <a:r>
              <a:rPr lang="id-ID" sz="2000" dirty="0" smtClean="0"/>
              <a:t>	c. Tersedianya formasi untuk Jabatan Akademik Dosen.</a:t>
            </a:r>
          </a:p>
          <a:p>
            <a:pPr marL="342900" indent="-342900">
              <a:buAutoNum type="arabicParenBoth" startAt="2"/>
            </a:pPr>
            <a:r>
              <a:rPr lang="id-ID" sz="2000" dirty="0" smtClean="0"/>
              <a:t>Pangkat yang ditetapkan bagi Pegawai Negeri Sipil sebagaimana dimaksud pada ayat (1) adalah sama dengan pangkat yang dimilikinya, dan jenjang jabatan ditetapkan sesuai dengan jumlah  angka kredit yang  ditetapkan oleh pejabat yang berwenang menetapkan angka kredit.</a:t>
            </a:r>
          </a:p>
          <a:p>
            <a:pPr marL="342900" indent="-342900">
              <a:buAutoNum type="arabicParenBoth" startAt="3"/>
            </a:pPr>
            <a:r>
              <a:rPr lang="sv-SE" sz="2000" dirty="0" smtClean="0"/>
              <a:t>Jumlah angka kredit sebagaimana dimaksud pada ayat (2) </a:t>
            </a:r>
            <a:r>
              <a:rPr lang="id-ID" sz="2000" dirty="0" smtClean="0"/>
              <a:t>ditetapkan dari </a:t>
            </a:r>
            <a:r>
              <a:rPr lang="id-ID" sz="2000" b="1" dirty="0" smtClean="0"/>
              <a:t>unsur utama dan unsur  penunjang</a:t>
            </a:r>
            <a:r>
              <a:rPr lang="id-ID" sz="2000" dirty="0" smtClean="0"/>
              <a:t>.</a:t>
            </a:r>
          </a:p>
          <a:p>
            <a:r>
              <a:rPr lang="fi-FI" sz="2000" dirty="0" smtClean="0"/>
              <a:t>(4) </a:t>
            </a:r>
            <a:r>
              <a:rPr lang="id-ID" sz="2000" dirty="0" smtClean="0"/>
              <a:t>  </a:t>
            </a:r>
            <a:r>
              <a:rPr lang="fi-FI" sz="2000" dirty="0" smtClean="0"/>
              <a:t>Pengangkatan Pegawai Negeri Sipil dari jabatan lain ke </a:t>
            </a:r>
            <a:r>
              <a:rPr lang="id-ID" sz="2000" dirty="0" smtClean="0"/>
              <a:t>dalam Jabatan Akademik Dosen dibuat menurut contoh formulir sebagaimana  tercantum dalam </a:t>
            </a:r>
            <a:r>
              <a:rPr lang="id-ID" sz="2000" b="1" dirty="0" smtClean="0"/>
              <a:t>Lampiran II</a:t>
            </a:r>
            <a:r>
              <a:rPr lang="id-ID" sz="2000" dirty="0" smtClean="0"/>
              <a:t> yang </a:t>
            </a:r>
            <a:r>
              <a:rPr lang="sv-SE" sz="2000" dirty="0" smtClean="0"/>
              <a:t>merupakan bagian tidak terpisahkan dari Peraturan</a:t>
            </a:r>
            <a:r>
              <a:rPr lang="id-ID" sz="2000" dirty="0" smtClean="0"/>
              <a:t> Bersama ini. </a:t>
            </a:r>
            <a:endParaRPr lang="en-US" altLang="en-US" sz="2000" dirty="0" smtClean="0">
              <a:ea typeface="Arial Unicode MS" panose="020B0604020202020204" pitchFamily="34" charset="-128"/>
              <a:cs typeface="Arial Unicode MS" panose="020B0604020202020204" pitchFamily="34" charset="-128"/>
            </a:endParaRPr>
          </a:p>
        </p:txBody>
      </p:sp>
      <p:sp>
        <p:nvSpPr>
          <p:cNvPr id="6" name="Rectangle 5"/>
          <p:cNvSpPr/>
          <p:nvPr/>
        </p:nvSpPr>
        <p:spPr>
          <a:xfrm>
            <a:off x="190459" y="500042"/>
            <a:ext cx="8940800" cy="523220"/>
          </a:xfrm>
          <a:prstGeom prst="rect">
            <a:avLst/>
          </a:prstGeom>
        </p:spPr>
        <p:txBody>
          <a:bodyPr wrap="square">
            <a:spAutoFit/>
          </a:bodyPr>
          <a:lstStyle/>
          <a:p>
            <a:r>
              <a:rPr lang="en-US" sz="2800" b="1" dirty="0" smtClean="0">
                <a:solidFill>
                  <a:srgbClr val="7030A0"/>
                </a:solidFill>
              </a:rPr>
              <a:t>PENGANGKATAN </a:t>
            </a:r>
            <a:r>
              <a:rPr lang="id-ID" sz="2800" b="1" dirty="0" smtClean="0">
                <a:solidFill>
                  <a:srgbClr val="7030A0"/>
                </a:solidFill>
              </a:rPr>
              <a:t>DARI JABATAN LAIN</a:t>
            </a:r>
            <a:endParaRPr lang="id-ID" sz="2800" b="1" dirty="0">
              <a:solidFill>
                <a:srgbClr val="7030A0"/>
              </a:solidFill>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A02E79-7C4C-4F64-8A03-EF1BD2973B3D}" type="slidenum">
              <a:rPr lang="en-US"/>
              <a:pPr/>
              <a:t>59</a:t>
            </a:fld>
            <a:endParaRPr lang="en-US"/>
          </a:p>
        </p:txBody>
      </p:sp>
      <p:sp>
        <p:nvSpPr>
          <p:cNvPr id="3" name="TextBox 2"/>
          <p:cNvSpPr txBox="1"/>
          <p:nvPr/>
        </p:nvSpPr>
        <p:spPr>
          <a:xfrm>
            <a:off x="173421" y="488515"/>
            <a:ext cx="11916979" cy="6370975"/>
          </a:xfrm>
          <a:prstGeom prst="rect">
            <a:avLst/>
          </a:prstGeom>
          <a:noFill/>
        </p:spPr>
        <p:txBody>
          <a:bodyPr wrap="square">
            <a:spAutoFit/>
          </a:bodyPr>
          <a:lstStyle/>
          <a:p>
            <a:pPr eaLnBrk="1" fontAlgn="auto" hangingPunct="1">
              <a:spcBef>
                <a:spcPts val="0"/>
              </a:spcBef>
              <a:spcAft>
                <a:spcPts val="0"/>
              </a:spcAft>
              <a:defRPr/>
            </a:pPr>
            <a:r>
              <a:rPr lang="en-US" sz="3200" b="1" dirty="0" err="1" smtClean="0">
                <a:ea typeface="Arial Unicode MS" panose="020B0604020202020204" pitchFamily="34" charset="-128"/>
                <a:cs typeface="Arial Unicode MS" panose="020B0604020202020204" pitchFamily="34" charset="-128"/>
              </a:rPr>
              <a:t>Pasal</a:t>
            </a:r>
            <a:r>
              <a:rPr lang="en-US" sz="3200" b="1" dirty="0" smtClean="0">
                <a:ea typeface="Arial Unicode MS" panose="020B0604020202020204" pitchFamily="34" charset="-128"/>
                <a:cs typeface="Arial Unicode MS" panose="020B0604020202020204" pitchFamily="34" charset="-128"/>
              </a:rPr>
              <a:t> </a:t>
            </a:r>
            <a:r>
              <a:rPr lang="en-US" sz="3200" b="1" dirty="0">
                <a:ea typeface="Arial Unicode MS" panose="020B0604020202020204" pitchFamily="34" charset="-128"/>
                <a:cs typeface="Arial Unicode MS" panose="020B0604020202020204" pitchFamily="34" charset="-128"/>
              </a:rPr>
              <a:t>8</a:t>
            </a:r>
          </a:p>
          <a:p>
            <a:pPr eaLnBrk="1" fontAlgn="auto" hangingPunct="1">
              <a:spcBef>
                <a:spcPts val="0"/>
              </a:spcBef>
              <a:spcAft>
                <a:spcPts val="0"/>
              </a:spcAft>
              <a:defRPr/>
            </a:pPr>
            <a:endParaRPr lang="en-US" sz="2200" b="1" dirty="0">
              <a:ea typeface="Arial Unicode MS" panose="020B0604020202020204" pitchFamily="34" charset="-128"/>
              <a:cs typeface="Arial Unicode MS" panose="020B0604020202020204" pitchFamily="34" charset="-128"/>
            </a:endParaRPr>
          </a:p>
          <a:p>
            <a:pPr marL="457200" indent="-457200" eaLnBrk="1" fontAlgn="auto" hangingPunct="1">
              <a:spcBef>
                <a:spcPts val="0"/>
              </a:spcBef>
              <a:spcAft>
                <a:spcPts val="0"/>
              </a:spcAft>
              <a:buAutoNum type="arabicParenBoth"/>
              <a:defRPr/>
            </a:pPr>
            <a:r>
              <a:rPr lang="en-US" sz="2200" b="1" dirty="0" err="1" smtClean="0">
                <a:ea typeface="Arial Unicode MS" panose="020B0604020202020204" pitchFamily="34" charset="-128"/>
                <a:cs typeface="Arial Unicode MS" panose="020B0604020202020204" pitchFamily="34" charset="-128"/>
              </a:rPr>
              <a:t>Kenaikan</a:t>
            </a:r>
            <a:r>
              <a:rPr lang="en-US" sz="2200" b="1" dirty="0" smtClean="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jabatan</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akademik</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secara</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reguler</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dari</a:t>
            </a:r>
            <a:r>
              <a:rPr lang="en-US" sz="2200" b="1" dirty="0">
                <a:ea typeface="Arial Unicode MS" panose="020B0604020202020204" pitchFamily="34" charset="-128"/>
                <a:cs typeface="Arial Unicode MS" panose="020B0604020202020204" pitchFamily="34" charset="-128"/>
              </a:rPr>
              <a:t> </a:t>
            </a:r>
            <a:r>
              <a:rPr lang="en-US" sz="2800" b="1" u="sng" dirty="0" err="1">
                <a:ea typeface="Arial Unicode MS" panose="020B0604020202020204" pitchFamily="34" charset="-128"/>
                <a:cs typeface="Arial Unicode MS" panose="020B0604020202020204" pitchFamily="34" charset="-128"/>
              </a:rPr>
              <a:t>Asisten</a:t>
            </a:r>
            <a:r>
              <a:rPr lang="en-US" sz="2800" b="1" u="sng" dirty="0">
                <a:ea typeface="Arial Unicode MS" panose="020B0604020202020204" pitchFamily="34" charset="-128"/>
                <a:cs typeface="Arial Unicode MS" panose="020B0604020202020204" pitchFamily="34" charset="-128"/>
              </a:rPr>
              <a:t> </a:t>
            </a:r>
            <a:r>
              <a:rPr lang="en-US" sz="2800" b="1" u="sng" dirty="0" err="1">
                <a:ea typeface="Arial Unicode MS" panose="020B0604020202020204" pitchFamily="34" charset="-128"/>
                <a:cs typeface="Arial Unicode MS" panose="020B0604020202020204" pitchFamily="34" charset="-128"/>
              </a:rPr>
              <a:t>Ahli</a:t>
            </a:r>
            <a:r>
              <a:rPr lang="en-US" sz="2800" b="1" u="sng" dirty="0">
                <a:ea typeface="Arial Unicode MS" panose="020B0604020202020204" pitchFamily="34" charset="-128"/>
                <a:cs typeface="Arial Unicode MS" panose="020B0604020202020204" pitchFamily="34" charset="-128"/>
              </a:rPr>
              <a:t> </a:t>
            </a:r>
            <a:r>
              <a:rPr lang="en-US" sz="2800" b="1" u="sng" dirty="0" err="1">
                <a:ea typeface="Arial Unicode MS" panose="020B0604020202020204" pitchFamily="34" charset="-128"/>
                <a:cs typeface="Arial Unicode MS" panose="020B0604020202020204" pitchFamily="34" charset="-128"/>
              </a:rPr>
              <a:t>ke</a:t>
            </a:r>
            <a:r>
              <a:rPr lang="en-US" sz="2800" b="1" u="sng" dirty="0">
                <a:ea typeface="Arial Unicode MS" panose="020B0604020202020204" pitchFamily="34" charset="-128"/>
                <a:cs typeface="Arial Unicode MS" panose="020B0604020202020204" pitchFamily="34" charset="-128"/>
              </a:rPr>
              <a:t> </a:t>
            </a:r>
            <a:r>
              <a:rPr lang="en-US" sz="2800" b="1" u="sng" dirty="0" err="1">
                <a:ea typeface="Arial Unicode MS" panose="020B0604020202020204" pitchFamily="34" charset="-128"/>
                <a:cs typeface="Arial Unicode MS" panose="020B0604020202020204" pitchFamily="34" charset="-128"/>
              </a:rPr>
              <a:t>Lektor</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dapat</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dipertimbangkan</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apabila</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telah</a:t>
            </a:r>
            <a:r>
              <a:rPr lang="en-US" sz="2200" b="1" dirty="0">
                <a:ea typeface="Arial Unicode MS" panose="020B0604020202020204" pitchFamily="34" charset="-128"/>
                <a:cs typeface="Arial Unicode MS" panose="020B0604020202020204" pitchFamily="34" charset="-128"/>
              </a:rPr>
              <a:t> </a:t>
            </a:r>
            <a:r>
              <a:rPr lang="en-US" sz="2200" b="1" dirty="0" err="1">
                <a:ea typeface="Arial Unicode MS" panose="020B0604020202020204" pitchFamily="34" charset="-128"/>
                <a:cs typeface="Arial Unicode MS" panose="020B0604020202020204" pitchFamily="34" charset="-128"/>
              </a:rPr>
              <a:t>memenuhi</a:t>
            </a:r>
            <a:r>
              <a:rPr lang="en-US" sz="2200" b="1" dirty="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syarat</a:t>
            </a:r>
            <a:r>
              <a:rPr lang="fi-FI" sz="2200" b="1" dirty="0" smtClean="0">
                <a:ea typeface="Arial Unicode MS" panose="020B0604020202020204" pitchFamily="34" charset="-128"/>
                <a:cs typeface="Arial Unicode MS" panose="020B0604020202020204" pitchFamily="34" charset="-128"/>
              </a:rPr>
              <a:t>:</a:t>
            </a:r>
          </a:p>
          <a:p>
            <a:pPr marL="914400" indent="-457200" eaLnBrk="1" fontAlgn="auto" hangingPunct="1">
              <a:spcBef>
                <a:spcPts val="0"/>
              </a:spcBef>
              <a:spcAft>
                <a:spcPts val="0"/>
              </a:spcAft>
              <a:buFontTx/>
              <a:buAutoNum type="alphaLcPeriod"/>
              <a:defRPr/>
            </a:pPr>
            <a:r>
              <a:rPr lang="fi-FI" sz="2200" b="1" dirty="0" smtClean="0">
                <a:ea typeface="Arial Unicode MS" panose="020B0604020202020204" pitchFamily="34" charset="-128"/>
                <a:cs typeface="Arial Unicode MS" panose="020B0604020202020204" pitchFamily="34" charset="-128"/>
              </a:rPr>
              <a:t>paling singkat 2 (dua) tahun menduduki jabatan Asisten Ahli;</a:t>
            </a:r>
          </a:p>
          <a:p>
            <a:pPr marL="914400" indent="-457200" eaLnBrk="1" fontAlgn="auto" hangingPunct="1">
              <a:spcBef>
                <a:spcPts val="0"/>
              </a:spcBef>
              <a:spcAft>
                <a:spcPts val="0"/>
              </a:spcAft>
              <a:buFontTx/>
              <a:buAutoNum type="alphaLcPeriod"/>
              <a:defRPr/>
            </a:pPr>
            <a:r>
              <a:rPr lang="fi-FI" sz="2200" b="1" dirty="0" smtClean="0">
                <a:ea typeface="Arial Unicode MS" panose="020B0604020202020204" pitchFamily="34" charset="-128"/>
                <a:cs typeface="Arial Unicode MS" panose="020B0604020202020204" pitchFamily="34" charset="-128"/>
              </a:rPr>
              <a:t>telah memenuhi angka kredit yang dipersyaratkan baik secara kumulatif maupun setiap unsur kegiatan sesuai dengan Lampiran;</a:t>
            </a:r>
          </a:p>
          <a:p>
            <a:pPr marL="914400" indent="-457200" eaLnBrk="1" fontAlgn="auto" hangingPunct="1">
              <a:spcBef>
                <a:spcPts val="0"/>
              </a:spcBef>
              <a:spcAft>
                <a:spcPts val="0"/>
              </a:spcAft>
              <a:buFontTx/>
              <a:buAutoNum type="alphaLcPeriod" startAt="3"/>
              <a:defRPr/>
            </a:pPr>
            <a:r>
              <a:rPr lang="fi-FI" sz="2200" b="1" dirty="0" smtClean="0">
                <a:ea typeface="Arial Unicode MS" panose="020B0604020202020204" pitchFamily="34" charset="-128"/>
                <a:cs typeface="Arial Unicode MS" panose="020B0604020202020204" pitchFamily="34" charset="-128"/>
              </a:rPr>
              <a:t>memiliki karya ilmiah yang dipublikasikan dalam jurnal ilmiah nasional sebagai penulis pertama; dan</a:t>
            </a:r>
          </a:p>
          <a:p>
            <a:pPr marL="914400" indent="-457200" eaLnBrk="1" fontAlgn="auto" hangingPunct="1">
              <a:spcBef>
                <a:spcPts val="0"/>
              </a:spcBef>
              <a:spcAft>
                <a:spcPts val="0"/>
              </a:spcAft>
              <a:buFontTx/>
              <a:buAutoNum type="alphaLcPeriod" startAt="3"/>
              <a:defRPr/>
            </a:pPr>
            <a:r>
              <a:rPr lang="en-US" sz="2200" b="1" dirty="0" err="1" smtClean="0">
                <a:ea typeface="Arial Unicode MS" panose="020B0604020202020204" pitchFamily="34" charset="-128"/>
                <a:cs typeface="Arial Unicode MS" panose="020B0604020202020204" pitchFamily="34" charset="-128"/>
              </a:rPr>
              <a:t>memiliki</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kinerja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integritas</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etika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dan</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tata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krama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serta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tanggung</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jawab</a:t>
            </a:r>
            <a:r>
              <a:rPr lang="en-US" sz="2200" b="1" dirty="0" smtClean="0">
                <a:ea typeface="Arial Unicode MS" panose="020B0604020202020204" pitchFamily="34" charset="-128"/>
                <a:cs typeface="Arial Unicode MS" panose="020B0604020202020204" pitchFamily="34" charset="-128"/>
              </a:rPr>
              <a:t> yang </a:t>
            </a:r>
            <a:r>
              <a:rPr lang="en-US" sz="2200" b="1" dirty="0" err="1" smtClean="0">
                <a:ea typeface="Arial Unicode MS" panose="020B0604020202020204" pitchFamily="34" charset="-128"/>
                <a:cs typeface="Arial Unicode MS" panose="020B0604020202020204" pitchFamily="34" charset="-128"/>
              </a:rPr>
              <a:t>dibuktikan</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dengan</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Berita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Acara</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Rapat</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Pertimbangan</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Senat</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Fakultas</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bagi</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Universitas</a:t>
            </a:r>
            <a:r>
              <a:rPr lang="en-US" sz="2200" b="1" dirty="0" smtClean="0">
                <a:ea typeface="Arial Unicode MS" panose="020B0604020202020204" pitchFamily="34" charset="-128"/>
                <a:cs typeface="Arial Unicode MS" panose="020B0604020202020204" pitchFamily="34" charset="-128"/>
              </a:rPr>
              <a:t>/</a:t>
            </a:r>
            <a:r>
              <a:rPr lang="en-US" sz="2200" b="1" dirty="0" err="1" smtClean="0">
                <a:ea typeface="Arial Unicode MS" panose="020B0604020202020204" pitchFamily="34" charset="-128"/>
                <a:cs typeface="Arial Unicode MS" panose="020B0604020202020204" pitchFamily="34" charset="-128"/>
              </a:rPr>
              <a:t>Institut</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atau</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Senat</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Perguruan</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Tinggi</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bagi</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Sekolah</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Tinggi</a:t>
            </a:r>
            <a:r>
              <a:rPr lang="en-US" sz="2200" b="1" dirty="0" smtClean="0">
                <a:ea typeface="Arial Unicode MS" panose="020B0604020202020204" pitchFamily="34" charset="-128"/>
                <a:cs typeface="Arial Unicode MS" panose="020B0604020202020204" pitchFamily="34" charset="-128"/>
              </a:rPr>
              <a:t>/</a:t>
            </a:r>
            <a:r>
              <a:rPr lang="en-US" sz="2200" b="1" dirty="0" err="1" smtClean="0">
                <a:ea typeface="Arial Unicode MS" panose="020B0604020202020204" pitchFamily="34" charset="-128"/>
                <a:cs typeface="Arial Unicode MS" panose="020B0604020202020204" pitchFamily="34" charset="-128"/>
              </a:rPr>
              <a:t>Politeknik</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dan</a:t>
            </a:r>
            <a:r>
              <a:rPr lang="en-US" sz="2200" b="1" dirty="0" smtClean="0">
                <a:ea typeface="Arial Unicode MS" panose="020B0604020202020204" pitchFamily="34" charset="-128"/>
                <a:cs typeface="Arial Unicode MS" panose="020B0604020202020204" pitchFamily="34" charset="-128"/>
              </a:rPr>
              <a:t> </a:t>
            </a:r>
            <a:r>
              <a:rPr lang="en-US" sz="2200" b="1" dirty="0" err="1" smtClean="0">
                <a:ea typeface="Arial Unicode MS" panose="020B0604020202020204" pitchFamily="34" charset="-128"/>
                <a:cs typeface="Arial Unicode MS" panose="020B0604020202020204" pitchFamily="34" charset="-128"/>
              </a:rPr>
              <a:t>Akademi</a:t>
            </a:r>
            <a:r>
              <a:rPr lang="en-US" sz="2200" b="1" dirty="0" smtClean="0">
                <a:ea typeface="Arial Unicode MS" panose="020B0604020202020204" pitchFamily="34" charset="-128"/>
                <a:cs typeface="Arial Unicode MS" panose="020B0604020202020204" pitchFamily="34" charset="-128"/>
              </a:rPr>
              <a:t>.</a:t>
            </a:r>
          </a:p>
          <a:p>
            <a:pPr marL="914400" indent="-457200" eaLnBrk="1" fontAlgn="auto" hangingPunct="1">
              <a:spcBef>
                <a:spcPts val="0"/>
              </a:spcBef>
              <a:spcAft>
                <a:spcPts val="0"/>
              </a:spcAft>
              <a:buFontTx/>
              <a:buAutoNum type="alphaLcPeriod" startAt="3"/>
              <a:defRPr/>
            </a:pPr>
            <a:endParaRPr lang="fi-FI" sz="2200" b="1" dirty="0" smtClean="0">
              <a:ea typeface="Arial Unicode MS" panose="020B0604020202020204" pitchFamily="34" charset="-128"/>
              <a:cs typeface="Arial Unicode MS" panose="020B0604020202020204" pitchFamily="34" charset="-128"/>
            </a:endParaRPr>
          </a:p>
          <a:p>
            <a:pPr marL="457200" indent="-457200" eaLnBrk="1" fontAlgn="auto" hangingPunct="1">
              <a:spcBef>
                <a:spcPts val="0"/>
              </a:spcBef>
              <a:spcAft>
                <a:spcPts val="0"/>
              </a:spcAft>
              <a:buFont typeface="Wingdings" pitchFamily="2" charset="2"/>
              <a:buAutoNum type="arabicParenBoth" startAt="2"/>
              <a:defRPr/>
            </a:pPr>
            <a:r>
              <a:rPr lang="id-ID" sz="2200" b="1" dirty="0" smtClean="0"/>
              <a:t>Ketentuan lebih lanjut mengenai penulis dan kriteria jurnal ilmiah nasional sebagaimana dimaksud pada ayat (1) diatur dalam Pedoman Operasional yang ditetapkan oleh Direktur Jenderal</a:t>
            </a:r>
            <a:endParaRPr lang="en-US" sz="2200" b="1" dirty="0" smtClean="0">
              <a:ea typeface="Arial Unicode MS" panose="020B0604020202020204" pitchFamily="34" charset="-128"/>
              <a:cs typeface="Arial Unicode MS" panose="020B0604020202020204" pitchFamily="34" charset="-128"/>
            </a:endParaRPr>
          </a:p>
          <a:p>
            <a:endParaRPr lang="id-ID" sz="2000" b="1" dirty="0" smtClean="0"/>
          </a:p>
          <a:p>
            <a:pPr marL="914400" indent="-457200" eaLnBrk="1" fontAlgn="auto" hangingPunct="1">
              <a:spcBef>
                <a:spcPts val="0"/>
              </a:spcBef>
              <a:spcAft>
                <a:spcPts val="0"/>
              </a:spcAft>
              <a:defRPr/>
            </a:pPr>
            <a:endParaRPr lang="en-US" sz="2000" b="1" dirty="0">
              <a:ea typeface="Arial Unicode MS" panose="020B0604020202020204" pitchFamily="34" charset="-128"/>
              <a:cs typeface="Arial Unicode MS" panose="020B0604020202020204" pitchFamily="34" charset="-128"/>
            </a:endParaRPr>
          </a:p>
        </p:txBody>
      </p:sp>
      <p:sp>
        <p:nvSpPr>
          <p:cNvPr id="6" name="Rectangle 5"/>
          <p:cNvSpPr/>
          <p:nvPr/>
        </p:nvSpPr>
        <p:spPr>
          <a:xfrm>
            <a:off x="3149600" y="127339"/>
            <a:ext cx="8940800" cy="523220"/>
          </a:xfrm>
          <a:prstGeom prst="rect">
            <a:avLst/>
          </a:prstGeom>
        </p:spPr>
        <p:txBody>
          <a:bodyPr wrap="square">
            <a:spAutoFit/>
          </a:bodyPr>
          <a:lstStyle/>
          <a:p>
            <a:pPr algn="r"/>
            <a:r>
              <a:rPr lang="en-US" sz="2800" b="1" dirty="0" smtClean="0">
                <a:solidFill>
                  <a:srgbClr val="0000FF"/>
                </a:solidFill>
              </a:rPr>
              <a:t>KENAIKAN REGULER JABATAN AKADEMIK DAN PANGKAT</a:t>
            </a:r>
            <a:endParaRPr lang="id-ID" sz="2800" b="1" dirty="0">
              <a:solidFill>
                <a:srgbClr val="0000FF"/>
              </a:solidFill>
            </a:endParaRPr>
          </a:p>
        </p:txBody>
      </p:sp>
    </p:spTree>
    <p:extLst>
      <p:ext uri="{BB962C8B-B14F-4D97-AF65-F5344CB8AC3E}">
        <p14:creationId xmlns="" xmlns:p14="http://schemas.microsoft.com/office/powerpoint/2010/main" val="2699321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4018268818"/>
              </p:ext>
            </p:extLst>
          </p:nvPr>
        </p:nvGraphicFramePr>
        <p:xfrm>
          <a:off x="173419" y="1311678"/>
          <a:ext cx="11829389" cy="5237356"/>
        </p:xfrm>
        <a:graphic>
          <a:graphicData uri="http://schemas.openxmlformats.org/drawingml/2006/table">
            <a:tbl>
              <a:tblPr firstRow="1" firstCol="1" bandRow="1">
                <a:tableStyleId>{5C22544A-7EE6-4342-B048-85BDC9FD1C3A}</a:tableStyleId>
              </a:tblPr>
              <a:tblGrid>
                <a:gridCol w="2441423"/>
                <a:gridCol w="3848585"/>
                <a:gridCol w="1996755"/>
                <a:gridCol w="3542626"/>
              </a:tblGrid>
              <a:tr h="636148">
                <a:tc>
                  <a:txBody>
                    <a:bodyPr/>
                    <a:lstStyle/>
                    <a:p>
                      <a:pPr marL="0" marR="0" algn="ctr">
                        <a:lnSpc>
                          <a:spcPct val="100000"/>
                        </a:lnSpc>
                        <a:spcBef>
                          <a:spcPts val="0"/>
                        </a:spcBef>
                        <a:spcAft>
                          <a:spcPts val="0"/>
                        </a:spcAft>
                      </a:pPr>
                      <a:r>
                        <a:rPr lang="en-US" sz="2000" dirty="0" smtClean="0">
                          <a:effectLst/>
                          <a:latin typeface="+mj-lt"/>
                          <a:ea typeface="Arial Unicode MS" panose="020B0604020202020204" pitchFamily="34" charset="-128"/>
                          <a:cs typeface="Arial Unicode MS" panose="020B0604020202020204" pitchFamily="34" charset="-128"/>
                        </a:rPr>
                        <a:t>UNIT INSTITUSI PENANGGUNG JAWAB</a:t>
                      </a:r>
                      <a:endParaRPr lang="en-US" sz="2000" dirty="0">
                        <a:effectLst/>
                        <a:latin typeface="+mj-lt"/>
                        <a:ea typeface="Arial Unicode MS" panose="020B0604020202020204" pitchFamily="34" charset="-128"/>
                        <a:cs typeface="Arial Unicode MS" panose="020B0604020202020204" pitchFamily="34" charset="-128"/>
                      </a:endParaRPr>
                    </a:p>
                  </a:txBody>
                  <a:tcPr marL="68579" marR="68579" marT="0" marB="0" anchor="ctr">
                    <a:solidFill>
                      <a:srgbClr val="002060"/>
                    </a:solidFill>
                  </a:tcPr>
                </a:tc>
                <a:tc>
                  <a:txBody>
                    <a:bodyPr/>
                    <a:lstStyle/>
                    <a:p>
                      <a:pPr marL="0" marR="0" algn="ctr">
                        <a:lnSpc>
                          <a:spcPct val="100000"/>
                        </a:lnSpc>
                        <a:spcBef>
                          <a:spcPts val="0"/>
                        </a:spcBef>
                        <a:spcAft>
                          <a:spcPts val="0"/>
                        </a:spcAft>
                      </a:pPr>
                      <a:r>
                        <a:rPr lang="en-US" sz="2000" dirty="0" smtClean="0">
                          <a:effectLst/>
                          <a:latin typeface="+mj-lt"/>
                          <a:ea typeface="Arial Unicode MS" panose="020B0604020202020204" pitchFamily="34" charset="-128"/>
                          <a:cs typeface="Arial Unicode MS" panose="020B0604020202020204" pitchFamily="34" charset="-128"/>
                        </a:rPr>
                        <a:t>KEGIATAN</a:t>
                      </a:r>
                      <a:endParaRPr lang="en-US" sz="2000" dirty="0">
                        <a:effectLst/>
                        <a:latin typeface="+mj-lt"/>
                        <a:ea typeface="Arial Unicode MS" panose="020B0604020202020204" pitchFamily="34" charset="-128"/>
                        <a:cs typeface="Arial Unicode MS" panose="020B0604020202020204" pitchFamily="34" charset="-128"/>
                      </a:endParaRPr>
                    </a:p>
                  </a:txBody>
                  <a:tcPr marL="68579" marR="68579" marT="0" marB="0" anchor="ctr">
                    <a:solidFill>
                      <a:srgbClr val="002060"/>
                    </a:solidFill>
                  </a:tcPr>
                </a:tc>
                <a:tc>
                  <a:txBody>
                    <a:bodyPr/>
                    <a:lstStyle/>
                    <a:p>
                      <a:pPr marL="0" marR="0" algn="ctr">
                        <a:lnSpc>
                          <a:spcPct val="100000"/>
                        </a:lnSpc>
                        <a:spcBef>
                          <a:spcPts val="0"/>
                        </a:spcBef>
                        <a:spcAft>
                          <a:spcPts val="0"/>
                        </a:spcAft>
                      </a:pPr>
                      <a:r>
                        <a:rPr lang="en-US" sz="2000" dirty="0" smtClean="0">
                          <a:effectLst/>
                          <a:latin typeface="+mj-lt"/>
                          <a:ea typeface="Arial Unicode MS" panose="020B0604020202020204" pitchFamily="34" charset="-128"/>
                          <a:cs typeface="Arial Unicode MS" panose="020B0604020202020204" pitchFamily="34" charset="-128"/>
                        </a:rPr>
                        <a:t>DURASI WAKTU PALING LAMA</a:t>
                      </a:r>
                      <a:endParaRPr lang="en-US" sz="2000" dirty="0">
                        <a:effectLst/>
                        <a:latin typeface="+mj-lt"/>
                        <a:ea typeface="Arial Unicode MS" panose="020B0604020202020204" pitchFamily="34" charset="-128"/>
                        <a:cs typeface="Arial Unicode MS" panose="020B0604020202020204" pitchFamily="34" charset="-128"/>
                      </a:endParaRPr>
                    </a:p>
                  </a:txBody>
                  <a:tcPr marL="68579" marR="68579" marT="0" marB="0" anchor="ctr">
                    <a:solidFill>
                      <a:srgbClr val="002060"/>
                    </a:solidFill>
                  </a:tcPr>
                </a:tc>
                <a:tc>
                  <a:txBody>
                    <a:bodyPr/>
                    <a:lstStyle/>
                    <a:p>
                      <a:pPr marL="0" marR="0" algn="ctr">
                        <a:lnSpc>
                          <a:spcPct val="100000"/>
                        </a:lnSpc>
                        <a:spcBef>
                          <a:spcPts val="0"/>
                        </a:spcBef>
                        <a:spcAft>
                          <a:spcPts val="0"/>
                        </a:spcAft>
                      </a:pPr>
                      <a:r>
                        <a:rPr lang="en-US" sz="2000" dirty="0" smtClean="0">
                          <a:effectLst/>
                          <a:latin typeface="+mj-lt"/>
                          <a:ea typeface="Arial Unicode MS" panose="020B0604020202020204" pitchFamily="34" charset="-128"/>
                          <a:cs typeface="Arial Unicode MS" panose="020B0604020202020204" pitchFamily="34" charset="-128"/>
                        </a:rPr>
                        <a:t>LUARAN</a:t>
                      </a:r>
                      <a:endParaRPr lang="en-US" sz="2000" dirty="0">
                        <a:effectLst/>
                        <a:latin typeface="+mj-lt"/>
                        <a:ea typeface="Arial Unicode MS" panose="020B0604020202020204" pitchFamily="34" charset="-128"/>
                        <a:cs typeface="Arial Unicode MS" panose="020B0604020202020204" pitchFamily="34" charset="-128"/>
                      </a:endParaRPr>
                    </a:p>
                  </a:txBody>
                  <a:tcPr marL="68579" marR="68579" marT="0" marB="0" anchor="ctr">
                    <a:solidFill>
                      <a:srgbClr val="002060"/>
                    </a:solidFill>
                  </a:tcPr>
                </a:tc>
              </a:tr>
              <a:tr h="943608">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Jurusan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Fakultas</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Usulan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proses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pertimbangan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senat</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a:t>
                      </a:r>
                    </a:p>
                  </a:txBody>
                  <a:tcPr marL="68579" marR="68579" marT="0" marB="0">
                    <a:solidFill>
                      <a:srgbClr val="FFFF00"/>
                    </a:solidFill>
                  </a:tcPr>
                </a:tc>
                <a:tc>
                  <a:txBody>
                    <a:bodyPr/>
                    <a:lstStyle/>
                    <a:p>
                      <a:pPr marL="0" marR="0">
                        <a:lnSpc>
                          <a:spcPct val="100000"/>
                        </a:lnSpc>
                        <a:spcBef>
                          <a:spcPts val="0"/>
                        </a:spcBef>
                        <a:spcAft>
                          <a:spcPts val="0"/>
                        </a:spcAf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30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Berkas</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/DUPAK  yang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sudah</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disetujui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Pimpinan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Jurusan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Fakultas</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r>
              <a:tr h="1321047">
                <a:tc>
                  <a:txBody>
                    <a:bodyPr/>
                    <a:lstStyle/>
                    <a:p>
                      <a:pPr marL="0" marR="0">
                        <a:lnSpc>
                          <a:spcPct val="100000"/>
                        </a:lnSpc>
                        <a:spcBef>
                          <a:spcPts val="0"/>
                        </a:spcBef>
                        <a:spcAft>
                          <a:spcPts val="0"/>
                        </a:spcAft>
                      </a:pPr>
                      <a:r>
                        <a:rPr lang="id-ID" sz="2000" b="0" dirty="0" smtClean="0">
                          <a:solidFill>
                            <a:schemeClr val="tx1"/>
                          </a:solidFill>
                          <a:effectLst/>
                          <a:latin typeface="+mj-lt"/>
                          <a:ea typeface="Arial Unicode MS" panose="020B0604020202020204" pitchFamily="34" charset="-128"/>
                          <a:cs typeface="Arial Unicode MS" panose="020B0604020202020204" pitchFamily="34" charset="-128"/>
                        </a:rPr>
                        <a:t>PERGURUAN TINGGI/ KOPERTIS/</a:t>
                      </a:r>
                      <a:r>
                        <a:rPr lang="id-ID" sz="2000" b="0" baseline="0" dirty="0" smtClean="0">
                          <a:solidFill>
                            <a:schemeClr val="tx1"/>
                          </a:solidFill>
                          <a:effectLst/>
                          <a:latin typeface="+mj-lt"/>
                          <a:ea typeface="Arial Unicode MS" panose="020B0604020202020204" pitchFamily="34" charset="-128"/>
                          <a:cs typeface="Arial Unicode MS" panose="020B0604020202020204" pitchFamily="34" charset="-128"/>
                        </a:rPr>
                        <a:t> KOPERTAIS/ KEMENTERIAN NON RISTEK&amp;DIKTI</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Usulan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proses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penilaian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oleh</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Tim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Penilai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Tinggi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pertimbangan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senat</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Tinggi</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c>
                  <a:txBody>
                    <a:bodyPr/>
                    <a:lstStyle/>
                    <a:p>
                      <a:pPr marL="0" marR="0">
                        <a:lnSpc>
                          <a:spcPct val="100000"/>
                        </a:lnSpc>
                        <a:spcBef>
                          <a:spcPts val="0"/>
                        </a:spcBef>
                        <a:spcAft>
                          <a:spcPts val="0"/>
                        </a:spcAf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30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Berkas</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/DUPAK  yang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sudah</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disetujui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Pimpinan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Tinggi</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rgbClr val="FFFF00"/>
                    </a:solidFill>
                  </a:tcPr>
                </a:tc>
              </a:tr>
              <a:tr h="943608">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Ditjen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id-ID" sz="2000" b="0" dirty="0" smtClean="0">
                          <a:solidFill>
                            <a:schemeClr val="tx1"/>
                          </a:solidFill>
                          <a:effectLst/>
                          <a:latin typeface="+mj-lt"/>
                          <a:ea typeface="Arial Unicode MS" panose="020B0604020202020204" pitchFamily="34" charset="-128"/>
                          <a:cs typeface="Arial Unicode MS" panose="020B0604020202020204" pitchFamily="34" charset="-128"/>
                        </a:rPr>
                        <a:t>SD&amp;Aset Kemenristek&amp;Dikti</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nSpc>
                          <a:spcPct val="100000"/>
                        </a:lnSpc>
                        <a:spcBef>
                          <a:spcPts val="0"/>
                        </a:spcBef>
                        <a:spcAft>
                          <a:spcPts val="0"/>
                        </a:spcAf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Proses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penilaian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/review,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oleh</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Tim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Penilai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Pusat</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Dirjen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Direktur</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p>
                  </a:txBody>
                  <a:tcPr marL="68579" marR="68579" marT="0" marB="0">
                    <a:solidFill>
                      <a:schemeClr val="accent1">
                        <a:lumMod val="20000"/>
                        <a:lumOff val="80000"/>
                      </a:schemeClr>
                    </a:solidFill>
                  </a:tcPr>
                </a:tc>
                <a:tc>
                  <a:txBody>
                    <a:bodyPr/>
                    <a:lstStyle/>
                    <a:p>
                      <a:pPr marL="0" marR="0">
                        <a:lnSpc>
                          <a:spcPct val="100000"/>
                        </a:lnSpc>
                        <a:spcBef>
                          <a:spcPts val="0"/>
                        </a:spcBef>
                        <a:spcAft>
                          <a:spcPts val="0"/>
                        </a:spcAf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30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Lembar</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Penetapan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Angka</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Kredit</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Dirjen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Direktur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accent1">
                        <a:lumMod val="20000"/>
                        <a:lumOff val="80000"/>
                      </a:schemeClr>
                    </a:solidFill>
                  </a:tcPr>
                </a:tc>
              </a:tr>
              <a:tr h="636148">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Kementerian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/Biro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Kepegawaian</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bg2">
                        <a:lumMod val="90000"/>
                      </a:schemeClr>
                    </a:solidFill>
                  </a:tcPr>
                </a:tc>
                <a:tc>
                  <a:txBody>
                    <a:bodyPr/>
                    <a:lstStyle/>
                    <a:p>
                      <a:pPr marL="0" marR="0">
                        <a:lnSpc>
                          <a:spcPct val="100000"/>
                        </a:lnSpc>
                        <a:spcBef>
                          <a:spcPts val="0"/>
                        </a:spcBef>
                        <a:spcAft>
                          <a:spcPts val="0"/>
                        </a:spcAf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Proses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administratif</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bg2">
                        <a:lumMod val="90000"/>
                      </a:schemeClr>
                    </a:solidFill>
                  </a:tcPr>
                </a:tc>
                <a:tc>
                  <a:txBody>
                    <a:bodyPr/>
                    <a:lstStyle/>
                    <a:p>
                      <a:pPr marL="0" marR="0">
                        <a:lnSpc>
                          <a:spcPct val="100000"/>
                        </a:lnSpc>
                        <a:spcBef>
                          <a:spcPts val="0"/>
                        </a:spcBef>
                        <a:spcAft>
                          <a:spcPts val="0"/>
                        </a:spcAf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15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bg2">
                        <a:lumMod val="90000"/>
                      </a:schemeClr>
                    </a:solidFill>
                  </a:tcPr>
                </a:tc>
                <a:tc>
                  <a:txBody>
                    <a:bodyPr/>
                    <a:lstStyle/>
                    <a:p>
                      <a:pPr marL="0" marR="0">
                        <a:lnSpc>
                          <a:spcPct val="100000"/>
                        </a:lnSpc>
                        <a:spcBef>
                          <a:spcPts val="0"/>
                        </a:spcBef>
                        <a:spcAft>
                          <a:spcPts val="0"/>
                        </a:spcAft>
                      </a:pP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Surat</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Keputusan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Kenaikan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Jabatan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Akademik</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Dosen</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9" marR="68579" marT="0" marB="0">
                    <a:solidFill>
                      <a:schemeClr val="bg2">
                        <a:lumMod val="90000"/>
                      </a:schemeClr>
                    </a:solidFill>
                  </a:tcPr>
                </a:tc>
              </a:tr>
            </a:tbl>
          </a:graphicData>
        </a:graphic>
      </p:graphicFrame>
      <p:sp>
        <p:nvSpPr>
          <p:cNvPr id="6" name="Title 1"/>
          <p:cNvSpPr txBox="1">
            <a:spLocks noGrp="1"/>
          </p:cNvSpPr>
          <p:nvPr>
            <p:ph type="title"/>
          </p:nvPr>
        </p:nvSpPr>
        <p:spPr bwMode="auto">
          <a:xfrm>
            <a:off x="1280160" y="151026"/>
            <a:ext cx="9628632" cy="873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Calibri"/>
                <a:cs typeface="Calibri"/>
              </a:rPr>
              <a:t>❶</a:t>
            </a:r>
            <a:r>
              <a:rPr lang="en-US" altLang="en-US" sz="4400" b="1" dirty="0" smtClean="0">
                <a:solidFill>
                  <a:schemeClr val="bg1"/>
                </a:solidFill>
                <a:effectLst>
                  <a:outerShdw blurRad="38100" dist="38100" dir="2700000" algn="tl">
                    <a:srgbClr val="000000">
                      <a:alpha val="43137"/>
                    </a:srgbClr>
                  </a:outerShdw>
                </a:effectLst>
                <a:latin typeface="+mj-lt"/>
              </a:rPr>
              <a:t>PROSES PENGUSULAN</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6</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FAC1C0-DDB5-4627-9D8F-63ABF06A5C92}" type="slidenum">
              <a:rPr lang="en-US"/>
              <a:pPr/>
              <a:t>60</a:t>
            </a:fld>
            <a:endParaRPr lang="en-US"/>
          </a:p>
        </p:txBody>
      </p:sp>
      <p:sp>
        <p:nvSpPr>
          <p:cNvPr id="3" name="Rectangle 2"/>
          <p:cNvSpPr>
            <a:spLocks noChangeArrowheads="1"/>
          </p:cNvSpPr>
          <p:nvPr/>
        </p:nvSpPr>
        <p:spPr bwMode="auto">
          <a:xfrm>
            <a:off x="614858" y="34912"/>
            <a:ext cx="11227897" cy="6986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9</a:t>
            </a:r>
            <a:endParaRPr lang="en-US" alt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eaLnBrk="1" hangingPunct="1">
              <a:defRPr/>
            </a:pPr>
            <a:r>
              <a:rPr lang="en-US" altLang="en-US" sz="1600" dirty="0" smtClean="0">
                <a:ea typeface="Arial Unicode MS" panose="020B0604020202020204" pitchFamily="34" charset="-128"/>
                <a:cs typeface="Arial Unicode MS" panose="020B0604020202020204" pitchFamily="34" charset="-128"/>
              </a:rPr>
              <a:t>(1)	</a:t>
            </a:r>
            <a:r>
              <a:rPr lang="en-US" altLang="en-US" sz="2400" dirty="0" err="1" smtClean="0">
                <a:ea typeface="Arial Unicode MS" panose="020B0604020202020204" pitchFamily="34" charset="-128"/>
                <a:cs typeface="Arial Unicode MS" panose="020B0604020202020204" pitchFamily="34" charset="-128"/>
              </a:rPr>
              <a:t>Kenaikan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akademik</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secara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reguler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dari</a:t>
            </a:r>
            <a:r>
              <a:rPr lang="en-US" altLang="en-US" sz="2400" dirty="0" smtClean="0">
                <a:ea typeface="Arial Unicode MS" panose="020B0604020202020204" pitchFamily="34" charset="-128"/>
                <a:cs typeface="Arial Unicode MS" panose="020B0604020202020204" pitchFamily="34" charset="-128"/>
              </a:rPr>
              <a:t> </a:t>
            </a:r>
            <a:r>
              <a:rPr lang="en-US" altLang="en-US" sz="2800" b="1" dirty="0" err="1" smtClean="0">
                <a:ea typeface="Arial Unicode MS" panose="020B0604020202020204" pitchFamily="34" charset="-128"/>
                <a:cs typeface="Arial Unicode MS" panose="020B0604020202020204" pitchFamily="34" charset="-128"/>
              </a:rPr>
              <a:t>Lektor</a:t>
            </a:r>
            <a:r>
              <a:rPr lang="en-US" altLang="en-US" sz="2800" b="1" dirty="0" smtClean="0">
                <a:ea typeface="Arial Unicode MS" panose="020B0604020202020204" pitchFamily="34" charset="-128"/>
                <a:cs typeface="Arial Unicode MS" panose="020B0604020202020204" pitchFamily="34" charset="-128"/>
              </a:rPr>
              <a:t> </a:t>
            </a:r>
            <a:r>
              <a:rPr lang="en-US" altLang="en-US" sz="2800" b="1" dirty="0" err="1" smtClean="0">
                <a:ea typeface="Arial Unicode MS" panose="020B0604020202020204" pitchFamily="34" charset="-128"/>
                <a:cs typeface="Arial Unicode MS" panose="020B0604020202020204" pitchFamily="34" charset="-128"/>
              </a:rPr>
              <a:t>ke</a:t>
            </a:r>
            <a:r>
              <a:rPr lang="en-US" altLang="en-US" sz="2800" b="1" dirty="0" smtClean="0">
                <a:ea typeface="Arial Unicode MS" panose="020B0604020202020204" pitchFamily="34" charset="-128"/>
                <a:cs typeface="Arial Unicode MS" panose="020B0604020202020204" pitchFamily="34" charset="-128"/>
              </a:rPr>
              <a:t> </a:t>
            </a:r>
            <a:r>
              <a:rPr lang="en-US" altLang="en-US" sz="2800" b="1" dirty="0" err="1" smtClean="0">
                <a:ea typeface="Arial Unicode MS" panose="020B0604020202020204" pitchFamily="34" charset="-128"/>
                <a:cs typeface="Arial Unicode MS" panose="020B0604020202020204" pitchFamily="34" charset="-128"/>
              </a:rPr>
              <a:t>Lektor</a:t>
            </a:r>
            <a:r>
              <a:rPr lang="en-US" altLang="en-US" sz="2800" b="1" dirty="0" smtClean="0">
                <a:ea typeface="Arial Unicode MS" panose="020B0604020202020204" pitchFamily="34" charset="-128"/>
                <a:cs typeface="Arial Unicode MS" panose="020B0604020202020204" pitchFamily="34" charset="-128"/>
              </a:rPr>
              <a:t> </a:t>
            </a:r>
            <a:r>
              <a:rPr lang="en-US" altLang="en-US" sz="2800" b="1" dirty="0" err="1" smtClean="0">
                <a:ea typeface="Arial Unicode MS" panose="020B0604020202020204" pitchFamily="34" charset="-128"/>
                <a:cs typeface="Arial Unicode MS" panose="020B0604020202020204" pitchFamily="34" charset="-128"/>
              </a:rPr>
              <a:t>Kepala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dapat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dipertimbangkan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apabila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telah</a:t>
            </a:r>
            <a:r>
              <a:rPr lang="en-US" altLang="en-US" sz="24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memenuhi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syarat</a:t>
            </a:r>
            <a:r>
              <a:rPr lang="en-US" altLang="en-US" sz="2000" dirty="0" smtClean="0">
                <a:ea typeface="Arial Unicode MS" panose="020B0604020202020204" pitchFamily="34" charset="-128"/>
                <a:cs typeface="Arial Unicode MS" panose="020B0604020202020204" pitchFamily="34" charset="-128"/>
              </a:rPr>
              <a:t> :</a:t>
            </a:r>
          </a:p>
          <a:p>
            <a:pPr marL="685800" indent="-342900" eaLnBrk="1" hangingPunct="1">
              <a:buFont typeface="+mj-lt"/>
              <a:buAutoNum type="alphaLcPeriod"/>
              <a:defRPr/>
            </a:pPr>
            <a:r>
              <a:rPr lang="en-US" altLang="en-US" sz="2000" dirty="0" smtClean="0">
                <a:ea typeface="Arial Unicode MS" panose="020B0604020202020204" pitchFamily="34" charset="-128"/>
                <a:cs typeface="Arial Unicode MS" panose="020B0604020202020204" pitchFamily="34" charset="-128"/>
              </a:rPr>
              <a:t>Paling </a:t>
            </a:r>
            <a:r>
              <a:rPr lang="en-US" altLang="en-US" sz="2000" dirty="0" err="1" smtClean="0">
                <a:ea typeface="Arial Unicode MS" panose="020B0604020202020204" pitchFamily="34" charset="-128"/>
                <a:cs typeface="Arial Unicode MS" panose="020B0604020202020204" pitchFamily="34" charset="-128"/>
              </a:rPr>
              <a:t>singkat</a:t>
            </a:r>
            <a:r>
              <a:rPr lang="en-US" altLang="en-US" sz="2000" dirty="0" smtClean="0">
                <a:ea typeface="Arial Unicode MS" panose="020B0604020202020204" pitchFamily="34" charset="-128"/>
                <a:cs typeface="Arial Unicode MS" panose="020B0604020202020204" pitchFamily="34" charset="-128"/>
              </a:rPr>
              <a:t> 2 (</a:t>
            </a:r>
            <a:r>
              <a:rPr lang="en-US" altLang="en-US" sz="2000" dirty="0" err="1" smtClean="0">
                <a:ea typeface="Arial Unicode MS" panose="020B0604020202020204" pitchFamily="34" charset="-128"/>
                <a:cs typeface="Arial Unicode MS" panose="020B0604020202020204" pitchFamily="34" charset="-128"/>
              </a:rPr>
              <a:t>dua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tahun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menduduki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jabatan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Lektor</a:t>
            </a:r>
            <a:r>
              <a:rPr lang="en-US" altLang="en-US" sz="2000" dirty="0" smtClean="0">
                <a:ea typeface="Arial Unicode MS" panose="020B0604020202020204" pitchFamily="34" charset="-128"/>
                <a:cs typeface="Arial Unicode MS" panose="020B0604020202020204" pitchFamily="34" charset="-128"/>
              </a:rPr>
              <a:t>;</a:t>
            </a:r>
          </a:p>
          <a:p>
            <a:pPr marL="685800" indent="-342900" eaLnBrk="1" hangingPunct="1">
              <a:buFont typeface="+mj-lt"/>
              <a:buAutoNum type="alphaLcPeriod"/>
              <a:defRPr/>
            </a:pPr>
            <a:r>
              <a:rPr lang="en-US" altLang="en-US" sz="2000" dirty="0" err="1" smtClean="0">
                <a:ea typeface="Arial Unicode MS" panose="020B0604020202020204" pitchFamily="34" charset="-128"/>
                <a:cs typeface="Arial Unicode MS" panose="020B0604020202020204" pitchFamily="34" charset="-128"/>
              </a:rPr>
              <a:t>Telah</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memenuhi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angka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kredit</a:t>
            </a:r>
            <a:r>
              <a:rPr lang="en-US" altLang="en-US" sz="2000" dirty="0" smtClean="0">
                <a:ea typeface="Arial Unicode MS" panose="020B0604020202020204" pitchFamily="34" charset="-128"/>
                <a:cs typeface="Arial Unicode MS" panose="020B0604020202020204" pitchFamily="34" charset="-128"/>
              </a:rPr>
              <a:t> yang </a:t>
            </a:r>
            <a:r>
              <a:rPr lang="en-US" altLang="en-US" sz="2000" dirty="0" err="1" smtClean="0">
                <a:ea typeface="Arial Unicode MS" panose="020B0604020202020204" pitchFamily="34" charset="-128"/>
                <a:cs typeface="Arial Unicode MS" panose="020B0604020202020204" pitchFamily="34" charset="-128"/>
              </a:rPr>
              <a:t>dipersyaratkan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baik</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secara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kumulatif</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maupun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setiap</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unsur</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kegiatan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sesuai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dengan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Lampiran</a:t>
            </a:r>
            <a:r>
              <a:rPr lang="en-US" altLang="en-US" sz="2000" dirty="0" smtClean="0">
                <a:ea typeface="Arial Unicode MS" panose="020B0604020202020204" pitchFamily="34" charset="-128"/>
                <a:cs typeface="Arial Unicode MS" panose="020B0604020202020204" pitchFamily="34" charset="-128"/>
              </a:rPr>
              <a:t>;</a:t>
            </a:r>
          </a:p>
          <a:p>
            <a:pPr marL="685800" indent="-342900" eaLnBrk="1" hangingPunct="1">
              <a:buFont typeface="+mj-lt"/>
              <a:buAutoNum type="alphaLcPeriod"/>
              <a:defRPr/>
            </a:pPr>
            <a:r>
              <a:rPr lang="en-US" altLang="en-US" sz="2000" dirty="0" err="1" smtClean="0">
                <a:ea typeface="Arial Unicode MS" panose="020B0604020202020204" pitchFamily="34" charset="-128"/>
                <a:cs typeface="Arial Unicode MS" panose="020B0604020202020204" pitchFamily="34" charset="-128"/>
              </a:rPr>
              <a:t>Memiliki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karya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ilmiah</a:t>
            </a:r>
            <a:r>
              <a:rPr lang="en-US" altLang="en-US" sz="2000" dirty="0" smtClean="0">
                <a:ea typeface="Arial Unicode MS" panose="020B0604020202020204" pitchFamily="34" charset="-128"/>
                <a:cs typeface="Arial Unicode MS" panose="020B0604020202020204" pitchFamily="34" charset="-128"/>
              </a:rPr>
              <a:t> yang </a:t>
            </a:r>
            <a:r>
              <a:rPr lang="en-US" altLang="en-US" sz="2000" dirty="0" err="1" smtClean="0">
                <a:ea typeface="Arial Unicode MS" panose="020B0604020202020204" pitchFamily="34" charset="-128"/>
                <a:cs typeface="Arial Unicode MS" panose="020B0604020202020204" pitchFamily="34" charset="-128"/>
              </a:rPr>
              <a:t>dipublikasikan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dalam</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jurnal</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ilmiah</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nasional</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terakreditasi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atau</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internasional</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sebagai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penulis</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pertama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bagi</a:t>
            </a:r>
            <a:r>
              <a:rPr lang="en-US" altLang="en-US" sz="2000" dirty="0" smtClean="0">
                <a:ea typeface="Arial Unicode MS" panose="020B0604020202020204" pitchFamily="34" charset="-128"/>
                <a:cs typeface="Arial Unicode MS" panose="020B0604020202020204" pitchFamily="34" charset="-128"/>
              </a:rPr>
              <a:t> yang </a:t>
            </a:r>
            <a:r>
              <a:rPr lang="en-US" altLang="en-US" sz="2000" dirty="0" err="1" smtClean="0">
                <a:ea typeface="Arial Unicode MS" panose="020B0604020202020204" pitchFamily="34" charset="-128"/>
                <a:cs typeface="Arial Unicode MS" panose="020B0604020202020204" pitchFamily="34" charset="-128"/>
              </a:rPr>
              <a:t>memiliki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kualifikasi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akademik</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doktor</a:t>
            </a:r>
            <a:r>
              <a:rPr lang="en-US" altLang="en-US" sz="2000" dirty="0" smtClean="0">
                <a:ea typeface="Arial Unicode MS" panose="020B0604020202020204" pitchFamily="34" charset="-128"/>
                <a:cs typeface="Arial Unicode MS" panose="020B0604020202020204" pitchFamily="34" charset="-128"/>
              </a:rPr>
              <a:t> (S3);</a:t>
            </a:r>
          </a:p>
          <a:p>
            <a:pPr marL="685800" indent="-342900" eaLnBrk="1" hangingPunct="1">
              <a:buFont typeface="+mj-lt"/>
              <a:buAutoNum type="alphaLcPeriod"/>
              <a:defRPr/>
            </a:pPr>
            <a:r>
              <a:rPr lang="en-US" altLang="en-US" sz="2000" dirty="0" err="1" smtClean="0">
                <a:ea typeface="Arial Unicode MS" panose="020B0604020202020204" pitchFamily="34" charset="-128"/>
                <a:cs typeface="Arial Unicode MS" panose="020B0604020202020204" pitchFamily="34" charset="-128"/>
              </a:rPr>
              <a:t>Memiliki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karya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ilmiah</a:t>
            </a:r>
            <a:r>
              <a:rPr lang="en-US" altLang="en-US" sz="2000" dirty="0" smtClean="0">
                <a:ea typeface="Arial Unicode MS" panose="020B0604020202020204" pitchFamily="34" charset="-128"/>
                <a:cs typeface="Arial Unicode MS" panose="020B0604020202020204" pitchFamily="34" charset="-128"/>
              </a:rPr>
              <a:t> yang </a:t>
            </a:r>
            <a:r>
              <a:rPr lang="en-US" altLang="en-US" sz="2000" dirty="0" err="1" smtClean="0">
                <a:ea typeface="Arial Unicode MS" panose="020B0604020202020204" pitchFamily="34" charset="-128"/>
                <a:cs typeface="Arial Unicode MS" panose="020B0604020202020204" pitchFamily="34" charset="-128"/>
              </a:rPr>
              <a:t>dipublikasikan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dalam</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jurnal</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ilmiah</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internasional</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atau</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internasional</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bereputasi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sebagai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penulis</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pertama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bagi</a:t>
            </a:r>
            <a:r>
              <a:rPr lang="en-US" altLang="en-US" sz="2000" dirty="0" smtClean="0">
                <a:ea typeface="Arial Unicode MS" panose="020B0604020202020204" pitchFamily="34" charset="-128"/>
                <a:cs typeface="Arial Unicode MS" panose="020B0604020202020204" pitchFamily="34" charset="-128"/>
              </a:rPr>
              <a:t> yang </a:t>
            </a:r>
            <a:r>
              <a:rPr lang="en-US" altLang="en-US" sz="2000" dirty="0" err="1" smtClean="0">
                <a:ea typeface="Arial Unicode MS" panose="020B0604020202020204" pitchFamily="34" charset="-128"/>
                <a:cs typeface="Arial Unicode MS" panose="020B0604020202020204" pitchFamily="34" charset="-128"/>
              </a:rPr>
              <a:t>memiliki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kualifikasi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akademik</a:t>
            </a:r>
            <a:r>
              <a:rPr lang="en-US" altLang="en-US" sz="2000" dirty="0" smtClean="0">
                <a:ea typeface="Arial Unicode MS" panose="020B0604020202020204" pitchFamily="34" charset="-128"/>
                <a:cs typeface="Arial Unicode MS" panose="020B0604020202020204" pitchFamily="34" charset="-128"/>
              </a:rPr>
              <a:t> magister (S2); </a:t>
            </a:r>
            <a:r>
              <a:rPr lang="en-US" altLang="en-US" sz="2000" dirty="0" err="1" smtClean="0">
                <a:ea typeface="Arial Unicode MS" panose="020B0604020202020204" pitchFamily="34" charset="-128"/>
                <a:cs typeface="Arial Unicode MS" panose="020B0604020202020204" pitchFamily="34" charset="-128"/>
              </a:rPr>
              <a:t>dan</a:t>
            </a:r>
            <a:endParaRPr lang="en-US" altLang="en-US" sz="2000" dirty="0" smtClean="0">
              <a:ea typeface="Arial Unicode MS" panose="020B0604020202020204" pitchFamily="34" charset="-128"/>
              <a:cs typeface="Arial Unicode MS" panose="020B0604020202020204" pitchFamily="34" charset="-128"/>
            </a:endParaRPr>
          </a:p>
          <a:p>
            <a:pPr marL="685800" indent="-342900" eaLnBrk="1" hangingPunct="1">
              <a:buFont typeface="+mj-lt"/>
              <a:buAutoNum type="alphaLcPeriod"/>
              <a:defRPr/>
            </a:pPr>
            <a:r>
              <a:rPr lang="en-US" altLang="en-US" sz="2000" dirty="0" err="1" smtClean="0">
                <a:ea typeface="Arial Unicode MS" panose="020B0604020202020204" pitchFamily="34" charset="-128"/>
                <a:cs typeface="Arial Unicode MS" panose="020B0604020202020204" pitchFamily="34" charset="-128"/>
              </a:rPr>
              <a:t>Memiliki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kinerja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integritas</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etika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tata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krama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serta</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tanggung</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jawab</a:t>
            </a:r>
            <a:r>
              <a:rPr lang="en-US" altLang="en-US" sz="2000" dirty="0" smtClean="0">
                <a:ea typeface="Arial Unicode MS" panose="020B0604020202020204" pitchFamily="34" charset="-128"/>
                <a:cs typeface="Arial Unicode MS" panose="020B0604020202020204" pitchFamily="34" charset="-128"/>
              </a:rPr>
              <a:t> yang </a:t>
            </a:r>
            <a:r>
              <a:rPr lang="en-US" altLang="en-US" sz="2000" dirty="0" err="1" smtClean="0">
                <a:ea typeface="Arial Unicode MS" panose="020B0604020202020204" pitchFamily="34" charset="-128"/>
                <a:cs typeface="Arial Unicode MS" panose="020B0604020202020204" pitchFamily="34" charset="-128"/>
              </a:rPr>
              <a:t>dibuktikan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dengan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Berita</a:t>
            </a:r>
            <a:r>
              <a:rPr lang="en-US" altLang="en-US" sz="2000" dirty="0" smtClean="0">
                <a:ea typeface="Arial Unicode MS" panose="020B0604020202020204" pitchFamily="34" charset="-128"/>
                <a:cs typeface="Arial Unicode MS" panose="020B0604020202020204" pitchFamily="34" charset="-128"/>
              </a:rPr>
              <a:t> Acara </a:t>
            </a:r>
            <a:r>
              <a:rPr lang="en-US" altLang="en-US" sz="2000" dirty="0" err="1" smtClean="0">
                <a:ea typeface="Arial Unicode MS" panose="020B0604020202020204" pitchFamily="34" charset="-128"/>
                <a:cs typeface="Arial Unicode MS" panose="020B0604020202020204" pitchFamily="34" charset="-128"/>
              </a:rPr>
              <a:t>Rapat</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Pertimbangan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Senat</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bagi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Universitas</a:t>
            </a:r>
            <a:r>
              <a:rPr lang="en-US" altLang="en-US" sz="2000" dirty="0" smtClean="0">
                <a:ea typeface="Arial Unicode MS" panose="020B0604020202020204" pitchFamily="34" charset="-128"/>
                <a:cs typeface="Arial Unicode MS" panose="020B0604020202020204" pitchFamily="34" charset="-128"/>
              </a:rPr>
              <a:t>/</a:t>
            </a:r>
            <a:r>
              <a:rPr lang="en-US" altLang="en-US" sz="2000" dirty="0" err="1" smtClean="0">
                <a:ea typeface="Arial Unicode MS" panose="020B0604020202020204" pitchFamily="34" charset="-128"/>
                <a:cs typeface="Arial Unicode MS" panose="020B0604020202020204" pitchFamily="34" charset="-128"/>
              </a:rPr>
              <a:t>Institut</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atau</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Senat</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Perguruan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Tinggi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bagi</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Sekolah</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Tinggi</a:t>
            </a:r>
            <a:r>
              <a:rPr lang="en-US" altLang="en-US" sz="2000" dirty="0" smtClean="0">
                <a:ea typeface="Arial Unicode MS" panose="020B0604020202020204" pitchFamily="34" charset="-128"/>
                <a:cs typeface="Arial Unicode MS" panose="020B0604020202020204" pitchFamily="34" charset="-128"/>
              </a:rPr>
              <a:t>/</a:t>
            </a:r>
            <a:r>
              <a:rPr lang="en-US" altLang="en-US" sz="2000" dirty="0" err="1" smtClean="0">
                <a:ea typeface="Arial Unicode MS" panose="020B0604020202020204" pitchFamily="34" charset="-128"/>
                <a:cs typeface="Arial Unicode MS" panose="020B0604020202020204" pitchFamily="34" charset="-128"/>
              </a:rPr>
              <a:t>Politeknik</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dan</a:t>
            </a:r>
            <a:r>
              <a:rPr lang="en-US" altLang="en-US" sz="2000" dirty="0" smtClean="0">
                <a:ea typeface="Arial Unicode MS" panose="020B0604020202020204" pitchFamily="34" charset="-128"/>
                <a:cs typeface="Arial Unicode MS" panose="020B0604020202020204" pitchFamily="34" charset="-128"/>
              </a:rPr>
              <a:t> </a:t>
            </a:r>
            <a:r>
              <a:rPr lang="en-US" altLang="en-US" sz="2000" dirty="0" err="1" smtClean="0">
                <a:ea typeface="Arial Unicode MS" panose="020B0604020202020204" pitchFamily="34" charset="-128"/>
                <a:cs typeface="Arial Unicode MS" panose="020B0604020202020204" pitchFamily="34" charset="-128"/>
              </a:rPr>
              <a:t>Akademi</a:t>
            </a:r>
            <a:r>
              <a:rPr lang="en-US" altLang="en-US" sz="2000" dirty="0" smtClean="0">
                <a:ea typeface="Arial Unicode MS" panose="020B0604020202020204" pitchFamily="34" charset="-128"/>
                <a:cs typeface="Arial Unicode MS" panose="020B0604020202020204" pitchFamily="34" charset="-128"/>
              </a:rPr>
              <a:t>.</a:t>
            </a:r>
          </a:p>
          <a:p>
            <a:pPr marL="342900" eaLnBrk="1" hangingPunct="1">
              <a:defRPr/>
            </a:pPr>
            <a:endParaRPr lang="en-US" altLang="en-US" sz="2000" dirty="0" smtClean="0">
              <a:ea typeface="Arial Unicode MS" panose="020B0604020202020204" pitchFamily="34" charset="-128"/>
              <a:cs typeface="Arial Unicode MS" panose="020B0604020202020204" pitchFamily="34" charset="-128"/>
            </a:endParaRPr>
          </a:p>
          <a:p>
            <a:pPr marL="342900" eaLnBrk="1" hangingPunct="1">
              <a:defRPr/>
            </a:pPr>
            <a:r>
              <a:rPr lang="en-US" altLang="en-US" sz="2800" i="1" u="sng" dirty="0" smtClean="0">
                <a:solidFill>
                  <a:srgbClr val="0070C0"/>
                </a:solidFill>
                <a:ea typeface="Arial Unicode MS" panose="020B0604020202020204" pitchFamily="34" charset="-128"/>
                <a:cs typeface="Arial Unicode MS" panose="020B0604020202020204" pitchFamily="34" charset="-128"/>
              </a:rPr>
              <a:t>Lulus </a:t>
            </a:r>
            <a:r>
              <a:rPr lang="en-US" altLang="en-US" sz="2800" i="1" u="sng" dirty="0" err="1" smtClean="0">
                <a:solidFill>
                  <a:srgbClr val="0070C0"/>
                </a:solidFill>
                <a:ea typeface="Arial Unicode MS" panose="020B0604020202020204" pitchFamily="34" charset="-128"/>
                <a:cs typeface="Arial Unicode MS" panose="020B0604020202020204" pitchFamily="34" charset="-128"/>
              </a:rPr>
              <a:t>sertifikasi</a:t>
            </a:r>
            <a:r>
              <a:rPr lang="en-US" altLang="en-US" sz="2800" i="1" u="sng" dirty="0" smtClean="0">
                <a:solidFill>
                  <a:srgbClr val="0070C0"/>
                </a:solidFill>
                <a:ea typeface="Arial Unicode MS" panose="020B0604020202020204" pitchFamily="34" charset="-128"/>
                <a:cs typeface="Arial Unicode MS" panose="020B0604020202020204" pitchFamily="34" charset="-128"/>
              </a:rPr>
              <a:t> </a:t>
            </a:r>
            <a:r>
              <a:rPr lang="en-US" altLang="en-US" sz="2800" i="1" u="sng" dirty="0" err="1" smtClean="0">
                <a:solidFill>
                  <a:srgbClr val="0070C0"/>
                </a:solidFill>
                <a:ea typeface="Arial Unicode MS" panose="020B0604020202020204" pitchFamily="34" charset="-128"/>
                <a:cs typeface="Arial Unicode MS" panose="020B0604020202020204" pitchFamily="34" charset="-128"/>
              </a:rPr>
              <a:t>dosen</a:t>
            </a:r>
            <a:r>
              <a:rPr lang="en-US" altLang="en-US" sz="2800" i="1" u="sng" dirty="0" smtClean="0">
                <a:solidFill>
                  <a:srgbClr val="0070C0"/>
                </a:solidFill>
                <a:ea typeface="Arial Unicode MS" panose="020B0604020202020204" pitchFamily="34" charset="-128"/>
                <a:cs typeface="Arial Unicode MS" panose="020B0604020202020204" pitchFamily="34" charset="-128"/>
              </a:rPr>
              <a:t> ( </a:t>
            </a:r>
            <a:r>
              <a:rPr lang="en-US" altLang="en-US" sz="2800" i="1" u="sng" dirty="0" err="1" smtClean="0">
                <a:solidFill>
                  <a:srgbClr val="0070C0"/>
                </a:solidFill>
                <a:ea typeface="Arial Unicode MS" panose="020B0604020202020204" pitchFamily="34" charset="-128"/>
                <a:cs typeface="Arial Unicode MS" panose="020B0604020202020204" pitchFamily="34" charset="-128"/>
              </a:rPr>
              <a:t>lampiran</a:t>
            </a:r>
            <a:r>
              <a:rPr lang="en-US" altLang="en-US" sz="2800" i="1" u="sng" dirty="0" smtClean="0">
                <a:solidFill>
                  <a:srgbClr val="0070C0"/>
                </a:solidFill>
                <a:ea typeface="Arial Unicode MS" panose="020B0604020202020204" pitchFamily="34" charset="-128"/>
                <a:cs typeface="Arial Unicode MS" panose="020B0604020202020204" pitchFamily="34" charset="-128"/>
              </a:rPr>
              <a:t> </a:t>
            </a:r>
            <a:r>
              <a:rPr lang="en-US" altLang="en-US" sz="2800" i="1" u="sng" dirty="0" err="1" smtClean="0">
                <a:solidFill>
                  <a:srgbClr val="0070C0"/>
                </a:solidFill>
                <a:ea typeface="Arial Unicode MS" panose="020B0604020202020204" pitchFamily="34" charset="-128"/>
                <a:cs typeface="Arial Unicode MS" panose="020B0604020202020204" pitchFamily="34" charset="-128"/>
              </a:rPr>
              <a:t>permendikbud</a:t>
            </a:r>
            <a:r>
              <a:rPr lang="en-US" altLang="en-US" sz="2800" i="1" u="sng" dirty="0" smtClean="0">
                <a:solidFill>
                  <a:srgbClr val="0070C0"/>
                </a:solidFill>
                <a:ea typeface="Arial Unicode MS" panose="020B0604020202020204" pitchFamily="34" charset="-128"/>
                <a:cs typeface="Arial Unicode MS" panose="020B0604020202020204" pitchFamily="34" charset="-128"/>
              </a:rPr>
              <a:t> 92-2014)</a:t>
            </a:r>
          </a:p>
          <a:p>
            <a:pPr marL="685800" indent="-342900" eaLnBrk="1" hangingPunct="1">
              <a:buFont typeface="+mj-lt"/>
              <a:buAutoNum type="alphaLcPeriod"/>
              <a:defRPr/>
            </a:pPr>
            <a:endParaRPr lang="en-US" alt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altLang="en-US" sz="2000" dirty="0" smtClean="0">
                <a:ea typeface="Arial Unicode MS" panose="020B0604020202020204" pitchFamily="34" charset="-128"/>
                <a:cs typeface="Arial Unicode MS" panose="020B0604020202020204" pitchFamily="34" charset="-128"/>
              </a:rPr>
              <a:t>(2) </a:t>
            </a:r>
            <a:r>
              <a:rPr lang="en-US" altLang="en-US" sz="2000" dirty="0" smtClean="0"/>
              <a:t> </a:t>
            </a:r>
            <a:r>
              <a:rPr lang="id-ID" sz="2000" dirty="0" smtClean="0"/>
              <a:t>Ketentuan lebih lanjut mengenai penulis dan kriteria jurnal ilmiah nasional terakreditasi dan jurnal ilmiah internasional sebagaimana dimaksud pada ayat (1) huruf c dan huruf d diatur dalam Pedoman Operasional yang ditetapkan oleh Direktur Jenderal. </a:t>
            </a:r>
          </a:p>
          <a:p>
            <a:pPr marL="685800" indent="-342900" eaLnBrk="1" hangingPunct="1">
              <a:defRPr/>
            </a:pPr>
            <a:endParaRPr lang="en-US" alt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 xmlns:p14="http://schemas.microsoft.com/office/powerpoint/2010/main" val="4097325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4D0314-F130-4C65-A572-8BCCAB443473}" type="slidenum">
              <a:rPr lang="en-US"/>
              <a:pPr/>
              <a:t>61</a:t>
            </a:fld>
            <a:endParaRPr lang="en-US"/>
          </a:p>
        </p:txBody>
      </p:sp>
      <p:sp>
        <p:nvSpPr>
          <p:cNvPr id="3" name="TextBox 6"/>
          <p:cNvSpPr txBox="1">
            <a:spLocks noChangeArrowheads="1"/>
          </p:cNvSpPr>
          <p:nvPr/>
        </p:nvSpPr>
        <p:spPr bwMode="auto">
          <a:xfrm>
            <a:off x="737459" y="344210"/>
            <a:ext cx="10871200" cy="624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10</a:t>
            </a:r>
          </a:p>
          <a:p>
            <a:pPr eaLnBrk="1" hangingPunct="1">
              <a:defRPr/>
            </a:pPr>
            <a:endParaRPr lang="en-US" altLang="en-US" sz="2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400050" indent="-400050" eaLnBrk="1" hangingPunct="1">
              <a:defRPr/>
            </a:pPr>
            <a:r>
              <a:rPr lang="en-US" altLang="en-US" sz="2400" dirty="0" smtClean="0">
                <a:ea typeface="Arial Unicode MS" panose="020B0604020202020204" pitchFamily="34" charset="-128"/>
                <a:cs typeface="Arial Unicode MS" panose="020B0604020202020204" pitchFamily="34" charset="-128"/>
              </a:rPr>
              <a:t>(1)	</a:t>
            </a:r>
            <a:r>
              <a:rPr lang="en-US" altLang="en-US" sz="2400" dirty="0" err="1" smtClean="0">
                <a:ea typeface="Arial Unicode MS" panose="020B0604020202020204" pitchFamily="34" charset="-128"/>
                <a:cs typeface="Arial Unicode MS" panose="020B0604020202020204" pitchFamily="34" charset="-128"/>
              </a:rPr>
              <a:t>Kenaikan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akademik</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secara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reguler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dari</a:t>
            </a:r>
            <a:r>
              <a:rPr lang="en-US" altLang="en-US" sz="2400" dirty="0" smtClean="0">
                <a:ea typeface="Arial Unicode MS" panose="020B0604020202020204" pitchFamily="34" charset="-128"/>
                <a:cs typeface="Arial Unicode MS" panose="020B0604020202020204" pitchFamily="34" charset="-128"/>
              </a:rPr>
              <a:t> </a:t>
            </a:r>
            <a:r>
              <a:rPr lang="en-US" altLang="en-US" sz="2800" b="1" u="sng" dirty="0" err="1" smtClean="0">
                <a:ea typeface="Arial Unicode MS" panose="020B0604020202020204" pitchFamily="34" charset="-128"/>
                <a:cs typeface="Arial Unicode MS" panose="020B0604020202020204" pitchFamily="34" charset="-128"/>
              </a:rPr>
              <a:t>Lektor</a:t>
            </a:r>
            <a:r>
              <a:rPr lang="en-US" altLang="en-US" sz="2800" b="1" u="sng" dirty="0" smtClean="0">
                <a:ea typeface="Arial Unicode MS" panose="020B0604020202020204" pitchFamily="34" charset="-128"/>
                <a:cs typeface="Arial Unicode MS" panose="020B0604020202020204" pitchFamily="34" charset="-128"/>
              </a:rPr>
              <a:t> </a:t>
            </a:r>
            <a:r>
              <a:rPr lang="en-US" altLang="en-US" sz="2800" b="1" u="sng" dirty="0" err="1" smtClean="0">
                <a:ea typeface="Arial Unicode MS" panose="020B0604020202020204" pitchFamily="34" charset="-128"/>
                <a:cs typeface="Arial Unicode MS" panose="020B0604020202020204" pitchFamily="34" charset="-128"/>
              </a:rPr>
              <a:t>Kepala</a:t>
            </a:r>
            <a:r>
              <a:rPr lang="en-US" altLang="en-US" sz="2800" b="1" u="sng" dirty="0" smtClean="0">
                <a:ea typeface="Arial Unicode MS" panose="020B0604020202020204" pitchFamily="34" charset="-128"/>
                <a:cs typeface="Arial Unicode MS" panose="020B0604020202020204" pitchFamily="34" charset="-128"/>
              </a:rPr>
              <a:t> </a:t>
            </a:r>
            <a:r>
              <a:rPr lang="en-US" altLang="en-US" sz="2800" b="1" u="sng" dirty="0" err="1" smtClean="0">
                <a:ea typeface="Arial Unicode MS" panose="020B0604020202020204" pitchFamily="34" charset="-128"/>
                <a:cs typeface="Arial Unicode MS" panose="020B0604020202020204" pitchFamily="34" charset="-128"/>
              </a:rPr>
              <a:t>ke</a:t>
            </a:r>
            <a:r>
              <a:rPr lang="en-US" altLang="en-US" sz="2800" b="1" u="sng" dirty="0" smtClean="0">
                <a:ea typeface="Arial Unicode MS" panose="020B0604020202020204" pitchFamily="34" charset="-128"/>
                <a:cs typeface="Arial Unicode MS" panose="020B0604020202020204" pitchFamily="34" charset="-128"/>
              </a:rPr>
              <a:t> </a:t>
            </a:r>
            <a:r>
              <a:rPr lang="en-US" altLang="en-US" sz="2800" b="1" u="sng" dirty="0" err="1" smtClean="0">
                <a:ea typeface="Arial Unicode MS" panose="020B0604020202020204" pitchFamily="34" charset="-128"/>
                <a:cs typeface="Arial Unicode MS" panose="020B0604020202020204" pitchFamily="34" charset="-128"/>
              </a:rPr>
              <a:t>Profesor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dapat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dipertimbangkan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apabila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telah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memenuhi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syarat</a:t>
            </a:r>
            <a:r>
              <a:rPr lang="en-US" altLang="en-US" sz="2400" dirty="0" smtClean="0">
                <a:ea typeface="Arial Unicode MS" panose="020B0604020202020204" pitchFamily="34" charset="-128"/>
                <a:cs typeface="Arial Unicode MS" panose="020B0604020202020204" pitchFamily="34" charset="-128"/>
              </a:rPr>
              <a:t>:</a:t>
            </a:r>
          </a:p>
          <a:p>
            <a:pPr marL="742950" indent="-342900" eaLnBrk="1" hangingPunct="1">
              <a:buFont typeface="+mj-lt"/>
              <a:buAutoNum type="alphaLcPeriod"/>
              <a:defRPr/>
            </a:pPr>
            <a:r>
              <a:rPr lang="en-US" altLang="en-US" sz="2400" dirty="0" err="1" smtClean="0">
                <a:ea typeface="Arial Unicode MS" panose="020B0604020202020204" pitchFamily="34" charset="-128"/>
                <a:cs typeface="Arial Unicode MS" panose="020B0604020202020204" pitchFamily="34" charset="-128"/>
              </a:rPr>
              <a:t>Memiliki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pengalaman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kerja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sebagai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dosen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tetap</a:t>
            </a:r>
            <a:r>
              <a:rPr lang="en-US" altLang="en-US" sz="2400" dirty="0" smtClean="0">
                <a:ea typeface="Arial Unicode MS" panose="020B0604020202020204" pitchFamily="34" charset="-128"/>
                <a:cs typeface="Arial Unicode MS" panose="020B0604020202020204" pitchFamily="34" charset="-128"/>
              </a:rPr>
              <a:t> paling </a:t>
            </a:r>
            <a:r>
              <a:rPr lang="en-US" altLang="en-US" sz="2400" dirty="0" err="1" smtClean="0">
                <a:ea typeface="Arial Unicode MS" panose="020B0604020202020204" pitchFamily="34" charset="-128"/>
                <a:cs typeface="Arial Unicode MS" panose="020B0604020202020204" pitchFamily="34" charset="-128"/>
              </a:rPr>
              <a:t>singkat</a:t>
            </a:r>
            <a:r>
              <a:rPr lang="en-US" altLang="en-US" sz="2400" dirty="0" smtClean="0">
                <a:ea typeface="Arial Unicode MS" panose="020B0604020202020204" pitchFamily="34" charset="-128"/>
                <a:cs typeface="Arial Unicode MS" panose="020B0604020202020204" pitchFamily="34" charset="-128"/>
              </a:rPr>
              <a:t> 10 (</a:t>
            </a:r>
            <a:r>
              <a:rPr lang="en-US" altLang="en-US" sz="2400" dirty="0" err="1" smtClean="0">
                <a:ea typeface="Arial Unicode MS" panose="020B0604020202020204" pitchFamily="34" charset="-128"/>
                <a:cs typeface="Arial Unicode MS" panose="020B0604020202020204" pitchFamily="34" charset="-128"/>
              </a:rPr>
              <a:t>sepuluh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tahun</a:t>
            </a:r>
            <a:r>
              <a:rPr lang="en-US" altLang="en-US" sz="2400" dirty="0" smtClean="0">
                <a:ea typeface="Arial Unicode MS" panose="020B0604020202020204" pitchFamily="34" charset="-128"/>
                <a:cs typeface="Arial Unicode MS" panose="020B0604020202020204" pitchFamily="34" charset="-128"/>
              </a:rPr>
              <a:t>; </a:t>
            </a:r>
          </a:p>
          <a:p>
            <a:pPr marL="742950" indent="-342900" eaLnBrk="1" hangingPunct="1">
              <a:buFont typeface="+mj-lt"/>
              <a:buAutoNum type="alphaLcPeriod"/>
              <a:defRPr/>
            </a:pPr>
            <a:r>
              <a:rPr lang="en-US" altLang="en-US" sz="2400" dirty="0" err="1" smtClean="0">
                <a:ea typeface="Arial Unicode MS" panose="020B0604020202020204" pitchFamily="34" charset="-128"/>
                <a:cs typeface="Arial Unicode MS" panose="020B0604020202020204" pitchFamily="34" charset="-128"/>
              </a:rPr>
              <a:t>Memiliki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kualifikasi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akademik</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doktor</a:t>
            </a:r>
            <a:r>
              <a:rPr lang="en-US" altLang="en-US" sz="2400" dirty="0" smtClean="0">
                <a:ea typeface="Arial Unicode MS" panose="020B0604020202020204" pitchFamily="34" charset="-128"/>
                <a:cs typeface="Arial Unicode MS" panose="020B0604020202020204" pitchFamily="34" charset="-128"/>
              </a:rPr>
              <a:t> (S3);</a:t>
            </a:r>
          </a:p>
          <a:p>
            <a:pPr marL="742950" indent="-342900" eaLnBrk="1" hangingPunct="1">
              <a:buFont typeface="+mj-lt"/>
              <a:buAutoNum type="alphaLcPeriod"/>
              <a:defRPr/>
            </a:pPr>
            <a:r>
              <a:rPr lang="en-US" altLang="en-US" sz="2400" dirty="0" smtClean="0">
                <a:ea typeface="Arial Unicode MS" panose="020B0604020202020204" pitchFamily="34" charset="-128"/>
                <a:cs typeface="Arial Unicode MS" panose="020B0604020202020204" pitchFamily="34" charset="-128"/>
              </a:rPr>
              <a:t>Paling </a:t>
            </a:r>
            <a:r>
              <a:rPr lang="en-US" altLang="en-US" sz="2400" dirty="0" err="1" smtClean="0">
                <a:ea typeface="Arial Unicode MS" panose="020B0604020202020204" pitchFamily="34" charset="-128"/>
                <a:cs typeface="Arial Unicode MS" panose="020B0604020202020204" pitchFamily="34" charset="-128"/>
              </a:rPr>
              <a:t>singkat</a:t>
            </a:r>
            <a:r>
              <a:rPr lang="en-US" altLang="en-US" sz="2400" dirty="0" smtClean="0">
                <a:ea typeface="Arial Unicode MS" panose="020B0604020202020204" pitchFamily="34" charset="-128"/>
                <a:cs typeface="Arial Unicode MS" panose="020B0604020202020204" pitchFamily="34" charset="-128"/>
              </a:rPr>
              <a:t> 3 (</a:t>
            </a:r>
            <a:r>
              <a:rPr lang="id-ID" altLang="en-US" sz="2400" dirty="0" smtClean="0">
                <a:ea typeface="Arial Unicode MS" panose="020B0604020202020204" pitchFamily="34" charset="-128"/>
                <a:cs typeface="Arial Unicode MS" panose="020B0604020202020204" pitchFamily="34" charset="-128"/>
              </a:rPr>
              <a:t>tiga</a:t>
            </a:r>
            <a:r>
              <a:rPr lang="en-US" altLang="en-US" sz="2400" dirty="0" smtClean="0">
                <a:ea typeface="Arial Unicode MS" panose="020B0604020202020204" pitchFamily="34" charset="-128"/>
                <a:cs typeface="Arial Unicode MS" panose="020B0604020202020204" pitchFamily="34" charset="-128"/>
              </a:rPr>
              <a:t>) </a:t>
            </a:r>
            <a:r>
              <a:rPr lang="id-ID" altLang="en-US" sz="2400" dirty="0" smtClean="0">
                <a:ea typeface="Arial Unicode MS" panose="020B0604020202020204" pitchFamily="34" charset="-128"/>
                <a:cs typeface="Arial Unicode MS" panose="020B0604020202020204" pitchFamily="34" charset="-128"/>
              </a:rPr>
              <a:t>tahun </a:t>
            </a:r>
            <a:r>
              <a:rPr lang="en-US" altLang="en-US" sz="2400" dirty="0" err="1" smtClean="0">
                <a:ea typeface="Arial Unicode MS" panose="020B0604020202020204" pitchFamily="34" charset="-128"/>
                <a:cs typeface="Arial Unicode MS" panose="020B0604020202020204" pitchFamily="34" charset="-128"/>
              </a:rPr>
              <a:t>setelah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memperoleh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ijazah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doktor</a:t>
            </a:r>
            <a:r>
              <a:rPr lang="en-US" altLang="en-US" sz="2400" dirty="0" smtClean="0">
                <a:ea typeface="Arial Unicode MS" panose="020B0604020202020204" pitchFamily="34" charset="-128"/>
                <a:cs typeface="Arial Unicode MS" panose="020B0604020202020204" pitchFamily="34" charset="-128"/>
              </a:rPr>
              <a:t> (S3);</a:t>
            </a:r>
          </a:p>
          <a:p>
            <a:pPr marL="742950" indent="-342900" eaLnBrk="1" hangingPunct="1">
              <a:buFont typeface="+mj-lt"/>
              <a:buAutoNum type="alphaLcPeriod"/>
              <a:defRPr/>
            </a:pPr>
            <a:r>
              <a:rPr lang="en-US" altLang="en-US" sz="2400" dirty="0" smtClean="0">
                <a:ea typeface="Arial Unicode MS" panose="020B0604020202020204" pitchFamily="34" charset="-128"/>
                <a:cs typeface="Arial Unicode MS" panose="020B0604020202020204" pitchFamily="34" charset="-128"/>
              </a:rPr>
              <a:t>Paling </a:t>
            </a:r>
            <a:r>
              <a:rPr lang="en-US" altLang="en-US" sz="2400" dirty="0" err="1" smtClean="0">
                <a:ea typeface="Arial Unicode MS" panose="020B0604020202020204" pitchFamily="34" charset="-128"/>
                <a:cs typeface="Arial Unicode MS" panose="020B0604020202020204" pitchFamily="34" charset="-128"/>
              </a:rPr>
              <a:t>singkat</a:t>
            </a:r>
            <a:r>
              <a:rPr lang="en-US" altLang="en-US" sz="2400" dirty="0" smtClean="0">
                <a:ea typeface="Arial Unicode MS" panose="020B0604020202020204" pitchFamily="34" charset="-128"/>
                <a:cs typeface="Arial Unicode MS" panose="020B0604020202020204" pitchFamily="34" charset="-128"/>
              </a:rPr>
              <a:t> 2 (</a:t>
            </a:r>
            <a:r>
              <a:rPr lang="en-US" altLang="en-US" sz="2400" dirty="0" err="1" smtClean="0">
                <a:ea typeface="Arial Unicode MS" panose="020B0604020202020204" pitchFamily="34" charset="-128"/>
                <a:cs typeface="Arial Unicode MS" panose="020B0604020202020204" pitchFamily="34" charset="-128"/>
              </a:rPr>
              <a:t>dua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tahun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menduduki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Lektor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Kepala</a:t>
            </a:r>
            <a:r>
              <a:rPr lang="en-US" altLang="en-US" sz="2400" dirty="0" smtClean="0">
                <a:ea typeface="Arial Unicode MS" panose="020B0604020202020204" pitchFamily="34" charset="-128"/>
                <a:cs typeface="Arial Unicode MS" panose="020B0604020202020204" pitchFamily="34" charset="-128"/>
              </a:rPr>
              <a:t>;</a:t>
            </a:r>
          </a:p>
          <a:p>
            <a:pPr marL="742950" indent="-342900" eaLnBrk="1" hangingPunct="1">
              <a:buFont typeface="+mj-lt"/>
              <a:buAutoNum type="alphaLcPeriod"/>
              <a:defRPr/>
            </a:pPr>
            <a:r>
              <a:rPr lang="en-US" altLang="en-US" sz="2400" dirty="0" err="1" smtClean="0">
                <a:ea typeface="Arial Unicode MS" panose="020B0604020202020204" pitchFamily="34" charset="-128"/>
                <a:cs typeface="Arial Unicode MS" panose="020B0604020202020204" pitchFamily="34" charset="-128"/>
              </a:rPr>
              <a:t>Telah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memenuhi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angka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kredit</a:t>
            </a:r>
            <a:r>
              <a:rPr lang="en-US" altLang="en-US" sz="2400" dirty="0" smtClean="0">
                <a:ea typeface="Arial Unicode MS" panose="020B0604020202020204" pitchFamily="34" charset="-128"/>
                <a:cs typeface="Arial Unicode MS" panose="020B0604020202020204" pitchFamily="34" charset="-128"/>
              </a:rPr>
              <a:t> yang </a:t>
            </a:r>
            <a:r>
              <a:rPr lang="en-US" altLang="en-US" sz="2400" dirty="0" err="1" smtClean="0">
                <a:ea typeface="Arial Unicode MS" panose="020B0604020202020204" pitchFamily="34" charset="-128"/>
                <a:cs typeface="Arial Unicode MS" panose="020B0604020202020204" pitchFamily="34" charset="-128"/>
              </a:rPr>
              <a:t>dipersyaratkan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baik</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secara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kumulatif</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maupun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setiap</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unsur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kegiatan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sesuai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dengan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Lampiran</a:t>
            </a:r>
            <a:r>
              <a:rPr lang="en-US" altLang="en-US" sz="2400" dirty="0" smtClean="0">
                <a:ea typeface="Arial Unicode MS" panose="020B0604020202020204" pitchFamily="34" charset="-128"/>
                <a:cs typeface="Arial Unicode MS" panose="020B0604020202020204" pitchFamily="34" charset="-128"/>
              </a:rPr>
              <a:t>;</a:t>
            </a:r>
          </a:p>
          <a:p>
            <a:pPr marL="742950" indent="-342900" eaLnBrk="1" hangingPunct="1">
              <a:buFont typeface="+mj-lt"/>
              <a:buAutoNum type="alphaLcPeriod"/>
              <a:defRPr/>
            </a:pPr>
            <a:r>
              <a:rPr lang="en-US" altLang="en-US" sz="2400" dirty="0" err="1" smtClean="0">
                <a:ea typeface="Arial Unicode MS" panose="020B0604020202020204" pitchFamily="34" charset="-128"/>
                <a:cs typeface="Arial Unicode MS" panose="020B0604020202020204" pitchFamily="34" charset="-128"/>
              </a:rPr>
              <a:t>Memiliki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karya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ilmiah</a:t>
            </a:r>
            <a:r>
              <a:rPr lang="en-US" altLang="en-US" sz="2400" dirty="0" smtClean="0">
                <a:ea typeface="Arial Unicode MS" panose="020B0604020202020204" pitchFamily="34" charset="-128"/>
                <a:cs typeface="Arial Unicode MS" panose="020B0604020202020204" pitchFamily="34" charset="-128"/>
              </a:rPr>
              <a:t> yang </a:t>
            </a:r>
            <a:r>
              <a:rPr lang="en-US" altLang="en-US" sz="2400" dirty="0" err="1" smtClean="0">
                <a:ea typeface="Arial Unicode MS" panose="020B0604020202020204" pitchFamily="34" charset="-128"/>
                <a:cs typeface="Arial Unicode MS" panose="020B0604020202020204" pitchFamily="34" charset="-128"/>
              </a:rPr>
              <a:t>dipublikasikan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dalam</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jurnal</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ilmiah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internasional</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bereputasi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sebagai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penulis</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pertama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dan</a:t>
            </a:r>
            <a:endParaRPr lang="en-US" altLang="en-US" sz="2400" dirty="0" smtClean="0">
              <a:ea typeface="Arial Unicode MS" panose="020B0604020202020204" pitchFamily="34" charset="-128"/>
              <a:cs typeface="Arial Unicode MS" panose="020B0604020202020204" pitchFamily="34" charset="-128"/>
            </a:endParaRPr>
          </a:p>
          <a:p>
            <a:pPr marL="742950" indent="-342900" eaLnBrk="1" hangingPunct="1">
              <a:buFont typeface="+mj-lt"/>
              <a:buAutoNum type="alphaLcPeriod"/>
              <a:defRPr/>
            </a:pPr>
            <a:r>
              <a:rPr lang="en-US" altLang="en-US" sz="2400" dirty="0" err="1" smtClean="0">
                <a:ea typeface="Arial Unicode MS" panose="020B0604020202020204" pitchFamily="34" charset="-128"/>
                <a:cs typeface="Arial Unicode MS" panose="020B0604020202020204" pitchFamily="34" charset="-128"/>
              </a:rPr>
              <a:t>Memiliki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kinerja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integritas</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etika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tata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krama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serta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tanggung</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jawab</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berdasarkan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penilaian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senat</a:t>
            </a:r>
            <a:r>
              <a:rPr lang="en-US" altLang="en-US" sz="2400" dirty="0" smtClean="0">
                <a:ea typeface="Arial Unicode MS" panose="020B0604020202020204" pitchFamily="34" charset="-128"/>
                <a:cs typeface="Arial Unicode MS" panose="020B0604020202020204" pitchFamily="34" charset="-128"/>
              </a:rPr>
              <a:t> yang </a:t>
            </a:r>
            <a:r>
              <a:rPr lang="en-US" altLang="en-US" sz="2400" dirty="0" err="1" smtClean="0">
                <a:ea typeface="Arial Unicode MS" panose="020B0604020202020204" pitchFamily="34" charset="-128"/>
                <a:cs typeface="Arial Unicode MS" panose="020B0604020202020204" pitchFamily="34" charset="-128"/>
              </a:rPr>
              <a:t>dibuktikan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dengan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berita</a:t>
            </a:r>
            <a:r>
              <a:rPr lang="en-US" altLang="en-US" sz="2400" dirty="0" smtClean="0">
                <a:ea typeface="Arial Unicode MS" panose="020B0604020202020204" pitchFamily="34" charset="-128"/>
                <a:cs typeface="Arial Unicode MS" panose="020B0604020202020204" pitchFamily="34" charset="-128"/>
              </a:rPr>
              <a:t> acara </a:t>
            </a:r>
            <a:r>
              <a:rPr lang="en-US" altLang="en-US" sz="2400" dirty="0" err="1" smtClean="0">
                <a:ea typeface="Arial Unicode MS" panose="020B0604020202020204" pitchFamily="34" charset="-128"/>
                <a:cs typeface="Arial Unicode MS" panose="020B0604020202020204" pitchFamily="34" charset="-128"/>
              </a:rPr>
              <a:t>rapat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persetujuan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senat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perguruan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tinggi</a:t>
            </a:r>
            <a:r>
              <a:rPr lang="en-US" altLang="en-US" sz="2400" dirty="0" smtClean="0">
                <a:ea typeface="Arial Unicode MS" panose="020B0604020202020204" pitchFamily="34" charset="-128"/>
                <a:cs typeface="Arial Unicode MS" panose="020B0604020202020204" pitchFamily="34" charset="-128"/>
              </a:rPr>
              <a:t>. </a:t>
            </a:r>
          </a:p>
        </p:txBody>
      </p:sp>
    </p:spTree>
    <p:extLst>
      <p:ext uri="{BB962C8B-B14F-4D97-AF65-F5344CB8AC3E}">
        <p14:creationId xmlns="" xmlns:p14="http://schemas.microsoft.com/office/powerpoint/2010/main" val="8584516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67B0F-FBE4-4F13-A6BD-363EE312C136}" type="slidenum">
              <a:rPr lang="en-US"/>
              <a:pPr/>
              <a:t>62</a:t>
            </a:fld>
            <a:endParaRPr lang="en-US"/>
          </a:p>
        </p:txBody>
      </p:sp>
      <p:sp>
        <p:nvSpPr>
          <p:cNvPr id="3" name="Rectangle 2"/>
          <p:cNvSpPr>
            <a:spLocks noChangeArrowheads="1"/>
          </p:cNvSpPr>
          <p:nvPr/>
        </p:nvSpPr>
        <p:spPr bwMode="auto">
          <a:xfrm>
            <a:off x="1422400" y="723900"/>
            <a:ext cx="10769600" cy="569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10</a:t>
            </a:r>
            <a:r>
              <a:rPr lang="id-ID" altLang="en-US" sz="3200" b="1" dirty="0">
                <a:ea typeface="Arial Unicode MS" panose="020B0604020202020204" pitchFamily="34" charset="-128"/>
                <a:cs typeface="Arial Unicode MS" panose="020B0604020202020204" pitchFamily="34" charset="-128"/>
              </a:rPr>
              <a:t> </a:t>
            </a:r>
            <a:r>
              <a:rPr lang="id-ID" altLang="en-US" sz="3200" b="1" dirty="0" smtClean="0">
                <a:ea typeface="Arial Unicode MS" panose="020B0604020202020204" pitchFamily="34" charset="-128"/>
                <a:cs typeface="Arial Unicode MS" panose="020B0604020202020204" pitchFamily="34" charset="-128"/>
              </a:rPr>
              <a:t>lanjutan</a:t>
            </a:r>
            <a:endParaRPr lang="en-US" altLang="en-US" sz="3200" b="1" dirty="0" smtClean="0">
              <a:ea typeface="Arial Unicode MS" panose="020B0604020202020204" pitchFamily="34" charset="-128"/>
              <a:cs typeface="Arial Unicode MS" panose="020B0604020202020204" pitchFamily="34" charset="-128"/>
            </a:endParaRPr>
          </a:p>
          <a:p>
            <a:pPr eaLnBrk="1" hangingPunct="1">
              <a:defRPr/>
            </a:pPr>
            <a:endParaRPr lang="en-US" altLang="en-US" sz="2400" b="1" dirty="0" smtClean="0">
              <a:ea typeface="Arial Unicode MS" panose="020B0604020202020204" pitchFamily="34" charset="-128"/>
              <a:cs typeface="Arial Unicode MS" panose="020B0604020202020204" pitchFamily="34" charset="-128"/>
            </a:endParaRPr>
          </a:p>
          <a:p>
            <a:pPr marL="457200" indent="-457200">
              <a:buAutoNum type="arabicParenBoth" startAt="2"/>
            </a:pPr>
            <a:r>
              <a:rPr lang="id-ID" sz="2400" dirty="0" smtClean="0"/>
              <a:t>Dosen yang memperoleh gelar doktor dalam jabatan Lektor Kepala dapat dinaikkan dalam jabatan Profesor paling singkat 3 (tiga) tahun sebagaimana dimaksud pada ayat (1) huruf c, </a:t>
            </a:r>
            <a:r>
              <a:rPr lang="id-ID" sz="2400" b="1" dirty="0" smtClean="0"/>
              <a:t>apabila mempunyai tambahan karya ilmiah yang dipublikasikan jurnal ilmiah internasional bereputasi sebagai penulis pertama yang </a:t>
            </a:r>
            <a:r>
              <a:rPr lang="id-ID" sz="2400" b="1" u="sng" dirty="0" smtClean="0"/>
              <a:t>diperoleh setelah memperoleh gelar doktor (S3)</a:t>
            </a:r>
            <a:r>
              <a:rPr lang="id-ID" sz="2400" dirty="0" smtClean="0"/>
              <a:t> dan memenuhi syarat-syarat lain sebagaimana dimaksud pada ayat (1) huruf a, huruf b, huruf d, huruf e, huruf f, dan huruf g. </a:t>
            </a:r>
            <a:endParaRPr lang="en-US" sz="2400" dirty="0" smtClean="0"/>
          </a:p>
          <a:p>
            <a:pPr marL="457200" indent="-457200">
              <a:buAutoNum type="arabicParenBoth" startAt="2"/>
            </a:pPr>
            <a:endParaRPr lang="en-US" sz="2400" dirty="0" smtClean="0"/>
          </a:p>
          <a:p>
            <a:pPr marL="457200" indent="-457200">
              <a:buAutoNum type="arabicParenBoth" startAt="2"/>
            </a:pPr>
            <a:r>
              <a:rPr lang="id-ID" sz="2400" dirty="0" smtClean="0"/>
              <a:t>Ketentuan lebih lanjut mengenai penulis dan kriteria jurnal internasional bereputasi sebagaimana dimaksud pada ayat (1) dan ayat (2) diatur dalam Pedoman Operasional yang ditetapkan oleh Direktur Jenderal. </a:t>
            </a:r>
          </a:p>
          <a:p>
            <a:endParaRPr lang="id-ID" sz="2400" dirty="0" smtClean="0"/>
          </a:p>
          <a:p>
            <a:pPr marL="285750" indent="-285750" eaLnBrk="1" hangingPunct="1">
              <a:defRPr/>
            </a:pPr>
            <a:endParaRPr lang="en-US" altLang="en-US" sz="2000" dirty="0" smtClean="0">
              <a:ea typeface="Arial Unicode MS" panose="020B0604020202020204" pitchFamily="34" charset="-128"/>
              <a:cs typeface="Arial Unicode MS" panose="020B0604020202020204" pitchFamily="34" charset="-128"/>
            </a:endParaRPr>
          </a:p>
        </p:txBody>
      </p:sp>
    </p:spTree>
    <p:extLst>
      <p:ext uri="{BB962C8B-B14F-4D97-AF65-F5344CB8AC3E}">
        <p14:creationId xmlns="" xmlns:p14="http://schemas.microsoft.com/office/powerpoint/2010/main" val="35516367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63</a:t>
            </a:fld>
            <a:endParaRPr lang="en-US"/>
          </a:p>
        </p:txBody>
      </p:sp>
      <p:sp>
        <p:nvSpPr>
          <p:cNvPr id="7" name="Rectangle 6"/>
          <p:cNvSpPr/>
          <p:nvPr/>
        </p:nvSpPr>
        <p:spPr>
          <a:xfrm>
            <a:off x="0" y="28495"/>
            <a:ext cx="12192000" cy="1938992"/>
          </a:xfrm>
          <a:prstGeom prst="rect">
            <a:avLst/>
          </a:prstGeom>
          <a:solidFill>
            <a:schemeClr val="bg2">
              <a:lumMod val="90000"/>
            </a:schemeClr>
          </a:solidFill>
        </p:spPr>
        <p:txBody>
          <a:bodyPr wrap="square">
            <a:spAutoFit/>
          </a:bodyPr>
          <a:lstStyle/>
          <a:p>
            <a:pPr algn="ctr"/>
            <a:r>
              <a:rPr lang="id-ID" sz="4000" b="1" dirty="0" smtClean="0"/>
              <a:t>CONTOH-CONTOH KENAIKAN </a:t>
            </a:r>
            <a:r>
              <a:rPr lang="id-ID" sz="4000" b="1" u="sng" dirty="0" smtClean="0"/>
              <a:t>REGULER (JABATAN)</a:t>
            </a:r>
          </a:p>
          <a:p>
            <a:pPr algn="ctr"/>
            <a:r>
              <a:rPr lang="id-ID" sz="4000" b="1" dirty="0" smtClean="0"/>
              <a:t>PENYESUAIAN KUM LAMA, PROPORSI DAN KEBUTUHAN MINIMAL ANGKA KREDIT  (KUM)</a:t>
            </a:r>
            <a:endParaRPr lang="id-ID" sz="4000" b="1" dirty="0"/>
          </a:p>
        </p:txBody>
      </p:sp>
      <p:sp>
        <p:nvSpPr>
          <p:cNvPr id="8" name="Rectangle 7"/>
          <p:cNvSpPr/>
          <p:nvPr/>
        </p:nvSpPr>
        <p:spPr>
          <a:xfrm>
            <a:off x="0" y="2267267"/>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AA-150 (S2) KE L-200 (S2) : MIN 50 KUM</a:t>
            </a:r>
            <a:endParaRPr lang="id-ID" sz="3200" b="1" dirty="0"/>
          </a:p>
        </p:txBody>
      </p:sp>
      <p:sp>
        <p:nvSpPr>
          <p:cNvPr id="9" name="Rectangle 8"/>
          <p:cNvSpPr/>
          <p:nvPr/>
        </p:nvSpPr>
        <p:spPr>
          <a:xfrm>
            <a:off x="0" y="2866375"/>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AA-150 (S2) KE L-200 (S3) : MIN 50 KUM</a:t>
            </a:r>
            <a:endParaRPr lang="id-ID" sz="3200" b="1" dirty="0"/>
          </a:p>
        </p:txBody>
      </p:sp>
      <p:sp>
        <p:nvSpPr>
          <p:cNvPr id="10" name="Rectangle 9"/>
          <p:cNvSpPr/>
          <p:nvPr/>
        </p:nvSpPr>
        <p:spPr>
          <a:xfrm>
            <a:off x="0" y="3481249"/>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AA-150 (S2) KE L-300 (S3) : MIN 150 KUM</a:t>
            </a:r>
            <a:endParaRPr lang="id-ID" sz="3200" b="1" dirty="0"/>
          </a:p>
        </p:txBody>
      </p:sp>
      <p:sp>
        <p:nvSpPr>
          <p:cNvPr id="11" name="Rectangle 10"/>
          <p:cNvSpPr/>
          <p:nvPr/>
        </p:nvSpPr>
        <p:spPr>
          <a:xfrm>
            <a:off x="0" y="4096123"/>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L-200 (S2) KE LK-400 (S2) : MIN 200 KUM</a:t>
            </a:r>
            <a:endParaRPr lang="id-ID" sz="3200" b="1" dirty="0"/>
          </a:p>
        </p:txBody>
      </p:sp>
      <p:sp>
        <p:nvSpPr>
          <p:cNvPr id="12" name="Rectangle 11"/>
          <p:cNvSpPr/>
          <p:nvPr/>
        </p:nvSpPr>
        <p:spPr>
          <a:xfrm>
            <a:off x="0" y="4710997"/>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LK-400 (S3) KE GB-850 (S3) : MIN 450 KUM</a:t>
            </a:r>
            <a:endParaRPr lang="id-ID" sz="3200" b="1" dirty="0"/>
          </a:p>
        </p:txBody>
      </p:sp>
      <p:sp>
        <p:nvSpPr>
          <p:cNvPr id="13" name="Rectangle 12"/>
          <p:cNvSpPr/>
          <p:nvPr/>
        </p:nvSpPr>
        <p:spPr>
          <a:xfrm>
            <a:off x="0" y="5325871"/>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AA-100 (S1) KE L-200 (S2) : MIN 100 KUM</a:t>
            </a:r>
            <a:endParaRPr lang="id-ID" sz="3200" b="1" dirty="0"/>
          </a:p>
        </p:txBody>
      </p:sp>
      <p:sp>
        <p:nvSpPr>
          <p:cNvPr id="14" name="Rectangle 13"/>
          <p:cNvSpPr/>
          <p:nvPr/>
        </p:nvSpPr>
        <p:spPr>
          <a:xfrm>
            <a:off x="0" y="5956511"/>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AA-100 (S1) KE L-300 (S3) : MIN 200 KUM</a:t>
            </a:r>
            <a:endParaRPr lang="id-ID" sz="3200" b="1" dirty="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64</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AA-150 (S2) KE L-200 (S2) : MIN 50 KUM</a:t>
            </a:r>
            <a:endParaRPr lang="id-ID" sz="3200" b="1" dirty="0"/>
          </a:p>
        </p:txBody>
      </p:sp>
      <p:graphicFrame>
        <p:nvGraphicFramePr>
          <p:cNvPr id="7" name="Table 6"/>
          <p:cNvGraphicFramePr>
            <a:graphicFrameLocks noGrp="1"/>
          </p:cNvGraphicFramePr>
          <p:nvPr/>
        </p:nvGraphicFramePr>
        <p:xfrm>
          <a:off x="313559" y="662146"/>
          <a:ext cx="11415989" cy="6015275"/>
        </p:xfrm>
        <a:graphic>
          <a:graphicData uri="http://schemas.openxmlformats.org/drawingml/2006/table">
            <a:tbl>
              <a:tblPr/>
              <a:tblGrid>
                <a:gridCol w="553223"/>
                <a:gridCol w="553223"/>
                <a:gridCol w="2962811"/>
                <a:gridCol w="1686911"/>
                <a:gridCol w="1529255"/>
                <a:gridCol w="2081049"/>
                <a:gridCol w="724088"/>
                <a:gridCol w="1325429"/>
              </a:tblGrid>
              <a:tr h="412685">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412685">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AA 150 (S2)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Lektor 200 (S2)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228589">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endParaRPr lang="id-ID"/>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228589">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r>
              <a:tr h="412685">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a:solidFill>
                            <a:srgbClr val="000000"/>
                          </a:solidFill>
                          <a:latin typeface="Arial Black" pitchFamily="34" charset="0"/>
                        </a:rPr>
                        <a:t>(50)</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 45 %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dirty="0" smtClean="0">
                          <a:solidFill>
                            <a:srgbClr val="000000"/>
                          </a:solidFill>
                          <a:latin typeface="Arial Black" pitchFamily="34" charset="0"/>
                        </a:rPr>
                        <a:t>22,50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412685">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35%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dirty="0" smtClean="0">
                          <a:solidFill>
                            <a:srgbClr val="000000"/>
                          </a:solidFill>
                          <a:latin typeface="Arial Black" pitchFamily="34" charset="0"/>
                        </a:rPr>
                        <a:t>17,50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412685">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r>
              <a:tr h="614945">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228589">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endParaRPr lang="id-ID"/>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228589">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r>
              <a:tr h="228589">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endParaRPr lang="id-ID"/>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228589">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228589">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endParaRPr lang="id-ID"/>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221382">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nasional sebagai </a:t>
                      </a:r>
                      <a:r>
                        <a:rPr lang="id-ID" sz="1700" b="1" i="0" u="none" strike="noStrike" dirty="0" smtClean="0">
                          <a:solidFill>
                            <a:srgbClr val="000000"/>
                          </a:solidFill>
                          <a:latin typeface="Arial Black" pitchFamily="34" charset="0"/>
                        </a:rPr>
                        <a:t> </a:t>
                      </a:r>
                    </a:p>
                    <a:p>
                      <a:pPr algn="l" fontAlgn="b"/>
                      <a:r>
                        <a:rPr lang="id-ID" sz="1700" b="1" i="0" u="none" strike="noStrike" dirty="0" smtClean="0">
                          <a:solidFill>
                            <a:srgbClr val="000000"/>
                          </a:solidFill>
                          <a:latin typeface="Arial Black" pitchFamily="34" charset="0"/>
                        </a:rPr>
                        <a:t>     penulis </a:t>
                      </a:r>
                      <a:r>
                        <a:rPr lang="id-ID" sz="1700" b="1" i="0" u="none" strike="noStrike" dirty="0">
                          <a:solidFill>
                            <a:srgbClr val="000000"/>
                          </a:solidFill>
                          <a:latin typeface="Arial Black" pitchFamily="34" charset="0"/>
                        </a:rPr>
                        <a:t>pertama</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412685">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65</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AA-150 (S2) KE L-200 (S3) : MIN 50 KUM</a:t>
            </a:r>
            <a:endParaRPr lang="id-ID" sz="3200" b="1" dirty="0"/>
          </a:p>
        </p:txBody>
      </p:sp>
      <p:graphicFrame>
        <p:nvGraphicFramePr>
          <p:cNvPr id="5" name="Table 4"/>
          <p:cNvGraphicFramePr>
            <a:graphicFrameLocks noGrp="1"/>
          </p:cNvGraphicFramePr>
          <p:nvPr/>
        </p:nvGraphicFramePr>
        <p:xfrm>
          <a:off x="346840" y="988578"/>
          <a:ext cx="11587659" cy="5014785"/>
        </p:xfrm>
        <a:graphic>
          <a:graphicData uri="http://schemas.openxmlformats.org/drawingml/2006/table">
            <a:tbl>
              <a:tblPr/>
              <a:tblGrid>
                <a:gridCol w="561543"/>
                <a:gridCol w="561543"/>
                <a:gridCol w="3023248"/>
                <a:gridCol w="1623849"/>
                <a:gridCol w="1560787"/>
                <a:gridCol w="1939159"/>
                <a:gridCol w="972169"/>
                <a:gridCol w="1345361"/>
              </a:tblGrid>
              <a:tr h="172238">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d-ID" sz="1700" b="1" i="0" u="none" strike="noStrike" dirty="0" smtClean="0">
                          <a:solidFill>
                            <a:srgbClr val="000000"/>
                          </a:solidFill>
                          <a:latin typeface="Arial Black" pitchFamily="34" charset="0"/>
                        </a:rPr>
                        <a:t>Kum Lama Disesuaikan</a:t>
                      </a:r>
                    </a:p>
                    <a:p>
                      <a:pPr algn="ct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AA 150 (S2)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a:solidFill>
                            <a:srgbClr val="000000"/>
                          </a:solidFill>
                          <a:latin typeface="Arial Black" pitchFamily="34" charset="0"/>
                        </a:rPr>
                        <a:t>Lektor 200 (S3)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0"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0" i="0" u="none" strike="noStrike" dirty="0">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a:solidFill>
                            <a:srgbClr val="000000"/>
                          </a:solidFill>
                          <a:latin typeface="Arial Black" pitchFamily="34" charset="0"/>
                        </a:rPr>
                        <a:t>(0)</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0 *</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0"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0"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0" i="0" u="none" strike="noStrike" dirty="0">
                          <a:solidFill>
                            <a:srgbClr val="000000"/>
                          </a:solidFill>
                          <a:latin typeface="Arial Black" pitchFamily="34" charset="0"/>
                        </a:rPr>
                        <a:t>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0" i="0" u="none" strike="noStrike">
                          <a:solidFill>
                            <a:srgbClr val="000000"/>
                          </a:solidFill>
                          <a:latin typeface="Arial Black" pitchFamily="34" charset="0"/>
                        </a:rPr>
                        <a:t>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0"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nasional sebagai </a:t>
                      </a:r>
                      <a:r>
                        <a:rPr lang="id-ID" sz="1700" b="1" i="0" u="none" strike="noStrike" dirty="0" smtClean="0">
                          <a:solidFill>
                            <a:srgbClr val="000000"/>
                          </a:solidFill>
                          <a:latin typeface="Arial Black" pitchFamily="34" charset="0"/>
                        </a:rPr>
                        <a:t>   </a:t>
                      </a:r>
                      <a:r>
                        <a:rPr lang="id-ID" sz="1700" b="1" i="0" u="none" strike="noStrike" baseline="0" dirty="0" smtClean="0">
                          <a:solidFill>
                            <a:srgbClr val="000000"/>
                          </a:solidFill>
                          <a:latin typeface="Arial Black" pitchFamily="34" charset="0"/>
                        </a:rPr>
                        <a:t>  </a:t>
                      </a:r>
                    </a:p>
                    <a:p>
                      <a:pPr marL="0" marR="0" indent="0" algn="l" defTabSz="914400" rtl="0" eaLnBrk="1" fontAlgn="b" latinLnBrk="0" hangingPunct="1">
                        <a:lnSpc>
                          <a:spcPct val="100000"/>
                        </a:lnSpc>
                        <a:spcBef>
                          <a:spcPts val="0"/>
                        </a:spcBef>
                        <a:spcAft>
                          <a:spcPts val="0"/>
                        </a:spcAft>
                        <a:buClrTx/>
                        <a:buSzTx/>
                        <a:buFont typeface="Arial" pitchFamily="34" charset="0"/>
                        <a:buNone/>
                        <a:tabLst/>
                        <a:defRPr/>
                      </a:pPr>
                      <a:r>
                        <a:rPr lang="id-ID" sz="1700" b="1" i="0" u="none" strike="noStrike" baseline="0" dirty="0" smtClean="0">
                          <a:solidFill>
                            <a:srgbClr val="000000"/>
                          </a:solidFill>
                          <a:latin typeface="Arial Black" pitchFamily="34" charset="0"/>
                        </a:rPr>
                        <a:t>  </a:t>
                      </a:r>
                      <a:r>
                        <a:rPr lang="id-ID" sz="1700" b="1" i="0" u="none" strike="noStrike" dirty="0" smtClean="0">
                          <a:solidFill>
                            <a:srgbClr val="000000"/>
                          </a:solidFill>
                          <a:latin typeface="Arial Black" pitchFamily="34" charset="0"/>
                        </a:rPr>
                        <a:t>penulis pertama yang diterbitkan setelah lulus Doktor (S3)</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0">
                <a:tc>
                  <a:txBody>
                    <a:bodyPr/>
                    <a:lstStyle/>
                    <a:p>
                      <a:pPr algn="ctr" fontAlgn="b"/>
                      <a:endParaRPr lang="id-ID" sz="1700" b="0"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0"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66</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AA-150 (S2) KE L-300 (S3) : MIN 150 KUM</a:t>
            </a:r>
            <a:endParaRPr lang="id-ID" sz="3200" b="1" dirty="0"/>
          </a:p>
        </p:txBody>
      </p:sp>
      <p:graphicFrame>
        <p:nvGraphicFramePr>
          <p:cNvPr id="5" name="Table 4"/>
          <p:cNvGraphicFramePr>
            <a:graphicFrameLocks noGrp="1"/>
          </p:cNvGraphicFramePr>
          <p:nvPr/>
        </p:nvGraphicFramePr>
        <p:xfrm>
          <a:off x="283779" y="899651"/>
          <a:ext cx="11634954" cy="5014785"/>
        </p:xfrm>
        <a:graphic>
          <a:graphicData uri="http://schemas.openxmlformats.org/drawingml/2006/table">
            <a:tbl>
              <a:tblPr/>
              <a:tblGrid>
                <a:gridCol w="563835"/>
                <a:gridCol w="563835"/>
                <a:gridCol w="2971368"/>
                <a:gridCol w="1576552"/>
                <a:gridCol w="1576551"/>
                <a:gridCol w="1907628"/>
                <a:gridCol w="1124332"/>
                <a:gridCol w="1350853"/>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AA 150 (S2)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a:solidFill>
                            <a:srgbClr val="000000"/>
                          </a:solidFill>
                          <a:latin typeface="Arial Black" pitchFamily="34" charset="0"/>
                        </a:rPr>
                        <a:t>Lektor 300 (S3)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a:solidFill>
                            <a:srgbClr val="000000"/>
                          </a:solidFill>
                          <a:latin typeface="Arial Black" pitchFamily="34" charset="0"/>
                        </a:rPr>
                        <a:t>(100)</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 45 %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45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45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35%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35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35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300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nasional sebagai </a:t>
                      </a:r>
                      <a:r>
                        <a:rPr lang="id-ID" sz="1700" b="1" i="0" u="none" strike="noStrike" dirty="0" smtClean="0">
                          <a:solidFill>
                            <a:srgbClr val="000000"/>
                          </a:solidFill>
                          <a:latin typeface="Arial Black" pitchFamily="34" charset="0"/>
                        </a:rPr>
                        <a:t>   </a:t>
                      </a:r>
                    </a:p>
                    <a:p>
                      <a:pPr algn="l" fontAlgn="b">
                        <a:buFont typeface="Arial" pitchFamily="34" charset="0"/>
                        <a:buNone/>
                      </a:pPr>
                      <a:r>
                        <a:rPr lang="id-ID" sz="1700" b="1" i="0" u="none" strike="noStrike" baseline="0" dirty="0" smtClean="0">
                          <a:solidFill>
                            <a:srgbClr val="000000"/>
                          </a:solidFill>
                          <a:latin typeface="Arial Black" pitchFamily="34" charset="0"/>
                        </a:rPr>
                        <a:t>    </a:t>
                      </a:r>
                      <a:r>
                        <a:rPr lang="id-ID" sz="1700" b="1" i="0" u="none" strike="noStrike" dirty="0" smtClean="0">
                          <a:solidFill>
                            <a:srgbClr val="000000"/>
                          </a:solidFill>
                          <a:latin typeface="Arial Black" pitchFamily="34" charset="0"/>
                        </a:rPr>
                        <a:t>penulis pertama yang diterbitkan setelah lulus Doktor (S3)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67</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L-200 (S2) KE LK-400 (S2) : MIN 200 KUM</a:t>
            </a:r>
            <a:endParaRPr lang="id-ID" sz="3200" b="1" dirty="0"/>
          </a:p>
        </p:txBody>
      </p:sp>
      <p:graphicFrame>
        <p:nvGraphicFramePr>
          <p:cNvPr id="5" name="Table 4"/>
          <p:cNvGraphicFramePr>
            <a:graphicFrameLocks noGrp="1"/>
          </p:cNvGraphicFramePr>
          <p:nvPr/>
        </p:nvGraphicFramePr>
        <p:xfrm>
          <a:off x="394141" y="821184"/>
          <a:ext cx="11540363" cy="501478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Lektor 200 (</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a:solidFill>
                            <a:srgbClr val="000000"/>
                          </a:solidFill>
                          <a:latin typeface="Arial Black" pitchFamily="34" charset="0"/>
                        </a:rPr>
                        <a:t>Lektor </a:t>
                      </a:r>
                      <a:r>
                        <a:rPr lang="id-ID" sz="1700" b="1" i="0" u="none" strike="noStrike" dirty="0" smtClean="0">
                          <a:solidFill>
                            <a:srgbClr val="000000"/>
                          </a:solidFill>
                          <a:latin typeface="Arial Black" pitchFamily="34" charset="0"/>
                        </a:rPr>
                        <a:t>Kepala 400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27,50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a:solidFill>
                            <a:srgbClr val="000000"/>
                          </a:solidFill>
                          <a:latin typeface="Arial Black" pitchFamily="34" charset="0"/>
                        </a:rPr>
                        <a:t>(200)</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 40 % X 200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80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107,50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40% X 200 *</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80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92,50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200**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20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200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20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400</a:t>
                      </a: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INTERNASIONAL </a:t>
                      </a:r>
                    </a:p>
                    <a:p>
                      <a:pPr algn="l" fontAlgn="b">
                        <a:buFont typeface="Arial" pitchFamily="34" charset="0"/>
                        <a:buNone/>
                      </a:pPr>
                      <a:r>
                        <a:rPr lang="id-ID" sz="1700" b="1" i="0" u="none" strike="noStrike" dirty="0" smtClean="0">
                          <a:solidFill>
                            <a:srgbClr val="000000"/>
                          </a:solidFill>
                          <a:latin typeface="Arial Black" pitchFamily="34" charset="0"/>
                        </a:rPr>
                        <a:t>    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68</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LK-400 (S3) KE GB-850 (S3) : MIN 450 KUM</a:t>
            </a:r>
            <a:endParaRPr lang="id-ID" sz="3200" b="1" dirty="0"/>
          </a:p>
        </p:txBody>
      </p:sp>
      <p:graphicFrame>
        <p:nvGraphicFramePr>
          <p:cNvPr id="5" name="Table 4"/>
          <p:cNvGraphicFramePr>
            <a:graphicFrameLocks noGrp="1"/>
          </p:cNvGraphicFramePr>
          <p:nvPr/>
        </p:nvGraphicFramePr>
        <p:xfrm>
          <a:off x="299544" y="922705"/>
          <a:ext cx="11619190" cy="5532945"/>
        </p:xfrm>
        <a:graphic>
          <a:graphicData uri="http://schemas.openxmlformats.org/drawingml/2006/table">
            <a:tbl>
              <a:tblPr/>
              <a:tblGrid>
                <a:gridCol w="563071"/>
                <a:gridCol w="563071"/>
                <a:gridCol w="2941364"/>
                <a:gridCol w="1513491"/>
                <a:gridCol w="1574689"/>
                <a:gridCol w="1972552"/>
                <a:gridCol w="1141929"/>
                <a:gridCol w="1349023"/>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Lektor Kepala 400 (S3)</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a:solidFill>
                            <a:srgbClr val="000000"/>
                          </a:solidFill>
                          <a:latin typeface="Arial Black" pitchFamily="34" charset="0"/>
                        </a:rPr>
                        <a:t>Guru Besar 850 (S3)</a:t>
                      </a: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80</a:t>
                      </a: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a:solidFill>
                            <a:srgbClr val="000000"/>
                          </a:solidFill>
                          <a:latin typeface="Arial Black" pitchFamily="34" charset="0"/>
                        </a:rPr>
                        <a:t>450</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35 % X </a:t>
                      </a:r>
                      <a:r>
                        <a:rPr lang="id-ID" sz="1700" b="1" i="0" u="none" strike="noStrike" dirty="0" smtClean="0">
                          <a:solidFill>
                            <a:srgbClr val="000000"/>
                          </a:solidFill>
                          <a:latin typeface="Arial Black" pitchFamily="34" charset="0"/>
                        </a:rPr>
                        <a:t>450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157,50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237,50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80</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45% X 450 *</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202,50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dirty="0" smtClean="0">
                          <a:solidFill>
                            <a:srgbClr val="000000"/>
                          </a:solidFill>
                          <a:latin typeface="Arial Black" pitchFamily="34" charset="0"/>
                        </a:rPr>
                        <a:t>282,50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20</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450**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45</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65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a:solidFill>
                            <a:srgbClr val="000000"/>
                          </a:solidFill>
                          <a:latin typeface="Arial Black" pitchFamily="34" charset="0"/>
                        </a:rPr>
                        <a:t>20</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450</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45</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65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400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450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850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khusus minimal satu karya ilmiah di jurnal internasional bereputasi sebagai 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69</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AA-100 (S1) KE L-200 (S2) : MIN 100 KUM</a:t>
            </a:r>
            <a:endParaRPr lang="id-ID" sz="3200" b="1" dirty="0"/>
          </a:p>
        </p:txBody>
      </p:sp>
      <p:graphicFrame>
        <p:nvGraphicFramePr>
          <p:cNvPr id="5" name="Table 4"/>
          <p:cNvGraphicFramePr>
            <a:graphicFrameLocks noGrp="1"/>
          </p:cNvGraphicFramePr>
          <p:nvPr/>
        </p:nvGraphicFramePr>
        <p:xfrm>
          <a:off x="378373" y="942871"/>
          <a:ext cx="11603424" cy="5014785"/>
        </p:xfrm>
        <a:graphic>
          <a:graphicData uri="http://schemas.openxmlformats.org/drawingml/2006/table">
            <a:tbl>
              <a:tblPr/>
              <a:tblGrid>
                <a:gridCol w="562307"/>
                <a:gridCol w="562307"/>
                <a:gridCol w="2927125"/>
                <a:gridCol w="1813035"/>
                <a:gridCol w="1434663"/>
                <a:gridCol w="1828800"/>
                <a:gridCol w="1127995"/>
                <a:gridCol w="1347192"/>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AA 100 (S1)</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a:solidFill>
                            <a:srgbClr val="000000"/>
                          </a:solidFill>
                          <a:latin typeface="Arial Black" pitchFamily="34" charset="0"/>
                        </a:rPr>
                        <a:t>Lektor 200 (S2)</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a:solidFill>
                            <a:srgbClr val="000000"/>
                          </a:solidFill>
                          <a:latin typeface="Arial Black" pitchFamily="34" charset="0"/>
                        </a:rPr>
                        <a:t>(50)</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dirty="0">
                          <a:solidFill>
                            <a:srgbClr val="000000"/>
                          </a:solidFill>
                          <a:latin typeface="Arial Black" pitchFamily="34" charset="0"/>
                        </a:rPr>
                        <a:t>≥ 45 %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dirty="0" smtClean="0">
                          <a:solidFill>
                            <a:srgbClr val="000000"/>
                          </a:solidFill>
                          <a:latin typeface="Arial Black" pitchFamily="34" charset="0"/>
                        </a:rPr>
                        <a:t>22,50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35%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dirty="0" smtClean="0">
                          <a:solidFill>
                            <a:srgbClr val="000000"/>
                          </a:solidFill>
                          <a:latin typeface="Arial Black" pitchFamily="34" charset="0"/>
                        </a:rPr>
                        <a:t>17,50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50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321101">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nasional sebagai </a:t>
                      </a:r>
                      <a:endParaRPr lang="id-ID" sz="1700" b="1" i="0" u="none" strike="noStrike" dirty="0" smtClean="0">
                        <a:solidFill>
                          <a:srgbClr val="000000"/>
                        </a:solidFill>
                        <a:latin typeface="Arial Black" pitchFamily="34" charset="0"/>
                      </a:endParaRPr>
                    </a:p>
                    <a:p>
                      <a:pPr algn="l" fontAlgn="b">
                        <a:buFont typeface="Arial" pitchFamily="34" charset="0"/>
                        <a:buNone/>
                      </a:pPr>
                      <a:r>
                        <a:rPr lang="id-ID" sz="1700" b="1" i="0" u="none" strike="noStrike" baseline="0" dirty="0" smtClean="0">
                          <a:solidFill>
                            <a:srgbClr val="000000"/>
                          </a:solidFill>
                          <a:latin typeface="Arial Black" pitchFamily="34" charset="0"/>
                        </a:rPr>
                        <a:t>  </a:t>
                      </a:r>
                      <a:r>
                        <a:rPr lang="id-ID" sz="1700" b="1" i="0" u="none" strike="noStrike" dirty="0" smtClean="0">
                          <a:solidFill>
                            <a:srgbClr val="000000"/>
                          </a:solidFill>
                          <a:latin typeface="Arial Black" pitchFamily="34" charset="0"/>
                        </a:rPr>
                        <a:t>  penulis pertama </a:t>
                      </a:r>
                      <a:r>
                        <a:rPr lang="id-ID" sz="1700" b="1" i="0" u="none" strike="noStrike" dirty="0">
                          <a:solidFill>
                            <a:srgbClr val="000000"/>
                          </a:solidFill>
                          <a:latin typeface="Arial Black" pitchFamily="34" charset="0"/>
                        </a:rPr>
                        <a:t>setelah lulus S2</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228600"/>
            <a:ext cx="12192000" cy="838200"/>
          </a:xfrm>
        </p:spPr>
        <p:txBody>
          <a:bodyPr>
            <a:noAutofit/>
          </a:bodyPr>
          <a:lstStyle/>
          <a:p>
            <a:pPr algn="ctr" eaLnBrk="1" hangingPunct="1"/>
            <a:r>
              <a:rPr lang="en-US" sz="2000" b="1" dirty="0" smtClean="0"/>
              <a:t>BAGAN PROSEDUR PENGUSULAN PENILAIAN DAN PENETAPAN ANGKA KREDIT JABATAN DOSEN</a:t>
            </a:r>
            <a:br>
              <a:rPr lang="en-US" sz="2000" b="1" dirty="0" smtClean="0"/>
            </a:br>
            <a:r>
              <a:rPr lang="en-US" sz="2000" b="1" dirty="0" smtClean="0"/>
              <a:t>DARI ASISTEN AHLI SAMPAI DENGAN LEKTOR PADA PERGURUAN TINGGI SWASTA</a:t>
            </a:r>
          </a:p>
        </p:txBody>
      </p:sp>
      <p:sp>
        <p:nvSpPr>
          <p:cNvPr id="12292" name="Text Box 5"/>
          <p:cNvSpPr txBox="1">
            <a:spLocks noChangeArrowheads="1"/>
          </p:cNvSpPr>
          <p:nvPr/>
        </p:nvSpPr>
        <p:spPr bwMode="auto">
          <a:xfrm>
            <a:off x="4978400" y="1295400"/>
            <a:ext cx="2336800" cy="1200329"/>
          </a:xfrm>
          <a:prstGeom prst="rect">
            <a:avLst/>
          </a:prstGeom>
          <a:solidFill>
            <a:srgbClr val="FFFF00"/>
          </a:solidFill>
          <a:ln w="9525">
            <a:solidFill>
              <a:schemeClr val="tx1"/>
            </a:solidFill>
            <a:prstDash val="sysDot"/>
            <a:miter lim="800000"/>
            <a:headEnd/>
            <a:tailEnd/>
          </a:ln>
        </p:spPr>
        <p:txBody>
          <a:bodyPr wrap="square">
            <a:spAutoFit/>
          </a:bodyPr>
          <a:lstStyle/>
          <a:p>
            <a:pPr algn="ctr"/>
            <a:r>
              <a:rPr lang="en-US" sz="2400" b="1" dirty="0">
                <a:solidFill>
                  <a:schemeClr val="bg1"/>
                </a:solidFill>
              </a:rPr>
              <a:t>KETUA SENAT PERGURUAN TINGGI</a:t>
            </a:r>
          </a:p>
        </p:txBody>
      </p:sp>
      <p:sp>
        <p:nvSpPr>
          <p:cNvPr id="12293" name="Text Box 6"/>
          <p:cNvSpPr txBox="1">
            <a:spLocks noChangeArrowheads="1"/>
          </p:cNvSpPr>
          <p:nvPr/>
        </p:nvSpPr>
        <p:spPr bwMode="auto">
          <a:xfrm>
            <a:off x="1016000" y="2673353"/>
            <a:ext cx="1284816" cy="461665"/>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a:solidFill>
                  <a:schemeClr val="bg1"/>
                </a:solidFill>
              </a:rPr>
              <a:t>DOSEN</a:t>
            </a:r>
          </a:p>
        </p:txBody>
      </p:sp>
      <p:sp>
        <p:nvSpPr>
          <p:cNvPr id="12294" name="Text Box 7"/>
          <p:cNvSpPr txBox="1">
            <a:spLocks noChangeArrowheads="1"/>
          </p:cNvSpPr>
          <p:nvPr/>
        </p:nvSpPr>
        <p:spPr bwMode="auto">
          <a:xfrm>
            <a:off x="3215216" y="2673350"/>
            <a:ext cx="1559984" cy="1200329"/>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a:solidFill>
                  <a:schemeClr val="bg1"/>
                </a:solidFill>
              </a:rPr>
              <a:t>KETUA </a:t>
            </a:r>
            <a:r>
              <a:rPr lang="en-US" sz="2400" b="1" dirty="0" smtClean="0">
                <a:solidFill>
                  <a:schemeClr val="bg1"/>
                </a:solidFill>
              </a:rPr>
              <a:t>PS /</a:t>
            </a:r>
            <a:r>
              <a:rPr lang="id-ID" sz="2400" b="1" dirty="0" smtClean="0">
                <a:solidFill>
                  <a:schemeClr val="bg1"/>
                </a:solidFill>
              </a:rPr>
              <a:t> JUR /</a:t>
            </a:r>
            <a:r>
              <a:rPr lang="en-US" sz="2400" b="1" dirty="0" smtClean="0">
                <a:solidFill>
                  <a:schemeClr val="bg1"/>
                </a:solidFill>
              </a:rPr>
              <a:t> DEKAN</a:t>
            </a:r>
            <a:endParaRPr lang="en-US" sz="2400" b="1" dirty="0">
              <a:solidFill>
                <a:schemeClr val="bg1"/>
              </a:solidFill>
            </a:endParaRPr>
          </a:p>
        </p:txBody>
      </p:sp>
      <p:sp>
        <p:nvSpPr>
          <p:cNvPr id="12296" name="Text Box 10"/>
          <p:cNvSpPr txBox="1">
            <a:spLocks noChangeArrowheads="1"/>
          </p:cNvSpPr>
          <p:nvPr/>
        </p:nvSpPr>
        <p:spPr bwMode="auto">
          <a:xfrm>
            <a:off x="8310035" y="2673351"/>
            <a:ext cx="2256367" cy="830997"/>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a:solidFill>
                  <a:schemeClr val="bg1"/>
                </a:solidFill>
              </a:rPr>
              <a:t>KOORDINATOR KOPERTIS</a:t>
            </a:r>
          </a:p>
        </p:txBody>
      </p:sp>
      <p:sp>
        <p:nvSpPr>
          <p:cNvPr id="12298" name="Text Box 12"/>
          <p:cNvSpPr txBox="1">
            <a:spLocks noChangeArrowheads="1"/>
          </p:cNvSpPr>
          <p:nvPr/>
        </p:nvSpPr>
        <p:spPr bwMode="auto">
          <a:xfrm>
            <a:off x="4978400" y="3886200"/>
            <a:ext cx="2336800" cy="1200329"/>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a:solidFill>
                  <a:schemeClr val="bg1"/>
                </a:solidFill>
              </a:rPr>
              <a:t>KETUA TIM PENILAI ANGKA KREDIT </a:t>
            </a:r>
            <a:r>
              <a:rPr lang="en-US" sz="2400" b="1" dirty="0" smtClean="0">
                <a:solidFill>
                  <a:schemeClr val="bg1"/>
                </a:solidFill>
              </a:rPr>
              <a:t> PTS</a:t>
            </a:r>
            <a:endParaRPr lang="en-US" sz="2400" b="1" dirty="0">
              <a:solidFill>
                <a:schemeClr val="bg1"/>
              </a:solidFill>
            </a:endParaRPr>
          </a:p>
        </p:txBody>
      </p:sp>
      <p:sp>
        <p:nvSpPr>
          <p:cNvPr id="12299" name="Text Box 13"/>
          <p:cNvSpPr txBox="1">
            <a:spLocks noChangeArrowheads="1"/>
          </p:cNvSpPr>
          <p:nvPr/>
        </p:nvSpPr>
        <p:spPr bwMode="auto">
          <a:xfrm>
            <a:off x="8128000" y="3886200"/>
            <a:ext cx="1828800" cy="830997"/>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smtClean="0">
                <a:solidFill>
                  <a:schemeClr val="bg1"/>
                </a:solidFill>
              </a:rPr>
              <a:t>TIM PENILAI KOPERTIS</a:t>
            </a:r>
            <a:endParaRPr lang="en-US" sz="2400" b="1" dirty="0">
              <a:solidFill>
                <a:schemeClr val="bg1"/>
              </a:solidFill>
            </a:endParaRPr>
          </a:p>
        </p:txBody>
      </p:sp>
      <p:sp>
        <p:nvSpPr>
          <p:cNvPr id="12300" name="Line 14"/>
          <p:cNvSpPr>
            <a:spLocks noChangeShapeType="1"/>
          </p:cNvSpPr>
          <p:nvPr/>
        </p:nvSpPr>
        <p:spPr bwMode="auto">
          <a:xfrm>
            <a:off x="2504016" y="2749550"/>
            <a:ext cx="508000" cy="0"/>
          </a:xfrm>
          <a:prstGeom prst="line">
            <a:avLst/>
          </a:prstGeom>
          <a:noFill/>
          <a:ln w="9525">
            <a:solidFill>
              <a:schemeClr val="tx1"/>
            </a:solidFill>
            <a:round/>
            <a:headEnd/>
            <a:tailEnd type="triangle" w="med" len="med"/>
          </a:ln>
        </p:spPr>
        <p:txBody>
          <a:bodyPr/>
          <a:lstStyle/>
          <a:p>
            <a:endParaRPr lang="en-US"/>
          </a:p>
        </p:txBody>
      </p:sp>
      <p:sp>
        <p:nvSpPr>
          <p:cNvPr id="12301" name="Line 17"/>
          <p:cNvSpPr>
            <a:spLocks noChangeShapeType="1"/>
          </p:cNvSpPr>
          <p:nvPr/>
        </p:nvSpPr>
        <p:spPr bwMode="auto">
          <a:xfrm>
            <a:off x="4775200" y="2819400"/>
            <a:ext cx="508000" cy="0"/>
          </a:xfrm>
          <a:prstGeom prst="line">
            <a:avLst/>
          </a:prstGeom>
          <a:noFill/>
          <a:ln w="9525">
            <a:solidFill>
              <a:schemeClr val="tx1"/>
            </a:solidFill>
            <a:round/>
            <a:headEnd/>
            <a:tailEnd type="triangle" w="med" len="med"/>
          </a:ln>
        </p:spPr>
        <p:txBody>
          <a:bodyPr/>
          <a:lstStyle/>
          <a:p>
            <a:endParaRPr lang="en-US"/>
          </a:p>
        </p:txBody>
      </p:sp>
      <p:sp>
        <p:nvSpPr>
          <p:cNvPr id="12295" name="Text Box 9"/>
          <p:cNvSpPr txBox="1">
            <a:spLocks noChangeArrowheads="1"/>
          </p:cNvSpPr>
          <p:nvPr/>
        </p:nvSpPr>
        <p:spPr bwMode="auto">
          <a:xfrm>
            <a:off x="5283200" y="2743203"/>
            <a:ext cx="2034117" cy="830997"/>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smtClean="0">
                <a:solidFill>
                  <a:schemeClr val="bg1"/>
                </a:solidFill>
              </a:rPr>
              <a:t>PIMPINAN</a:t>
            </a:r>
            <a:r>
              <a:rPr lang="id-ID" sz="2400" b="1" dirty="0" smtClean="0">
                <a:solidFill>
                  <a:schemeClr val="bg1"/>
                </a:solidFill>
              </a:rPr>
              <a:t>/ SENAT</a:t>
            </a:r>
            <a:r>
              <a:rPr lang="en-US" sz="2400" b="1" dirty="0" smtClean="0">
                <a:solidFill>
                  <a:schemeClr val="bg1"/>
                </a:solidFill>
              </a:rPr>
              <a:t> </a:t>
            </a:r>
            <a:r>
              <a:rPr lang="en-US" sz="2400" b="1" dirty="0" smtClean="0">
                <a:solidFill>
                  <a:schemeClr val="bg1"/>
                </a:solidFill>
              </a:rPr>
              <a:t>PTS</a:t>
            </a:r>
            <a:endParaRPr lang="en-US" sz="2400" b="1" dirty="0">
              <a:solidFill>
                <a:schemeClr val="bg1"/>
              </a:solidFill>
            </a:endParaRPr>
          </a:p>
        </p:txBody>
      </p:sp>
      <p:cxnSp>
        <p:nvCxnSpPr>
          <p:cNvPr id="35" name="Straight Arrow Connector 34"/>
          <p:cNvCxnSpPr/>
          <p:nvPr/>
        </p:nvCxnSpPr>
        <p:spPr>
          <a:xfrm rot="5400000" flipH="1" flipV="1">
            <a:off x="8800968" y="3542375"/>
            <a:ext cx="685006" cy="1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8495241" y="3543036"/>
            <a:ext cx="685800" cy="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5548841" y="3466043"/>
            <a:ext cx="685800" cy="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5752041" y="3466043"/>
            <a:ext cx="685800" cy="211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9231" y="6027707"/>
            <a:ext cx="11754095" cy="707886"/>
          </a:xfrm>
          <a:prstGeom prst="rect">
            <a:avLst/>
          </a:prstGeom>
          <a:noFill/>
        </p:spPr>
        <p:txBody>
          <a:bodyPr wrap="square" rtlCol="0">
            <a:spAutoFit/>
          </a:bodyPr>
          <a:lstStyle/>
          <a:p>
            <a:pPr algn="l"/>
            <a:r>
              <a:rPr lang="en-US" sz="2000" b="1" dirty="0" err="1" smtClean="0">
                <a:solidFill>
                  <a:schemeClr val="bg1"/>
                </a:solidFill>
              </a:rPr>
              <a:t>Keterangan</a:t>
            </a:r>
            <a:r>
              <a:rPr lang="en-US" sz="2000" b="1" dirty="0" smtClean="0">
                <a:solidFill>
                  <a:schemeClr val="bg1"/>
                </a:solidFill>
              </a:rPr>
              <a:t> :</a:t>
            </a:r>
          </a:p>
          <a:p>
            <a:pPr algn="l"/>
            <a:r>
              <a:rPr lang="en-US" sz="2000" b="1" dirty="0" err="1" smtClean="0">
                <a:solidFill>
                  <a:schemeClr val="bg1"/>
                </a:solidFill>
              </a:rPr>
              <a:t>Untuk</a:t>
            </a:r>
            <a:r>
              <a:rPr lang="en-US" sz="2000" b="1" dirty="0" smtClean="0">
                <a:solidFill>
                  <a:schemeClr val="bg1"/>
                </a:solidFill>
              </a:rPr>
              <a:t> </a:t>
            </a:r>
            <a:r>
              <a:rPr lang="en-US" sz="2000" b="1" dirty="0" err="1" smtClean="0">
                <a:solidFill>
                  <a:schemeClr val="bg1"/>
                </a:solidFill>
              </a:rPr>
              <a:t>Pengusulan</a:t>
            </a:r>
            <a:r>
              <a:rPr lang="en-US" sz="2000" b="1" dirty="0" smtClean="0">
                <a:solidFill>
                  <a:schemeClr val="bg1"/>
                </a:solidFill>
              </a:rPr>
              <a:t> </a:t>
            </a:r>
            <a:r>
              <a:rPr lang="en-US" sz="2000" b="1" dirty="0" err="1" smtClean="0">
                <a:solidFill>
                  <a:schemeClr val="bg1"/>
                </a:solidFill>
              </a:rPr>
              <a:t>Lektor</a:t>
            </a:r>
            <a:r>
              <a:rPr lang="en-US" sz="2000" b="1" dirty="0" smtClean="0">
                <a:solidFill>
                  <a:schemeClr val="bg1"/>
                </a:solidFill>
              </a:rPr>
              <a:t> </a:t>
            </a:r>
            <a:r>
              <a:rPr lang="en-US" sz="2000" b="1" dirty="0" err="1" smtClean="0">
                <a:solidFill>
                  <a:schemeClr val="bg1"/>
                </a:solidFill>
              </a:rPr>
              <a:t>Kepala</a:t>
            </a:r>
            <a:r>
              <a:rPr lang="en-US" sz="2000" b="1" dirty="0" smtClean="0">
                <a:solidFill>
                  <a:schemeClr val="bg1"/>
                </a:solidFill>
              </a:rPr>
              <a:t> </a:t>
            </a:r>
            <a:r>
              <a:rPr lang="en-US" sz="2000" b="1" dirty="0" err="1" smtClean="0">
                <a:solidFill>
                  <a:schemeClr val="bg1"/>
                </a:solidFill>
              </a:rPr>
              <a:t>dan</a:t>
            </a:r>
            <a:r>
              <a:rPr lang="en-US" sz="2000" b="1" dirty="0" smtClean="0">
                <a:solidFill>
                  <a:schemeClr val="bg1"/>
                </a:solidFill>
              </a:rPr>
              <a:t> </a:t>
            </a:r>
            <a:r>
              <a:rPr lang="id-ID" sz="2000" b="1" dirty="0" smtClean="0">
                <a:solidFill>
                  <a:schemeClr val="bg1"/>
                </a:solidFill>
              </a:rPr>
              <a:t>Profesor</a:t>
            </a:r>
            <a:r>
              <a:rPr lang="en-US" sz="2000" b="1" dirty="0" smtClean="0">
                <a:solidFill>
                  <a:schemeClr val="bg1"/>
                </a:solidFill>
              </a:rPr>
              <a:t>, </a:t>
            </a:r>
            <a:r>
              <a:rPr lang="en-US" sz="2000" b="1" dirty="0" err="1" smtClean="0">
                <a:solidFill>
                  <a:schemeClr val="bg1"/>
                </a:solidFill>
              </a:rPr>
              <a:t>Proses</a:t>
            </a:r>
            <a:r>
              <a:rPr lang="en-US" sz="2000" b="1" dirty="0" smtClean="0">
                <a:solidFill>
                  <a:schemeClr val="bg1"/>
                </a:solidFill>
              </a:rPr>
              <a:t> </a:t>
            </a:r>
            <a:r>
              <a:rPr lang="en-US" sz="2000" b="1" dirty="0" err="1" smtClean="0">
                <a:solidFill>
                  <a:schemeClr val="bg1"/>
                </a:solidFill>
              </a:rPr>
              <a:t>Akhir</a:t>
            </a:r>
            <a:r>
              <a:rPr lang="en-US" sz="2000" b="1" dirty="0" smtClean="0">
                <a:solidFill>
                  <a:schemeClr val="bg1"/>
                </a:solidFill>
              </a:rPr>
              <a:t> </a:t>
            </a:r>
            <a:r>
              <a:rPr lang="id-ID" sz="2000" b="1" dirty="0" smtClean="0">
                <a:solidFill>
                  <a:schemeClr val="bg1"/>
                </a:solidFill>
              </a:rPr>
              <a:t>sd di</a:t>
            </a:r>
            <a:r>
              <a:rPr lang="en-US" sz="2000" b="1" dirty="0" smtClean="0">
                <a:solidFill>
                  <a:schemeClr val="bg1"/>
                </a:solidFill>
              </a:rPr>
              <a:t> </a:t>
            </a:r>
            <a:r>
              <a:rPr lang="en-US" sz="2000" b="1" dirty="0" err="1" smtClean="0">
                <a:solidFill>
                  <a:schemeClr val="bg1"/>
                </a:solidFill>
              </a:rPr>
              <a:t>Dirjen</a:t>
            </a:r>
            <a:r>
              <a:rPr lang="en-US" sz="2000" b="1" dirty="0" smtClean="0">
                <a:solidFill>
                  <a:schemeClr val="bg1"/>
                </a:solidFill>
              </a:rPr>
              <a:t> </a:t>
            </a:r>
            <a:r>
              <a:rPr lang="id-ID" sz="2000" b="1" dirty="0" smtClean="0">
                <a:solidFill>
                  <a:schemeClr val="bg1"/>
                </a:solidFill>
              </a:rPr>
              <a:t>SD &amp; ASET KEMENRISTEK&amp;DIKTI</a:t>
            </a:r>
            <a:endParaRPr lang="en-US" sz="2000" b="1" dirty="0">
              <a:solidFill>
                <a:schemeClr val="bg1"/>
              </a:solidFill>
            </a:endParaRPr>
          </a:p>
        </p:txBody>
      </p:sp>
      <p:cxnSp>
        <p:nvCxnSpPr>
          <p:cNvPr id="22" name="Straight Arrow Connector 21"/>
          <p:cNvCxnSpPr/>
          <p:nvPr/>
        </p:nvCxnSpPr>
        <p:spPr>
          <a:xfrm rot="5400000">
            <a:off x="5955241" y="2399243"/>
            <a:ext cx="685800" cy="211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754159" y="2399243"/>
            <a:ext cx="685800" cy="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2336800" y="2895600"/>
            <a:ext cx="9144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416800" y="2971801"/>
            <a:ext cx="9144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4775200" y="2970211"/>
            <a:ext cx="6096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16800" y="2819400"/>
            <a:ext cx="812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13"/>
          <p:cNvSpPr txBox="1">
            <a:spLocks noChangeArrowheads="1"/>
          </p:cNvSpPr>
          <p:nvPr/>
        </p:nvSpPr>
        <p:spPr bwMode="auto">
          <a:xfrm>
            <a:off x="10599690" y="3896734"/>
            <a:ext cx="1334814" cy="1569660"/>
          </a:xfrm>
          <a:prstGeom prst="rect">
            <a:avLst/>
          </a:prstGeom>
          <a:solidFill>
            <a:srgbClr val="FFFF00"/>
          </a:solidFill>
          <a:ln w="9525">
            <a:solidFill>
              <a:schemeClr val="tx1"/>
            </a:solidFill>
            <a:miter lim="800000"/>
            <a:headEnd/>
            <a:tailEnd/>
          </a:ln>
        </p:spPr>
        <p:txBody>
          <a:bodyPr wrap="square">
            <a:spAutoFit/>
          </a:bodyPr>
          <a:lstStyle/>
          <a:p>
            <a:pPr algn="ctr"/>
            <a:r>
              <a:rPr lang="en-US" sz="2400" b="1" dirty="0" smtClean="0">
                <a:solidFill>
                  <a:schemeClr val="bg1"/>
                </a:solidFill>
              </a:rPr>
              <a:t>TIM PENILAI </a:t>
            </a:r>
            <a:r>
              <a:rPr lang="id-ID" sz="2400" b="1" dirty="0" smtClean="0">
                <a:solidFill>
                  <a:schemeClr val="bg1"/>
                </a:solidFill>
              </a:rPr>
              <a:t>PJAD PUSAT</a:t>
            </a:r>
            <a:endParaRPr lang="en-US" sz="2400" b="1" dirty="0">
              <a:solidFill>
                <a:schemeClr val="bg1"/>
              </a:solidFill>
            </a:endParaRPr>
          </a:p>
        </p:txBody>
      </p:sp>
      <p:sp>
        <p:nvSpPr>
          <p:cNvPr id="25" name="Line 14"/>
          <p:cNvSpPr>
            <a:spLocks noChangeShapeType="1"/>
          </p:cNvSpPr>
          <p:nvPr/>
        </p:nvSpPr>
        <p:spPr bwMode="auto">
          <a:xfrm>
            <a:off x="10018913" y="4242019"/>
            <a:ext cx="508000" cy="0"/>
          </a:xfrm>
          <a:prstGeom prst="line">
            <a:avLst/>
          </a:prstGeom>
          <a:noFill/>
          <a:ln w="9525">
            <a:solidFill>
              <a:schemeClr val="tx1"/>
            </a:solidFill>
            <a:round/>
            <a:headEnd/>
            <a:tailEnd type="triangle" w="med" len="med"/>
          </a:ln>
        </p:spPr>
        <p:txBody>
          <a:bodyPr/>
          <a:lstStyle/>
          <a:p>
            <a:endParaRPr lang="en-US"/>
          </a:p>
        </p:txBody>
      </p:sp>
      <p:cxnSp>
        <p:nvCxnSpPr>
          <p:cNvPr id="27" name="Straight Arrow Connector 26"/>
          <p:cNvCxnSpPr/>
          <p:nvPr/>
        </p:nvCxnSpPr>
        <p:spPr>
          <a:xfrm rot="10800000">
            <a:off x="9851697" y="4388069"/>
            <a:ext cx="9144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70</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AA-100 (S1) KE L-300 (S3) : MIN 200 KUM</a:t>
            </a:r>
            <a:endParaRPr lang="id-ID" sz="3200" b="1" dirty="0"/>
          </a:p>
        </p:txBody>
      </p:sp>
      <p:graphicFrame>
        <p:nvGraphicFramePr>
          <p:cNvPr id="5" name="Table 4"/>
          <p:cNvGraphicFramePr>
            <a:graphicFrameLocks noGrp="1"/>
          </p:cNvGraphicFramePr>
          <p:nvPr/>
        </p:nvGraphicFramePr>
        <p:xfrm>
          <a:off x="283781" y="978481"/>
          <a:ext cx="11619191" cy="4755705"/>
        </p:xfrm>
        <a:graphic>
          <a:graphicData uri="http://schemas.openxmlformats.org/drawingml/2006/table">
            <a:tbl>
              <a:tblPr/>
              <a:tblGrid>
                <a:gridCol w="563071"/>
                <a:gridCol w="563071"/>
                <a:gridCol w="3162080"/>
                <a:gridCol w="1513491"/>
                <a:gridCol w="1387365"/>
                <a:gridCol w="2002221"/>
                <a:gridCol w="1078869"/>
                <a:gridCol w="1349023"/>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AA 100 (S1)</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a:solidFill>
                            <a:srgbClr val="000000"/>
                          </a:solidFill>
                          <a:latin typeface="Arial Black" pitchFamily="34" charset="0"/>
                        </a:rPr>
                        <a:t>Lektor 300 (S3)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a:solidFill>
                            <a:srgbClr val="000000"/>
                          </a:solidFill>
                          <a:latin typeface="Arial Black" pitchFamily="34" charset="0"/>
                        </a:rPr>
                        <a:t>(100)</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dirty="0">
                          <a:solidFill>
                            <a:srgbClr val="000000"/>
                          </a:solidFill>
                          <a:latin typeface="Arial Black" pitchFamily="34" charset="0"/>
                        </a:rPr>
                        <a:t>≥ 45 %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45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45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dirty="0">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35%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35</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35</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100</a:t>
                      </a:r>
                    </a:p>
                  </a:txBody>
                  <a:tcPr marL="6151" marR="6151" marT="6151" marB="0" anchor="b">
                    <a:lnL>
                      <a:noFill/>
                    </a:lnL>
                    <a:lnR>
                      <a:noFill/>
                    </a:lnR>
                    <a:lnT>
                      <a:noFill/>
                    </a:lnT>
                    <a:lnB>
                      <a:noFill/>
                    </a:lnB>
                    <a:solidFill>
                      <a:schemeClr val="bg2">
                        <a:lumMod val="90000"/>
                      </a:schemeClr>
                    </a:solidFill>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10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100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300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nasional sebagai </a:t>
                      </a:r>
                      <a:r>
                        <a:rPr lang="id-ID" sz="1700" b="1" i="0" u="none" strike="noStrike" dirty="0" smtClean="0">
                          <a:solidFill>
                            <a:srgbClr val="000000"/>
                          </a:solidFill>
                          <a:latin typeface="Arial Black" pitchFamily="34" charset="0"/>
                        </a:rPr>
                        <a:t>   </a:t>
                      </a:r>
                    </a:p>
                    <a:p>
                      <a:pPr marL="0" marR="0" indent="0" algn="l" defTabSz="914400" rtl="0" eaLnBrk="1" fontAlgn="b" latinLnBrk="0" hangingPunct="1">
                        <a:lnSpc>
                          <a:spcPct val="100000"/>
                        </a:lnSpc>
                        <a:spcBef>
                          <a:spcPts val="0"/>
                        </a:spcBef>
                        <a:spcAft>
                          <a:spcPts val="0"/>
                        </a:spcAft>
                        <a:buClrTx/>
                        <a:buSzTx/>
                        <a:buFont typeface="Arial" pitchFamily="34" charset="0"/>
                        <a:buNone/>
                        <a:tabLst/>
                        <a:defRPr/>
                      </a:pPr>
                      <a:r>
                        <a:rPr lang="id-ID" sz="1700" b="1" i="0" u="none" strike="noStrike" dirty="0" smtClean="0">
                          <a:solidFill>
                            <a:srgbClr val="000000"/>
                          </a:solidFill>
                          <a:latin typeface="Arial Black" pitchFamily="34" charset="0"/>
                        </a:rPr>
                        <a:t>    penulis pertama yang diterbitkan setelah lulus Doktor (S3)</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249B78-F7E8-4A94-B50D-2148D2AA98B5}" type="slidenum">
              <a:rPr lang="en-US"/>
              <a:pPr/>
              <a:t>71</a:t>
            </a:fld>
            <a:endParaRPr lang="en-US"/>
          </a:p>
        </p:txBody>
      </p:sp>
      <p:sp>
        <p:nvSpPr>
          <p:cNvPr id="3" name="Rectangle 2"/>
          <p:cNvSpPr>
            <a:spLocks noChangeArrowheads="1"/>
          </p:cNvSpPr>
          <p:nvPr/>
        </p:nvSpPr>
        <p:spPr bwMode="auto">
          <a:xfrm>
            <a:off x="425669" y="131376"/>
            <a:ext cx="11563131" cy="6124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12</a:t>
            </a:r>
          </a:p>
          <a:p>
            <a:endParaRPr lang="en-US" altLang="en-US" sz="2000" dirty="0" smtClean="0">
              <a:ea typeface="Arial Unicode MS" panose="020B0604020202020204" pitchFamily="34" charset="-128"/>
              <a:cs typeface="Arial Unicode MS" panose="020B0604020202020204" pitchFamily="34" charset="-128"/>
            </a:endParaRPr>
          </a:p>
          <a:p>
            <a:pPr marL="342900" indent="-342900"/>
            <a:r>
              <a:rPr lang="en-US" sz="2400" dirty="0" smtClean="0"/>
              <a:t>(1)	</a:t>
            </a:r>
            <a:r>
              <a:rPr lang="id-ID" sz="2400" dirty="0" smtClean="0"/>
              <a:t>Kenaikan pangkat dapat dilakukan apabila paling singkat 2 (dua) tahun dalam pangkat terakhir.</a:t>
            </a:r>
            <a:endParaRPr lang="en-US" sz="2400" dirty="0" smtClean="0"/>
          </a:p>
          <a:p>
            <a:pPr marL="342900" indent="-342900"/>
            <a:r>
              <a:rPr lang="en-US" sz="2400" dirty="0" smtClean="0"/>
              <a:t>(2)</a:t>
            </a:r>
            <a:r>
              <a:rPr lang="id-ID" sz="2800" b="1" u="sng" dirty="0" smtClean="0"/>
              <a:t>Kenaikan pangkat dalam lingkup jabatan yang sama</a:t>
            </a:r>
            <a:r>
              <a:rPr lang="id-ID" sz="2400" dirty="0" smtClean="0"/>
              <a:t> dapat dilakukan apabila memenuhi: </a:t>
            </a:r>
            <a:endParaRPr lang="en-US" altLang="en-US" sz="2400" dirty="0" smtClean="0">
              <a:ea typeface="Arial Unicode MS" panose="020B0604020202020204" pitchFamily="34" charset="-128"/>
              <a:cs typeface="Arial Unicode MS" panose="020B0604020202020204" pitchFamily="34" charset="-128"/>
            </a:endParaRPr>
          </a:p>
          <a:p>
            <a:pPr marL="1085850" lvl="1" indent="-342900">
              <a:buFont typeface="+mj-lt"/>
              <a:buAutoNum type="alphaLcPeriod"/>
            </a:pPr>
            <a:r>
              <a:rPr lang="id-ID" sz="2400" dirty="0" smtClean="0"/>
              <a:t>telah memenuhi angka kredit yang dipersyaratkan baik secara kumulatif maupun setiap unsur kegiatan pada lingkup jabatan tersebut sesuai dengan Lampiran; </a:t>
            </a:r>
            <a:endParaRPr lang="en-US" sz="2400" dirty="0" smtClean="0"/>
          </a:p>
          <a:p>
            <a:pPr marL="1085850" lvl="1" indent="-342900">
              <a:buFont typeface="+mj-lt"/>
              <a:buAutoNum type="alphaLcPeriod"/>
            </a:pPr>
            <a:r>
              <a:rPr lang="id-ID" sz="2400" dirty="0" smtClean="0"/>
              <a:t>memiliki </a:t>
            </a:r>
            <a:r>
              <a:rPr lang="id-ID" sz="2400" b="1" dirty="0" smtClean="0"/>
              <a:t>karya ilmiah yang dipublikasikan dalam jurnal ilmiah nasional dan/atau internasional untuk jabatan Lektor dan Lektor Kepala sebagai penulis utama</a:t>
            </a:r>
            <a:r>
              <a:rPr lang="id-ID" sz="2400" dirty="0" smtClean="0"/>
              <a:t>; dan</a:t>
            </a:r>
            <a:endParaRPr lang="en-US" sz="2400" dirty="0" smtClean="0"/>
          </a:p>
          <a:p>
            <a:pPr marL="1085850" lvl="1" indent="-342900">
              <a:buFont typeface="+mj-lt"/>
              <a:buAutoNum type="alphaLcPeriod"/>
            </a:pPr>
            <a:r>
              <a:rPr lang="id-ID" sz="2400" dirty="0" smtClean="0"/>
              <a:t>memiliki </a:t>
            </a:r>
            <a:r>
              <a:rPr lang="id-ID" sz="2400" b="1" dirty="0" smtClean="0"/>
              <a:t>karya ilmiah yang dipublikasikan dalam jurnal ilmiah nasional terakreditasi untuk jabatan Profesor sebagai penulis utama</a:t>
            </a:r>
            <a:r>
              <a:rPr lang="id-ID" sz="2400" dirty="0" smtClean="0"/>
              <a:t>. </a:t>
            </a:r>
            <a:r>
              <a:rPr lang="en-US" altLang="en-US" sz="2400" i="1" dirty="0" smtClean="0">
                <a:solidFill>
                  <a:srgbClr val="0033CC"/>
                </a:solidFill>
                <a:ea typeface="Arial Unicode MS" panose="020B0604020202020204" pitchFamily="34" charset="-128"/>
                <a:cs typeface="Arial Unicode MS" panose="020B0604020202020204" pitchFamily="34" charset="-128"/>
              </a:rPr>
              <a:t>   </a:t>
            </a:r>
            <a:r>
              <a:rPr lang="id-ID" altLang="en-US" sz="2400" b="1" i="1" dirty="0" smtClean="0">
                <a:solidFill>
                  <a:srgbClr val="0033CC"/>
                </a:solidFill>
                <a:ea typeface="Arial Unicode MS" panose="020B0604020202020204" pitchFamily="34" charset="-128"/>
                <a:cs typeface="Arial Unicode MS" panose="020B0604020202020204" pitchFamily="34" charset="-128"/>
              </a:rPr>
              <a:t>Proporsi</a:t>
            </a:r>
            <a:r>
              <a:rPr lang="en-US" altLang="en-US" sz="2400" b="1" i="1" dirty="0" smtClean="0">
                <a:solidFill>
                  <a:srgbClr val="0033CC"/>
                </a:solidFill>
                <a:ea typeface="Arial Unicode MS" panose="020B0604020202020204" pitchFamily="34" charset="-128"/>
                <a:cs typeface="Arial Unicode MS" panose="020B0604020202020204" pitchFamily="34" charset="-128"/>
              </a:rPr>
              <a:t> </a:t>
            </a:r>
            <a:r>
              <a:rPr lang="en-US" altLang="en-US" sz="2400" b="1" i="1" dirty="0" err="1" smtClean="0">
                <a:solidFill>
                  <a:srgbClr val="0033CC"/>
                </a:solidFill>
                <a:ea typeface="Arial Unicode MS" panose="020B0604020202020204" pitchFamily="34" charset="-128"/>
                <a:cs typeface="Arial Unicode MS" panose="020B0604020202020204" pitchFamily="34" charset="-128"/>
              </a:rPr>
              <a:t>kegiatan</a:t>
            </a:r>
            <a:r>
              <a:rPr lang="en-US" altLang="en-US" sz="2400" b="1" i="1" dirty="0" smtClean="0">
                <a:solidFill>
                  <a:srgbClr val="0033CC"/>
                </a:solidFill>
                <a:ea typeface="Arial Unicode MS" panose="020B0604020202020204" pitchFamily="34" charset="-128"/>
                <a:cs typeface="Arial Unicode MS" panose="020B0604020202020204" pitchFamily="34" charset="-128"/>
              </a:rPr>
              <a:t> </a:t>
            </a:r>
            <a:r>
              <a:rPr lang="en-US" altLang="en-US" sz="2400" b="1" i="1" dirty="0" err="1" smtClean="0">
                <a:solidFill>
                  <a:srgbClr val="0033CC"/>
                </a:solidFill>
                <a:ea typeface="Arial Unicode MS" panose="020B0604020202020204" pitchFamily="34" charset="-128"/>
                <a:cs typeface="Arial Unicode MS" panose="020B0604020202020204" pitchFamily="34" charset="-128"/>
              </a:rPr>
              <a:t>Tridharma</a:t>
            </a:r>
            <a:r>
              <a:rPr lang="en-US" altLang="en-US" sz="2400" b="1" i="1" dirty="0" smtClean="0">
                <a:solidFill>
                  <a:srgbClr val="0033CC"/>
                </a:solidFill>
                <a:ea typeface="Arial Unicode MS" panose="020B0604020202020204" pitchFamily="34" charset="-128"/>
                <a:cs typeface="Arial Unicode MS" panose="020B0604020202020204" pitchFamily="34" charset="-128"/>
              </a:rPr>
              <a:t> </a:t>
            </a:r>
            <a:r>
              <a:rPr lang="id-ID" altLang="en-US" sz="2400" b="1" i="1" dirty="0" smtClean="0">
                <a:solidFill>
                  <a:srgbClr val="0033CC"/>
                </a:solidFill>
                <a:ea typeface="Arial Unicode MS" panose="020B0604020202020204" pitchFamily="34" charset="-128"/>
                <a:cs typeface="Arial Unicode MS" panose="020B0604020202020204" pitchFamily="34" charset="-128"/>
              </a:rPr>
              <a:t>kenaikan pangkat pada jabatan yang sama ditetapkan dalam Pedoman Operasional</a:t>
            </a:r>
            <a:r>
              <a:rPr lang="en-US" altLang="en-US" sz="2400" b="1" i="1" dirty="0" smtClean="0">
                <a:solidFill>
                  <a:srgbClr val="0033CC"/>
                </a:solidFill>
                <a:ea typeface="Arial Unicode MS" panose="020B0604020202020204" pitchFamily="34" charset="-128"/>
                <a:cs typeface="Arial Unicode MS" panose="020B0604020202020204" pitchFamily="34" charset="-128"/>
              </a:rPr>
              <a:t>  </a:t>
            </a:r>
          </a:p>
        </p:txBody>
      </p:sp>
      <p:sp>
        <p:nvSpPr>
          <p:cNvPr id="5" name="Rectangle 4"/>
          <p:cNvSpPr/>
          <p:nvPr/>
        </p:nvSpPr>
        <p:spPr>
          <a:xfrm>
            <a:off x="3149600" y="127339"/>
            <a:ext cx="8940800" cy="523220"/>
          </a:xfrm>
          <a:prstGeom prst="rect">
            <a:avLst/>
          </a:prstGeom>
        </p:spPr>
        <p:txBody>
          <a:bodyPr wrap="square">
            <a:spAutoFit/>
          </a:bodyPr>
          <a:lstStyle/>
          <a:p>
            <a:pPr algn="r"/>
            <a:r>
              <a:rPr lang="en-US" sz="2800" b="1" dirty="0" smtClean="0">
                <a:solidFill>
                  <a:srgbClr val="0000FF"/>
                </a:solidFill>
              </a:rPr>
              <a:t>KENAIKAN PANGKAT</a:t>
            </a:r>
            <a:r>
              <a:rPr lang="id-ID" sz="2800" b="1" dirty="0" smtClean="0">
                <a:solidFill>
                  <a:srgbClr val="0000FF"/>
                </a:solidFill>
              </a:rPr>
              <a:t> DALAM JABATAN YANG SAMA</a:t>
            </a:r>
            <a:endParaRPr lang="id-ID" sz="2800" b="1" dirty="0">
              <a:solidFill>
                <a:srgbClr val="0000FF"/>
              </a:solidFill>
            </a:endParaRPr>
          </a:p>
        </p:txBody>
      </p:sp>
    </p:spTree>
    <p:extLst>
      <p:ext uri="{BB962C8B-B14F-4D97-AF65-F5344CB8AC3E}">
        <p14:creationId xmlns="" xmlns:p14="http://schemas.microsoft.com/office/powerpoint/2010/main" val="19571197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72</a:t>
            </a:fld>
            <a:endParaRPr lang="en-US"/>
          </a:p>
        </p:txBody>
      </p:sp>
      <p:sp>
        <p:nvSpPr>
          <p:cNvPr id="7" name="Rectangle 6"/>
          <p:cNvSpPr/>
          <p:nvPr/>
        </p:nvSpPr>
        <p:spPr>
          <a:xfrm>
            <a:off x="0" y="28494"/>
            <a:ext cx="12192000" cy="2308324"/>
          </a:xfrm>
          <a:prstGeom prst="rect">
            <a:avLst/>
          </a:prstGeom>
          <a:solidFill>
            <a:schemeClr val="bg2">
              <a:lumMod val="90000"/>
            </a:schemeClr>
          </a:solidFill>
        </p:spPr>
        <p:txBody>
          <a:bodyPr wrap="square">
            <a:spAutoFit/>
          </a:bodyPr>
          <a:lstStyle/>
          <a:p>
            <a:pPr algn="ctr"/>
            <a:r>
              <a:rPr lang="id-ID" sz="4000" b="1" dirty="0" smtClean="0"/>
              <a:t>CONTOH-CONTOH KENAIKAN </a:t>
            </a:r>
            <a:r>
              <a:rPr lang="id-ID" sz="4000" b="1" u="sng" dirty="0" smtClean="0"/>
              <a:t>REGULER</a:t>
            </a:r>
            <a:r>
              <a:rPr lang="id-ID" sz="4000" b="1" dirty="0" smtClean="0"/>
              <a:t> </a:t>
            </a:r>
          </a:p>
          <a:p>
            <a:pPr algn="ctr"/>
            <a:r>
              <a:rPr lang="id-ID" sz="4000" b="1" dirty="0" smtClean="0"/>
              <a:t>(</a:t>
            </a:r>
            <a:r>
              <a:rPr lang="id-ID" sz="4000" b="1" u="sng" dirty="0" smtClean="0"/>
              <a:t>PANGKAT DALAM JABATAN YANG SAMA</a:t>
            </a:r>
            <a:r>
              <a:rPr lang="id-ID" sz="4000" b="1" dirty="0" smtClean="0"/>
              <a:t>)</a:t>
            </a:r>
          </a:p>
          <a:p>
            <a:pPr algn="ctr"/>
            <a:r>
              <a:rPr lang="id-ID" sz="3200" b="1" dirty="0" smtClean="0"/>
              <a:t>PENYESUAIAN KUM LAMA, PROPORSI DAN KEBUTUHAN MINIMAL ANGKA KREDIT  (KUM)</a:t>
            </a:r>
            <a:endParaRPr lang="id-ID" sz="3200" b="1" dirty="0"/>
          </a:p>
        </p:txBody>
      </p:sp>
      <p:sp>
        <p:nvSpPr>
          <p:cNvPr id="8" name="Rectangle 7"/>
          <p:cNvSpPr/>
          <p:nvPr/>
        </p:nvSpPr>
        <p:spPr>
          <a:xfrm>
            <a:off x="0" y="2661417"/>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L-200 (S2) KE L-300 (S2) : MIN 100 KUM</a:t>
            </a:r>
            <a:endParaRPr lang="id-ID" sz="3200" b="1" dirty="0"/>
          </a:p>
        </p:txBody>
      </p:sp>
      <p:sp>
        <p:nvSpPr>
          <p:cNvPr id="9" name="Rectangle 8"/>
          <p:cNvSpPr/>
          <p:nvPr/>
        </p:nvSpPr>
        <p:spPr>
          <a:xfrm>
            <a:off x="0" y="3260524"/>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LK-400 (S2) KE LK-550 (S2) : MIN 150 KUM</a:t>
            </a:r>
            <a:endParaRPr lang="id-ID" sz="3200" b="1" dirty="0"/>
          </a:p>
        </p:txBody>
      </p:sp>
      <p:sp>
        <p:nvSpPr>
          <p:cNvPr id="10" name="Rectangle 9"/>
          <p:cNvSpPr/>
          <p:nvPr/>
        </p:nvSpPr>
        <p:spPr>
          <a:xfrm>
            <a:off x="0" y="3875399"/>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LK-400 (S2) KE LK-700 (S2) : MIN 300 KUM</a:t>
            </a:r>
            <a:endParaRPr lang="id-ID" sz="3200" b="1" dirty="0"/>
          </a:p>
        </p:txBody>
      </p:sp>
      <p:sp>
        <p:nvSpPr>
          <p:cNvPr id="11" name="Rectangle 10"/>
          <p:cNvSpPr/>
          <p:nvPr/>
        </p:nvSpPr>
        <p:spPr>
          <a:xfrm>
            <a:off x="0" y="4490273"/>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LK-400 (S3) KE LK-550 (S3) : MIN 150 KUM</a:t>
            </a:r>
            <a:endParaRPr lang="id-ID" sz="3200" b="1" dirty="0"/>
          </a:p>
        </p:txBody>
      </p:sp>
      <p:sp>
        <p:nvSpPr>
          <p:cNvPr id="12" name="Rectangle 11"/>
          <p:cNvSpPr/>
          <p:nvPr/>
        </p:nvSpPr>
        <p:spPr>
          <a:xfrm>
            <a:off x="0" y="5105147"/>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LK-400 (S3) KE LK-700 (S3) : MIN 300 KUM</a:t>
            </a:r>
            <a:endParaRPr lang="id-ID" sz="3200" b="1" dirty="0"/>
          </a:p>
        </p:txBody>
      </p:sp>
      <p:sp>
        <p:nvSpPr>
          <p:cNvPr id="13" name="Rectangle 12"/>
          <p:cNvSpPr/>
          <p:nvPr/>
        </p:nvSpPr>
        <p:spPr>
          <a:xfrm>
            <a:off x="0" y="5720021"/>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GB-850 (S3) KE GB-1050 (S3) : MIN 200 KUM</a:t>
            </a:r>
            <a:endParaRPr lang="id-ID" sz="3200" b="1" dirty="0"/>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73</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L-200 (S2) KE L-300 (S2) : MIN 100 KUM</a:t>
            </a:r>
            <a:endParaRPr lang="id-ID" sz="3200" b="1" dirty="0"/>
          </a:p>
        </p:txBody>
      </p:sp>
      <p:graphicFrame>
        <p:nvGraphicFramePr>
          <p:cNvPr id="5" name="Table 4"/>
          <p:cNvGraphicFramePr>
            <a:graphicFrameLocks noGrp="1"/>
          </p:cNvGraphicFramePr>
          <p:nvPr/>
        </p:nvGraphicFramePr>
        <p:xfrm>
          <a:off x="394141" y="821184"/>
          <a:ext cx="11540363" cy="501478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Lektor 200 (</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a:solidFill>
                            <a:srgbClr val="000000"/>
                          </a:solidFill>
                          <a:latin typeface="Arial Black" pitchFamily="34" charset="0"/>
                        </a:rPr>
                        <a:t>Lektor </a:t>
                      </a:r>
                      <a:r>
                        <a:rPr lang="id-ID" sz="1700" b="1" i="0" u="none" strike="noStrike" dirty="0" smtClean="0">
                          <a:solidFill>
                            <a:srgbClr val="000000"/>
                          </a:solidFill>
                          <a:latin typeface="Arial Black" pitchFamily="34" charset="0"/>
                        </a:rPr>
                        <a:t>300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27,50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smtClean="0">
                          <a:solidFill>
                            <a:srgbClr val="000000"/>
                          </a:solidFill>
                          <a:latin typeface="Arial Black" pitchFamily="34" charset="0"/>
                        </a:rPr>
                        <a:t>(100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45 </a:t>
                      </a:r>
                      <a:r>
                        <a:rPr lang="id-ID" sz="1700" b="1" i="0" u="none" strike="noStrike" dirty="0">
                          <a:solidFill>
                            <a:srgbClr val="000000"/>
                          </a:solidFill>
                          <a:latin typeface="Arial Black" pitchFamily="34" charset="0"/>
                        </a:rPr>
                        <a:t>% X </a:t>
                      </a:r>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45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72,50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35% </a:t>
                      </a:r>
                      <a:r>
                        <a:rPr lang="id-ID" sz="1700" b="1" i="0" u="none" strike="noStrike" dirty="0">
                          <a:solidFill>
                            <a:srgbClr val="000000"/>
                          </a:solidFill>
                          <a:latin typeface="Arial Black" pitchFamily="34" charset="0"/>
                        </a:rPr>
                        <a:t>X </a:t>
                      </a:r>
                      <a:r>
                        <a:rPr lang="id-ID" sz="1700" b="1" i="0" u="none" strike="noStrike" dirty="0" smtClean="0">
                          <a:solidFill>
                            <a:srgbClr val="000000"/>
                          </a:solidFill>
                          <a:latin typeface="Arial Black" pitchFamily="34" charset="0"/>
                        </a:rPr>
                        <a:t>100 </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47,50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100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nasional</a:t>
                      </a:r>
                    </a:p>
                    <a:p>
                      <a:pPr algn="l" fontAlgn="b">
                        <a:buFont typeface="Arial" pitchFamily="34" charset="0"/>
                        <a:buNone/>
                      </a:pPr>
                      <a:r>
                        <a:rPr lang="id-ID" sz="1700" b="1" i="0" u="none" strike="noStrike" dirty="0" smtClean="0">
                          <a:solidFill>
                            <a:srgbClr val="000000"/>
                          </a:solidFill>
                          <a:latin typeface="Arial Black" pitchFamily="34" charset="0"/>
                        </a:rPr>
                        <a:t>    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74</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LK-400 (S2) KE LK-550 (S2) : MIN 150 KUM</a:t>
            </a:r>
            <a:endParaRPr lang="id-ID" sz="3200" b="1" dirty="0"/>
          </a:p>
        </p:txBody>
      </p:sp>
      <p:graphicFrame>
        <p:nvGraphicFramePr>
          <p:cNvPr id="5" name="Table 4"/>
          <p:cNvGraphicFramePr>
            <a:graphicFrameLocks noGrp="1"/>
          </p:cNvGraphicFramePr>
          <p:nvPr/>
        </p:nvGraphicFramePr>
        <p:xfrm>
          <a:off x="394141" y="821184"/>
          <a:ext cx="11540363" cy="475570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LK 400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smtClean="0">
                          <a:solidFill>
                            <a:srgbClr val="000000"/>
                          </a:solidFill>
                          <a:latin typeface="Arial Black" pitchFamily="34" charset="0"/>
                        </a:rPr>
                        <a:t>LK 550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smtClean="0">
                          <a:solidFill>
                            <a:srgbClr val="000000"/>
                          </a:solidFill>
                          <a:latin typeface="Arial Black" pitchFamily="34" charset="0"/>
                        </a:rPr>
                        <a:t>(150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40 % X </a:t>
                      </a:r>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60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160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40% X </a:t>
                      </a:r>
                      <a:r>
                        <a:rPr lang="id-ID" sz="1700" b="1" i="0" u="none" strike="noStrike" dirty="0" smtClean="0">
                          <a:solidFill>
                            <a:srgbClr val="000000"/>
                          </a:solidFill>
                          <a:latin typeface="Arial Black" pitchFamily="34" charset="0"/>
                        </a:rPr>
                        <a:t>150 </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60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160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150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400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nasional </a:t>
                      </a:r>
                    </a:p>
                    <a:p>
                      <a:pPr algn="l" fontAlgn="b">
                        <a:buFont typeface="Arial" pitchFamily="34" charset="0"/>
                        <a:buNone/>
                      </a:pPr>
                      <a:r>
                        <a:rPr lang="id-ID" sz="1700" b="1" i="0" u="none" strike="noStrike" dirty="0" smtClean="0">
                          <a:solidFill>
                            <a:srgbClr val="000000"/>
                          </a:solidFill>
                          <a:latin typeface="Arial Black" pitchFamily="34" charset="0"/>
                        </a:rPr>
                        <a:t>    TERAKREDITASI 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75</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LK-400 (S2) KE LK-700 (S2) : MIN 300 KUM</a:t>
            </a:r>
            <a:endParaRPr lang="id-ID" sz="3200" b="1" dirty="0"/>
          </a:p>
        </p:txBody>
      </p:sp>
      <p:graphicFrame>
        <p:nvGraphicFramePr>
          <p:cNvPr id="5" name="Table 4"/>
          <p:cNvGraphicFramePr>
            <a:graphicFrameLocks noGrp="1"/>
          </p:cNvGraphicFramePr>
          <p:nvPr/>
        </p:nvGraphicFramePr>
        <p:xfrm>
          <a:off x="394141" y="821184"/>
          <a:ext cx="11540363" cy="475570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LK 400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smtClean="0">
                          <a:solidFill>
                            <a:srgbClr val="000000"/>
                          </a:solidFill>
                          <a:latin typeface="Arial Black" pitchFamily="34" charset="0"/>
                        </a:rPr>
                        <a:t>LK 700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smtClean="0">
                          <a:solidFill>
                            <a:srgbClr val="000000"/>
                          </a:solidFill>
                          <a:latin typeface="Arial Black" pitchFamily="34" charset="0"/>
                        </a:rPr>
                        <a:t>(300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40 % X </a:t>
                      </a:r>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40% X </a:t>
                      </a:r>
                      <a:r>
                        <a:rPr lang="id-ID" sz="1700" b="1" i="0" u="none" strike="noStrike" dirty="0" smtClean="0">
                          <a:solidFill>
                            <a:srgbClr val="000000"/>
                          </a:solidFill>
                          <a:latin typeface="Arial Black" pitchFamily="34" charset="0"/>
                        </a:rPr>
                        <a:t>300 </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300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55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55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400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700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nasional </a:t>
                      </a:r>
                    </a:p>
                    <a:p>
                      <a:pPr algn="l" fontAlgn="b">
                        <a:buFont typeface="Arial" pitchFamily="34" charset="0"/>
                        <a:buNone/>
                      </a:pPr>
                      <a:r>
                        <a:rPr lang="id-ID" sz="1700" b="1" i="0" u="none" strike="noStrike" dirty="0" smtClean="0">
                          <a:solidFill>
                            <a:srgbClr val="000000"/>
                          </a:solidFill>
                          <a:latin typeface="Arial Black" pitchFamily="34" charset="0"/>
                        </a:rPr>
                        <a:t>    TERAKREDITASI 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76</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LK-400 (S3) KE LK-550 (S3) : MIN 150 KUM</a:t>
            </a:r>
            <a:endParaRPr lang="id-ID" sz="3200" b="1" dirty="0"/>
          </a:p>
        </p:txBody>
      </p:sp>
      <p:graphicFrame>
        <p:nvGraphicFramePr>
          <p:cNvPr id="5" name="Table 4"/>
          <p:cNvGraphicFramePr>
            <a:graphicFrameLocks noGrp="1"/>
          </p:cNvGraphicFramePr>
          <p:nvPr/>
        </p:nvGraphicFramePr>
        <p:xfrm>
          <a:off x="394141" y="821184"/>
          <a:ext cx="11540363" cy="475570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LK 400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smtClean="0">
                          <a:solidFill>
                            <a:srgbClr val="000000"/>
                          </a:solidFill>
                          <a:latin typeface="Arial Black" pitchFamily="34" charset="0"/>
                        </a:rPr>
                        <a:t>LK 550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smtClean="0">
                          <a:solidFill>
                            <a:srgbClr val="000000"/>
                          </a:solidFill>
                          <a:latin typeface="Arial Black" pitchFamily="34" charset="0"/>
                        </a:rPr>
                        <a:t>(150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40 % X </a:t>
                      </a:r>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60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40% X </a:t>
                      </a:r>
                      <a:r>
                        <a:rPr lang="id-ID" sz="1700" b="1" i="0" u="none" strike="noStrike" dirty="0" smtClean="0">
                          <a:solidFill>
                            <a:srgbClr val="000000"/>
                          </a:solidFill>
                          <a:latin typeface="Arial Black" pitchFamily="34" charset="0"/>
                        </a:rPr>
                        <a:t>150 </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60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150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400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nasional </a:t>
                      </a:r>
                    </a:p>
                    <a:p>
                      <a:pPr algn="l" fontAlgn="b">
                        <a:buFont typeface="Arial" pitchFamily="34" charset="0"/>
                        <a:buNone/>
                      </a:pPr>
                      <a:r>
                        <a:rPr lang="id-ID" sz="1700" b="1" i="0" u="none" strike="noStrike" dirty="0" smtClean="0">
                          <a:solidFill>
                            <a:srgbClr val="000000"/>
                          </a:solidFill>
                          <a:latin typeface="Arial Black" pitchFamily="34" charset="0"/>
                        </a:rPr>
                        <a:t>    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77</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LK-400 (S3) KE LK-700 (S3) : MIN 300 KUM</a:t>
            </a:r>
            <a:endParaRPr lang="id-ID" sz="3200" b="1" dirty="0"/>
          </a:p>
        </p:txBody>
      </p:sp>
      <p:graphicFrame>
        <p:nvGraphicFramePr>
          <p:cNvPr id="5" name="Table 4"/>
          <p:cNvGraphicFramePr>
            <a:graphicFrameLocks noGrp="1"/>
          </p:cNvGraphicFramePr>
          <p:nvPr/>
        </p:nvGraphicFramePr>
        <p:xfrm>
          <a:off x="394141" y="821184"/>
          <a:ext cx="11540363" cy="475570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LK 400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smtClean="0">
                          <a:solidFill>
                            <a:srgbClr val="000000"/>
                          </a:solidFill>
                          <a:latin typeface="Arial Black" pitchFamily="34" charset="0"/>
                        </a:rPr>
                        <a:t>LK 700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smtClean="0">
                          <a:solidFill>
                            <a:srgbClr val="000000"/>
                          </a:solidFill>
                          <a:latin typeface="Arial Black" pitchFamily="34" charset="0"/>
                        </a:rPr>
                        <a:t>(300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40 % X </a:t>
                      </a:r>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40% X </a:t>
                      </a:r>
                      <a:r>
                        <a:rPr lang="id-ID" sz="1700" b="1" i="0" u="none" strike="noStrike" dirty="0" smtClean="0">
                          <a:solidFill>
                            <a:srgbClr val="000000"/>
                          </a:solidFill>
                          <a:latin typeface="Arial Black" pitchFamily="34" charset="0"/>
                        </a:rPr>
                        <a:t>300 </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120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300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400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700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nasional </a:t>
                      </a:r>
                    </a:p>
                    <a:p>
                      <a:pPr algn="l" fontAlgn="b">
                        <a:buFont typeface="Arial" pitchFamily="34" charset="0"/>
                        <a:buNone/>
                      </a:pPr>
                      <a:r>
                        <a:rPr lang="id-ID" sz="1700" b="1" i="0" u="none" strike="noStrike" dirty="0" smtClean="0">
                          <a:solidFill>
                            <a:srgbClr val="000000"/>
                          </a:solidFill>
                          <a:latin typeface="Arial Black" pitchFamily="34" charset="0"/>
                        </a:rPr>
                        <a:t>    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78</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GB-850 (S3) KE GB-1050 (S3) : MIN 200 KUM</a:t>
            </a:r>
            <a:endParaRPr lang="id-ID" sz="3200" b="1" dirty="0"/>
          </a:p>
        </p:txBody>
      </p:sp>
      <p:graphicFrame>
        <p:nvGraphicFramePr>
          <p:cNvPr id="5" name="Table 4"/>
          <p:cNvGraphicFramePr>
            <a:graphicFrameLocks noGrp="1"/>
          </p:cNvGraphicFramePr>
          <p:nvPr/>
        </p:nvGraphicFramePr>
        <p:xfrm>
          <a:off x="394141" y="821184"/>
          <a:ext cx="11540363" cy="4755705"/>
        </p:xfrm>
        <a:graphic>
          <a:graphicData uri="http://schemas.openxmlformats.org/drawingml/2006/table">
            <a:tbl>
              <a:tblPr/>
              <a:tblGrid>
                <a:gridCol w="559251"/>
                <a:gridCol w="559251"/>
                <a:gridCol w="2996299"/>
                <a:gridCol w="1576552"/>
                <a:gridCol w="1403131"/>
                <a:gridCol w="1923393"/>
                <a:gridCol w="1182615"/>
                <a:gridCol w="1339871"/>
              </a:tblGrid>
              <a:tr h="172238">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Kum Lama Disesuaikan</a:t>
                      </a:r>
                    </a:p>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3">
                  <a:txBody>
                    <a:bodyPr/>
                    <a:lstStyle/>
                    <a:p>
                      <a:pPr algn="ctr" fontAlgn="b"/>
                      <a:r>
                        <a:rPr lang="id-ID" sz="1700" b="1" i="0" u="none" strike="noStrike" dirty="0">
                          <a:solidFill>
                            <a:srgbClr val="000000"/>
                          </a:solidFill>
                          <a:latin typeface="Arial Black" pitchFamily="34" charset="0"/>
                        </a:rPr>
                        <a:t>Minimum Keperluan</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GB 850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Diperlukan</a:t>
                      </a:r>
                    </a:p>
                  </a:txBody>
                  <a:tcPr marL="6151" marR="6151" marT="6151" marB="0" anchor="b">
                    <a:lnL>
                      <a:noFill/>
                    </a:lnL>
                    <a:lnR>
                      <a:noFill/>
                    </a:lnR>
                    <a:lnT>
                      <a:noFill/>
                    </a:lnT>
                    <a:lnB>
                      <a:noFill/>
                    </a:lnB>
                  </a:tcPr>
                </a:tc>
                <a:tc gridSpan="2">
                  <a:txBody>
                    <a:bodyPr/>
                    <a:lstStyle/>
                    <a:p>
                      <a:pPr algn="ctr" fontAlgn="b"/>
                      <a:r>
                        <a:rPr lang="id-ID" sz="1700" b="1" i="0" u="none" strike="noStrike" dirty="0" smtClean="0">
                          <a:solidFill>
                            <a:srgbClr val="000000"/>
                          </a:solidFill>
                          <a:latin typeface="Arial Black" pitchFamily="34" charset="0"/>
                        </a:rPr>
                        <a:t>LK 550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S2)</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227,50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rowSpan="6">
                  <a:txBody>
                    <a:bodyPr/>
                    <a:lstStyle/>
                    <a:p>
                      <a:pPr algn="ctr" fontAlgn="ctr"/>
                      <a:r>
                        <a:rPr lang="id-ID" sz="1700" b="1" i="0" u="none" strike="noStrike" dirty="0" smtClean="0">
                          <a:solidFill>
                            <a:srgbClr val="000000"/>
                          </a:solidFill>
                          <a:latin typeface="Arial Black" pitchFamily="34" charset="0"/>
                        </a:rPr>
                        <a:t>(200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rgbClr val="FFFF00"/>
                    </a:solidFill>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35 </a:t>
                      </a:r>
                      <a:r>
                        <a:rPr lang="id-ID" sz="1700" b="1" i="0" u="none" strike="noStrike" dirty="0">
                          <a:solidFill>
                            <a:srgbClr val="000000"/>
                          </a:solidFill>
                          <a:latin typeface="Arial Black" pitchFamily="34" charset="0"/>
                        </a:rPr>
                        <a:t>% X </a:t>
                      </a:r>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70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297,50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292,50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45% </a:t>
                      </a:r>
                      <a:r>
                        <a:rPr lang="id-ID" sz="1700" b="1" i="0" u="none" strike="noStrike" dirty="0">
                          <a:solidFill>
                            <a:srgbClr val="000000"/>
                          </a:solidFill>
                          <a:latin typeface="Arial Black" pitchFamily="34" charset="0"/>
                        </a:rPr>
                        <a:t>X </a:t>
                      </a:r>
                      <a:r>
                        <a:rPr lang="id-ID" sz="1700" b="1" i="0" u="none" strike="noStrike" dirty="0" smtClean="0">
                          <a:solidFill>
                            <a:srgbClr val="000000"/>
                          </a:solidFill>
                          <a:latin typeface="Arial Black" pitchFamily="34" charset="0"/>
                        </a:rPr>
                        <a:t>200 </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90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382,50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65,00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200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85,00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65,00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EEECE1"/>
                    </a:solidFill>
                  </a:tcPr>
                </a:tc>
                <a:tc v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 10% X 200</a:t>
                      </a: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r" fontAlgn="b"/>
                      <a:r>
                        <a:rPr lang="id-ID" sz="1700" b="1" i="0" u="none" strike="noStrike" dirty="0" smtClean="0">
                          <a:solidFill>
                            <a:srgbClr val="000000"/>
                          </a:solidFill>
                          <a:latin typeface="Arial Black" pitchFamily="34" charset="0"/>
                        </a:rPr>
                        <a:t>85,00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850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1050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23027">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satu karya ilmiah di jurnal </a:t>
                      </a:r>
                      <a:r>
                        <a:rPr lang="id-ID" sz="1700" b="1" i="0" u="none" strike="noStrike" dirty="0" smtClean="0">
                          <a:solidFill>
                            <a:srgbClr val="000000"/>
                          </a:solidFill>
                          <a:latin typeface="Arial Black" pitchFamily="34" charset="0"/>
                        </a:rPr>
                        <a:t>nasional </a:t>
                      </a:r>
                    </a:p>
                    <a:p>
                      <a:pPr algn="l" fontAlgn="b">
                        <a:buFont typeface="Arial" pitchFamily="34" charset="0"/>
                        <a:buNone/>
                      </a:pPr>
                      <a:r>
                        <a:rPr lang="id-ID" sz="1700" b="1" i="0" u="none" strike="noStrike" dirty="0" smtClean="0">
                          <a:solidFill>
                            <a:srgbClr val="000000"/>
                          </a:solidFill>
                          <a:latin typeface="Arial Black" pitchFamily="34" charset="0"/>
                        </a:rPr>
                        <a:t>    TERAKREDITASI/JURNAL</a:t>
                      </a:r>
                      <a:r>
                        <a:rPr lang="id-ID" sz="1700" b="1" i="0" u="none" strike="noStrike" baseline="0" dirty="0" smtClean="0">
                          <a:solidFill>
                            <a:srgbClr val="000000"/>
                          </a:solidFill>
                          <a:latin typeface="Arial Black" pitchFamily="34" charset="0"/>
                        </a:rPr>
                        <a:t> INTERNASIONAL</a:t>
                      </a:r>
                      <a:r>
                        <a:rPr lang="id-ID" sz="1700" b="1" i="0" u="none" strike="noStrike" dirty="0" smtClean="0">
                          <a:solidFill>
                            <a:srgbClr val="000000"/>
                          </a:solidFill>
                          <a:latin typeface="Arial Black" pitchFamily="34" charset="0"/>
                        </a:rPr>
                        <a:t>sebagai </a:t>
                      </a:r>
                      <a:r>
                        <a:rPr lang="id-ID" sz="1700" b="1" i="0" u="none" strike="noStrike" dirty="0">
                          <a:solidFill>
                            <a:srgbClr val="000000"/>
                          </a:solidFill>
                          <a:latin typeface="Arial Black" pitchFamily="34" charset="0"/>
                        </a:rPr>
                        <a:t>penulis pertama</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4F96D2-6268-4D2A-98F8-56C4585DA830}" type="slidenum">
              <a:rPr lang="en-US"/>
              <a:pPr/>
              <a:t>79</a:t>
            </a:fld>
            <a:endParaRPr lang="en-US"/>
          </a:p>
        </p:txBody>
      </p:sp>
      <p:sp>
        <p:nvSpPr>
          <p:cNvPr id="3" name="Rectangle 2"/>
          <p:cNvSpPr>
            <a:spLocks noChangeArrowheads="1"/>
          </p:cNvSpPr>
          <p:nvPr/>
        </p:nvSpPr>
        <p:spPr bwMode="auto">
          <a:xfrm>
            <a:off x="674395" y="491491"/>
            <a:ext cx="10871200"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11</a:t>
            </a:r>
          </a:p>
          <a:p>
            <a:pPr eaLnBrk="1" hangingPunct="1">
              <a:defRPr/>
            </a:pPr>
            <a:endParaRPr lang="en-US" altLang="en-US" sz="2000" dirty="0" smtClean="0">
              <a:ea typeface="Arial Unicode MS" panose="020B0604020202020204" pitchFamily="34" charset="-128"/>
              <a:cs typeface="Arial Unicode MS" panose="020B0604020202020204" pitchFamily="34" charset="-128"/>
            </a:endParaRPr>
          </a:p>
          <a:p>
            <a:pPr marL="457200" indent="-457200" eaLnBrk="1" hangingPunct="1">
              <a:buAutoNum type="arabicParenBoth"/>
              <a:defRPr/>
            </a:pPr>
            <a:r>
              <a:rPr lang="en-US" altLang="en-US" sz="2400" dirty="0" err="1" smtClean="0">
                <a:ea typeface="Arial Unicode MS" panose="020B0604020202020204" pitchFamily="34" charset="-128"/>
                <a:cs typeface="Arial Unicode MS" panose="020B0604020202020204" pitchFamily="34" charset="-128"/>
              </a:rPr>
              <a:t>Dosen</a:t>
            </a:r>
            <a:r>
              <a:rPr lang="en-US" altLang="en-US" sz="2400" dirty="0" smtClean="0">
                <a:ea typeface="Arial Unicode MS" panose="020B0604020202020204" pitchFamily="34" charset="-128"/>
                <a:cs typeface="Arial Unicode MS" panose="020B0604020202020204" pitchFamily="34" charset="-128"/>
              </a:rPr>
              <a:t> yang </a:t>
            </a:r>
            <a:r>
              <a:rPr lang="en-US" altLang="en-US" sz="2800" b="1" u="sng" dirty="0" err="1" smtClean="0">
                <a:ea typeface="Arial Unicode MS" panose="020B0604020202020204" pitchFamily="34" charset="-128"/>
                <a:cs typeface="Arial Unicode MS" panose="020B0604020202020204" pitchFamily="34" charset="-128"/>
              </a:rPr>
              <a:t>berprestasi</a:t>
            </a:r>
            <a:r>
              <a:rPr lang="en-US" altLang="en-US" sz="2800" b="1" u="sng" dirty="0" smtClean="0">
                <a:ea typeface="Arial Unicode MS" panose="020B0604020202020204" pitchFamily="34" charset="-128"/>
                <a:cs typeface="Arial Unicode MS" panose="020B0604020202020204" pitchFamily="34" charset="-128"/>
              </a:rPr>
              <a:t> </a:t>
            </a:r>
            <a:r>
              <a:rPr lang="en-US" altLang="en-US" sz="2800" b="1" u="sng" dirty="0" err="1" smtClean="0">
                <a:ea typeface="Arial Unicode MS" panose="020B0604020202020204" pitchFamily="34" charset="-128"/>
                <a:cs typeface="Arial Unicode MS" panose="020B0604020202020204" pitchFamily="34" charset="-128"/>
              </a:rPr>
              <a:t>luar</a:t>
            </a:r>
            <a:r>
              <a:rPr lang="en-US" altLang="en-US" sz="2800" b="1" u="sng" dirty="0" smtClean="0">
                <a:ea typeface="Arial Unicode MS" panose="020B0604020202020204" pitchFamily="34" charset="-128"/>
                <a:cs typeface="Arial Unicode MS" panose="020B0604020202020204" pitchFamily="34" charset="-128"/>
              </a:rPr>
              <a:t> </a:t>
            </a:r>
            <a:r>
              <a:rPr lang="en-US" altLang="en-US" sz="2800" b="1" u="sng" dirty="0" err="1" smtClean="0">
                <a:ea typeface="Arial Unicode MS" panose="020B0604020202020204" pitchFamily="34" charset="-128"/>
                <a:cs typeface="Arial Unicode MS" panose="020B0604020202020204" pitchFamily="34" charset="-128"/>
              </a:rPr>
              <a:t>biasa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dapat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dinaikan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jenjang</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akademik</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dua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tingkat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lebih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tinggi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loncat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dari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Asisten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Ahli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Lektor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Kepala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atau</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dari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Lektor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ke</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Profesor</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pangkatnya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dinaikan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setingkat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lebih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tinggi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sesuai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dengan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peraturan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perundangan</a:t>
            </a:r>
            <a:r>
              <a:rPr lang="en-US" altLang="en-US" sz="2400" dirty="0" smtClean="0">
                <a:ea typeface="Arial Unicode MS" panose="020B0604020202020204" pitchFamily="34" charset="-128"/>
                <a:cs typeface="Arial Unicode MS" panose="020B0604020202020204" pitchFamily="34" charset="-128"/>
              </a:rPr>
              <a:t>. </a:t>
            </a:r>
          </a:p>
          <a:p>
            <a:pPr marL="457200" indent="-457200" eaLnBrk="1" hangingPunct="1">
              <a:buAutoNum type="arabicParenBoth"/>
              <a:defRPr/>
            </a:pPr>
            <a:endParaRPr lang="en-US" sz="2400" dirty="0" smtClean="0">
              <a:ea typeface="Arial Unicode MS" panose="020B0604020202020204" pitchFamily="34" charset="-128"/>
              <a:cs typeface="Arial Unicode MS" panose="020B0604020202020204" pitchFamily="34" charset="-128"/>
            </a:endParaRPr>
          </a:p>
          <a:p>
            <a:pPr marL="457200" indent="-457200" eaLnBrk="1" hangingPunct="1">
              <a:buAutoNum type="arabicParenBoth"/>
              <a:defRPr/>
            </a:pPr>
            <a:r>
              <a:rPr lang="sv-SE" sz="2400" dirty="0" smtClean="0"/>
              <a:t>Kenaikan jabatan akademik dari </a:t>
            </a:r>
            <a:r>
              <a:rPr lang="sv-SE" sz="2800" b="1" u="sng" dirty="0" smtClean="0"/>
              <a:t>Asisten Ahli ke Lektor Kepala</a:t>
            </a:r>
            <a:r>
              <a:rPr lang="sv-SE" sz="2400" dirty="0" smtClean="0"/>
              <a:t> sebagaimana dimaksud pada ayat (1), dapat dipertimbangkan apabila : </a:t>
            </a:r>
            <a:endParaRPr lang="en-US" altLang="en-US" sz="2400" dirty="0" smtClean="0">
              <a:ea typeface="Arial Unicode MS" panose="020B0604020202020204" pitchFamily="34" charset="-128"/>
              <a:cs typeface="Arial Unicode MS" panose="020B0604020202020204" pitchFamily="34" charset="-128"/>
            </a:endParaRPr>
          </a:p>
          <a:p>
            <a:pPr marL="800100" indent="-342900" eaLnBrk="1" hangingPunct="1">
              <a:buFont typeface="+mj-lt"/>
              <a:buAutoNum type="alphaLcPeriod"/>
              <a:defRPr/>
            </a:pPr>
            <a:r>
              <a:rPr lang="en-US" altLang="en-US" sz="2400" dirty="0" smtClean="0">
                <a:ea typeface="Arial Unicode MS" panose="020B0604020202020204" pitchFamily="34" charset="-128"/>
                <a:cs typeface="Arial Unicode MS" panose="020B0604020202020204" pitchFamily="34" charset="-128"/>
              </a:rPr>
              <a:t>Paling </a:t>
            </a:r>
            <a:r>
              <a:rPr lang="en-US" altLang="en-US" sz="2400" dirty="0" err="1" smtClean="0">
                <a:ea typeface="Arial Unicode MS" panose="020B0604020202020204" pitchFamily="34" charset="-128"/>
                <a:cs typeface="Arial Unicode MS" panose="020B0604020202020204" pitchFamily="34" charset="-128"/>
              </a:rPr>
              <a:t>singkat</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telah</a:t>
            </a:r>
            <a:r>
              <a:rPr lang="en-US" altLang="en-US" sz="2400" dirty="0" smtClean="0">
                <a:ea typeface="Arial Unicode MS" panose="020B0604020202020204" pitchFamily="34" charset="-128"/>
                <a:cs typeface="Arial Unicode MS" panose="020B0604020202020204" pitchFamily="34" charset="-128"/>
              </a:rPr>
              <a:t> 2 (</a:t>
            </a:r>
            <a:r>
              <a:rPr lang="en-US" altLang="en-US" sz="2400" dirty="0" err="1" smtClean="0">
                <a:ea typeface="Arial Unicode MS" panose="020B0604020202020204" pitchFamily="34" charset="-128"/>
                <a:cs typeface="Arial Unicode MS" panose="020B0604020202020204" pitchFamily="34" charset="-128"/>
              </a:rPr>
              <a:t>dua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tahun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menduduki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Asisten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Ahli</a:t>
            </a:r>
            <a:r>
              <a:rPr lang="en-US" altLang="en-US" sz="2400" dirty="0" smtClean="0">
                <a:ea typeface="Arial Unicode MS" panose="020B0604020202020204" pitchFamily="34" charset="-128"/>
                <a:cs typeface="Arial Unicode MS" panose="020B0604020202020204" pitchFamily="34" charset="-128"/>
              </a:rPr>
              <a:t>;</a:t>
            </a:r>
          </a:p>
          <a:p>
            <a:pPr marL="800100" indent="-342900" eaLnBrk="1" hangingPunct="1">
              <a:buFont typeface="+mj-lt"/>
              <a:buAutoNum type="alphaLcPeriod"/>
              <a:defRPr/>
            </a:pPr>
            <a:r>
              <a:rPr lang="en-US" altLang="en-US" sz="2400" dirty="0" err="1" smtClean="0">
                <a:ea typeface="Arial Unicode MS" panose="020B0604020202020204" pitchFamily="34" charset="-128"/>
                <a:cs typeface="Arial Unicode MS" panose="020B0604020202020204" pitchFamily="34" charset="-128"/>
              </a:rPr>
              <a:t>memiliki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ijazah</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Doktor</a:t>
            </a:r>
            <a:r>
              <a:rPr lang="en-US" altLang="en-US" sz="2400" dirty="0" smtClean="0">
                <a:ea typeface="Arial Unicode MS" panose="020B0604020202020204" pitchFamily="34" charset="-128"/>
                <a:cs typeface="Arial Unicode MS" panose="020B0604020202020204" pitchFamily="34" charset="-128"/>
              </a:rPr>
              <a:t> (S3);</a:t>
            </a:r>
          </a:p>
          <a:p>
            <a:pPr marL="800100" indent="-342900" eaLnBrk="1" hangingPunct="1">
              <a:buFont typeface="+mj-lt"/>
              <a:buAutoNum type="alphaLcPeriod"/>
              <a:defRPr/>
            </a:pPr>
            <a:r>
              <a:rPr lang="id-ID" sz="2400" dirty="0" smtClean="0"/>
              <a:t>memiliki </a:t>
            </a:r>
            <a:r>
              <a:rPr lang="id-ID" sz="2400" b="1" dirty="0" smtClean="0"/>
              <a:t>paling sedikit 2 (dua) karya ilmiah yang dipublikasikan pada jurnal ilmiah internasional bereputasi sebagai penulis pertama</a:t>
            </a:r>
            <a:r>
              <a:rPr lang="id-ID" sz="2400" dirty="0" smtClean="0"/>
              <a:t>; dan </a:t>
            </a:r>
            <a:endParaRPr lang="en-US" sz="2400" dirty="0" smtClean="0"/>
          </a:p>
          <a:p>
            <a:pPr marL="800100" indent="-342900" eaLnBrk="1" hangingPunct="1">
              <a:buFont typeface="+mj-lt"/>
              <a:buAutoNum type="alphaLcPeriod"/>
              <a:defRPr/>
            </a:pPr>
            <a:r>
              <a:rPr lang="id-ID" sz="2400" dirty="0" smtClean="0"/>
              <a:t>memenuhi syarat-syarat lainnya sebagaimana dimaksud Pasal 9 ayat (1) huruf b. </a:t>
            </a:r>
          </a:p>
        </p:txBody>
      </p:sp>
      <p:sp>
        <p:nvSpPr>
          <p:cNvPr id="5" name="Rectangle 4"/>
          <p:cNvSpPr/>
          <p:nvPr/>
        </p:nvSpPr>
        <p:spPr>
          <a:xfrm>
            <a:off x="3007707" y="127339"/>
            <a:ext cx="8940800" cy="523220"/>
          </a:xfrm>
          <a:prstGeom prst="rect">
            <a:avLst/>
          </a:prstGeom>
        </p:spPr>
        <p:txBody>
          <a:bodyPr wrap="square">
            <a:spAutoFit/>
          </a:bodyPr>
          <a:lstStyle/>
          <a:p>
            <a:pPr algn="r"/>
            <a:r>
              <a:rPr lang="en-US" sz="2800" b="1" dirty="0" smtClean="0">
                <a:solidFill>
                  <a:srgbClr val="0000FF"/>
                </a:solidFill>
              </a:rPr>
              <a:t>KENAIKAN JABATAN MELALUI </a:t>
            </a:r>
            <a:r>
              <a:rPr lang="id-ID" sz="2800" b="1" dirty="0" smtClean="0">
                <a:solidFill>
                  <a:srgbClr val="0000FF"/>
                </a:solidFill>
              </a:rPr>
              <a:t> </a:t>
            </a:r>
            <a:r>
              <a:rPr lang="en-US" sz="2800" b="1" dirty="0" smtClean="0">
                <a:solidFill>
                  <a:srgbClr val="0000FF"/>
                </a:solidFill>
              </a:rPr>
              <a:t>LONCAT JABATAN</a:t>
            </a:r>
            <a:endParaRPr lang="id-ID" sz="2800" b="1" dirty="0">
              <a:solidFill>
                <a:srgbClr val="0000FF"/>
              </a:solidFill>
            </a:endParaRPr>
          </a:p>
        </p:txBody>
      </p:sp>
    </p:spTree>
    <p:extLst>
      <p:ext uri="{BB962C8B-B14F-4D97-AF65-F5344CB8AC3E}">
        <p14:creationId xmlns="" xmlns:p14="http://schemas.microsoft.com/office/powerpoint/2010/main" val="34337801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80960" y="1398590"/>
            <a:ext cx="11333416" cy="67308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id-ID" sz="4000" b="1" spc="50" dirty="0" smtClean="0">
                <a:ln w="11430"/>
                <a:solidFill>
                  <a:schemeClr val="tx1"/>
                </a:solidFill>
                <a:effectLst>
                  <a:outerShdw blurRad="76200" dist="50800" dir="5400000" algn="tl" rotWithShape="0">
                    <a:srgbClr val="000000">
                      <a:alpha val="65000"/>
                    </a:srgbClr>
                  </a:outerShdw>
                </a:effectLst>
                <a:latin typeface="Calibri"/>
                <a:cs typeface="Calibri"/>
              </a:rPr>
              <a:t>❷</a:t>
            </a:r>
            <a:r>
              <a:rPr lang="id-ID" sz="4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t>INFO </a:t>
            </a:r>
            <a:r>
              <a:rPr lang="id-ID" sz="4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t>RINGKAS REGULASI BARU</a:t>
            </a:r>
            <a:r>
              <a:rPr lang="id-ID" sz="4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t/>
            </a:r>
            <a:br>
              <a:rPr lang="id-ID" sz="4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br>
            <a:r>
              <a:rPr lang="id-ID" sz="4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t>PERUBAHAN PAK JABFUNG DOSEN BARU</a:t>
            </a:r>
            <a:r>
              <a:rPr lang="id-ID" sz="2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t/>
            </a:r>
            <a:br>
              <a:rPr lang="id-ID" sz="2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br>
            <a:r>
              <a:rPr lang="id-ID" sz="2000" b="1" spc="50" dirty="0" smtClean="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rPr>
              <a:t>(PERMENPAN RB 17/2013, EFEKTIF PER 01 APRIL 2015)</a:t>
            </a:r>
            <a:endParaRPr lang="en-US" sz="2000" b="1" spc="50" dirty="0">
              <a:ln w="11430"/>
              <a:solidFill>
                <a:schemeClr val="tx1"/>
              </a:soli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6" name="Subtitle 5"/>
          <p:cNvSpPr>
            <a:spLocks noGrp="1"/>
          </p:cNvSpPr>
          <p:nvPr>
            <p:ph type="subTitle" idx="1"/>
          </p:nvPr>
        </p:nvSpPr>
        <p:spPr/>
        <p:txBody>
          <a:bodyPr>
            <a:normAutofit/>
          </a:bodyPr>
          <a:lstStyle/>
          <a:p>
            <a:pPr algn="ctr"/>
            <a:r>
              <a:rPr lang="id-ID" sz="2000" b="1" dirty="0" smtClean="0">
                <a:solidFill>
                  <a:schemeClr val="bg1"/>
                </a:solidFill>
              </a:rPr>
              <a:t>DOSEN-VALIDATOR/PEER REVIEW-PAK-PELAKSANA ADMIN (IT)</a:t>
            </a:r>
            <a:endParaRPr lang="id-ID" sz="2000" b="1" dirty="0">
              <a:solidFill>
                <a:schemeClr val="bg1"/>
              </a:solidFill>
            </a:endParaRPr>
          </a:p>
        </p:txBody>
      </p:sp>
      <p:sp>
        <p:nvSpPr>
          <p:cNvPr id="8" name="Rectangle 7"/>
          <p:cNvSpPr/>
          <p:nvPr/>
        </p:nvSpPr>
        <p:spPr>
          <a:xfrm>
            <a:off x="1060456" y="2753869"/>
            <a:ext cx="10655333" cy="2246769"/>
          </a:xfrm>
          <a:prstGeom prst="rect">
            <a:avLst/>
          </a:prstGeom>
          <a:noFill/>
        </p:spPr>
        <p:txBody>
          <a:bodyPr wrap="square">
            <a:spAutoFit/>
          </a:bodyPr>
          <a:lstStyle/>
          <a:p>
            <a:r>
              <a:rPr lang="id-ID" sz="2800" b="1" dirty="0" smtClean="0">
                <a:solidFill>
                  <a:srgbClr val="FFFF00"/>
                </a:solidFill>
                <a:latin typeface="Calibri"/>
                <a:cs typeface="Calibri"/>
              </a:rPr>
              <a:t>❶ </a:t>
            </a:r>
            <a:r>
              <a:rPr lang="id-ID" sz="2800" b="1" dirty="0" smtClean="0">
                <a:solidFill>
                  <a:srgbClr val="FFFF00"/>
                </a:solidFill>
                <a:latin typeface="Arial Black" pitchFamily="34" charset="0"/>
              </a:rPr>
              <a:t>DASAR HUKUM</a:t>
            </a:r>
          </a:p>
          <a:p>
            <a:r>
              <a:rPr lang="id-ID" sz="2800" b="1" dirty="0" smtClean="0">
                <a:solidFill>
                  <a:srgbClr val="FFFF00"/>
                </a:solidFill>
                <a:latin typeface="Arial Black" pitchFamily="34" charset="0"/>
                <a:cs typeface="Calibri"/>
              </a:rPr>
              <a:t>❷ BEBERAPA PERUBAHAN MENDASAR PAK DOSEN</a:t>
            </a:r>
          </a:p>
          <a:p>
            <a:r>
              <a:rPr lang="id-ID" sz="2800" b="1" dirty="0" smtClean="0">
                <a:solidFill>
                  <a:srgbClr val="FFFF00"/>
                </a:solidFill>
                <a:latin typeface="Arial Black" pitchFamily="34" charset="0"/>
                <a:cs typeface="Calibri"/>
              </a:rPr>
              <a:t>     </a:t>
            </a:r>
            <a:r>
              <a:rPr lang="id-ID" sz="2000" b="1" dirty="0" smtClean="0">
                <a:latin typeface="Arial Black" pitchFamily="34" charset="0"/>
                <a:cs typeface="Calibri"/>
              </a:rPr>
              <a:t>(Permenpan&amp;RB 2013 vs Mengkowasbang 1999)</a:t>
            </a:r>
          </a:p>
          <a:p>
            <a:r>
              <a:rPr lang="id-ID" sz="2800" b="1" dirty="0" smtClean="0">
                <a:solidFill>
                  <a:srgbClr val="FFFF00"/>
                </a:solidFill>
                <a:latin typeface="Arial Black" pitchFamily="34" charset="0"/>
                <a:cs typeface="Calibri"/>
              </a:rPr>
              <a:t>❸ TEKNIS PEDOMAN OPERASIONAL</a:t>
            </a:r>
          </a:p>
          <a:p>
            <a:pPr algn="r"/>
            <a:endParaRPr lang="id-ID" sz="2800" b="1" dirty="0" smtClean="0">
              <a:solidFill>
                <a:srgbClr val="FFFF00"/>
              </a:solidFill>
              <a:latin typeface="Arial Black" pitchFamily="34" charset="0"/>
            </a:endParaRPr>
          </a:p>
        </p:txBody>
      </p:sp>
      <p:sp>
        <p:nvSpPr>
          <p:cNvPr id="9" name="Subtitle 5"/>
          <p:cNvSpPr txBox="1">
            <a:spLocks/>
          </p:cNvSpPr>
          <p:nvPr/>
        </p:nvSpPr>
        <p:spPr>
          <a:xfrm>
            <a:off x="380960" y="6029348"/>
            <a:ext cx="2476517" cy="685800"/>
          </a:xfrm>
          <a:prstGeom prst="rect">
            <a:avLst/>
          </a:prstGeom>
        </p:spPr>
        <p:txBody>
          <a:bodyPr vert="horz"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id-ID" sz="2000" b="1" i="0" u="none" strike="noStrike" kern="1200" cap="none" spc="0" normalizeH="0" baseline="0" noProof="0" dirty="0" smtClean="0">
                <a:ln>
                  <a:noFill/>
                </a:ln>
                <a:solidFill>
                  <a:schemeClr val="bg1"/>
                </a:solidFill>
                <a:effectLst/>
                <a:uLnTx/>
                <a:uFillTx/>
                <a:latin typeface="+mn-lt"/>
                <a:ea typeface="+mn-ea"/>
                <a:cs typeface="+mn-cs"/>
              </a:rPr>
              <a:t>KATA KUNCI :</a:t>
            </a:r>
            <a:endParaRPr kumimoji="0" lang="id-ID" sz="20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E4F70F-AA86-4A1F-91FB-CF190C533350}" type="slidenum">
              <a:rPr lang="en-US"/>
              <a:pPr/>
              <a:t>80</a:t>
            </a:fld>
            <a:endParaRPr lang="en-US"/>
          </a:p>
        </p:txBody>
      </p:sp>
      <p:sp>
        <p:nvSpPr>
          <p:cNvPr id="3" name="Rectangle 2"/>
          <p:cNvSpPr>
            <a:spLocks noChangeArrowheads="1"/>
          </p:cNvSpPr>
          <p:nvPr/>
        </p:nvSpPr>
        <p:spPr bwMode="auto">
          <a:xfrm>
            <a:off x="1219200" y="738189"/>
            <a:ext cx="10566400" cy="538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11</a:t>
            </a:r>
            <a:r>
              <a:rPr lang="id-ID" altLang="en-US" sz="3200" b="1" dirty="0" smtClean="0">
                <a:ea typeface="Arial Unicode MS" panose="020B0604020202020204" pitchFamily="34" charset="-128"/>
                <a:cs typeface="Arial Unicode MS" panose="020B0604020202020204" pitchFamily="34" charset="-128"/>
              </a:rPr>
              <a:t> lanjutan</a:t>
            </a:r>
            <a:endParaRPr lang="en-US" altLang="en-US" sz="3200" b="1" dirty="0" smtClean="0">
              <a:ea typeface="Arial Unicode MS" panose="020B0604020202020204" pitchFamily="34" charset="-128"/>
              <a:cs typeface="Arial Unicode MS" panose="020B0604020202020204" pitchFamily="34" charset="-128"/>
            </a:endParaRPr>
          </a:p>
          <a:p>
            <a:pPr eaLnBrk="1" hangingPunct="1">
              <a:defRPr/>
            </a:pPr>
            <a:endParaRPr lang="en-US" altLang="en-US" sz="2000" b="1" dirty="0" smtClean="0">
              <a:ea typeface="Arial Unicode MS" panose="020B0604020202020204" pitchFamily="34" charset="-128"/>
              <a:cs typeface="Arial Unicode MS" panose="020B0604020202020204" pitchFamily="34" charset="-128"/>
            </a:endParaRPr>
          </a:p>
          <a:p>
            <a:pPr marL="457200" indent="-457200"/>
            <a:r>
              <a:rPr lang="en-US" sz="2000" dirty="0" smtClean="0"/>
              <a:t>(3)	</a:t>
            </a:r>
            <a:r>
              <a:rPr lang="id-ID" sz="2400" dirty="0" smtClean="0"/>
              <a:t>Kenaikan jabatan akademik dari </a:t>
            </a:r>
            <a:r>
              <a:rPr lang="id-ID" sz="2800" b="1" u="sng" dirty="0" smtClean="0"/>
              <a:t>Lektor ke Profesor </a:t>
            </a:r>
            <a:r>
              <a:rPr lang="id-ID" sz="2400" dirty="0" smtClean="0"/>
              <a:t>sebagaimana dimaksud pada ayat (1), dapat dipertimbangkan apabila : </a:t>
            </a:r>
            <a:endParaRPr lang="en-US" altLang="en-US" sz="2400" dirty="0" smtClean="0">
              <a:ea typeface="Arial Unicode MS" panose="020B0604020202020204" pitchFamily="34" charset="-128"/>
              <a:cs typeface="Arial Unicode MS" panose="020B0604020202020204" pitchFamily="34" charset="-128"/>
            </a:endParaRPr>
          </a:p>
          <a:p>
            <a:pPr marL="800100" indent="-342900" eaLnBrk="1" hangingPunct="1">
              <a:buFont typeface="+mj-lt"/>
              <a:buAutoNum type="alphaLcPeriod"/>
              <a:defRPr/>
            </a:pPr>
            <a:r>
              <a:rPr lang="en-US" altLang="en-US" sz="2400" dirty="0" smtClean="0">
                <a:ea typeface="Arial Unicode MS" panose="020B0604020202020204" pitchFamily="34" charset="-128"/>
                <a:cs typeface="Arial Unicode MS" panose="020B0604020202020204" pitchFamily="34" charset="-128"/>
              </a:rPr>
              <a:t>Paling </a:t>
            </a:r>
            <a:r>
              <a:rPr lang="en-US" altLang="en-US" sz="2400" dirty="0" err="1" smtClean="0">
                <a:ea typeface="Arial Unicode MS" panose="020B0604020202020204" pitchFamily="34" charset="-128"/>
                <a:cs typeface="Arial Unicode MS" panose="020B0604020202020204" pitchFamily="34" charset="-128"/>
              </a:rPr>
              <a:t>singkat</a:t>
            </a:r>
            <a:r>
              <a:rPr lang="en-US" altLang="en-US" sz="2400" dirty="0" smtClean="0">
                <a:ea typeface="Arial Unicode MS" panose="020B0604020202020204" pitchFamily="34" charset="-128"/>
                <a:cs typeface="Arial Unicode MS" panose="020B0604020202020204" pitchFamily="34" charset="-128"/>
              </a:rPr>
              <a:t> 2 (</a:t>
            </a:r>
            <a:r>
              <a:rPr lang="en-US" altLang="en-US" sz="2400" dirty="0" err="1" smtClean="0">
                <a:ea typeface="Arial Unicode MS" panose="020B0604020202020204" pitchFamily="34" charset="-128"/>
                <a:cs typeface="Arial Unicode MS" panose="020B0604020202020204" pitchFamily="34" charset="-128"/>
              </a:rPr>
              <a:t>dua</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tahun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menduduki</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jabatan</a:t>
            </a:r>
            <a:r>
              <a:rPr lang="en-US" altLang="en-US" sz="2400" dirty="0" smtClean="0">
                <a:ea typeface="Arial Unicode MS" panose="020B0604020202020204" pitchFamily="34" charset="-128"/>
                <a:cs typeface="Arial Unicode MS" panose="020B0604020202020204" pitchFamily="34" charset="-128"/>
              </a:rPr>
              <a:t> </a:t>
            </a:r>
            <a:r>
              <a:rPr lang="en-US" altLang="en-US" sz="2400" dirty="0" err="1" smtClean="0">
                <a:ea typeface="Arial Unicode MS" panose="020B0604020202020204" pitchFamily="34" charset="-128"/>
                <a:cs typeface="Arial Unicode MS" panose="020B0604020202020204" pitchFamily="34" charset="-128"/>
              </a:rPr>
              <a:t>Lektor</a:t>
            </a:r>
            <a:r>
              <a:rPr lang="en-US" altLang="en-US" sz="2400" dirty="0" smtClean="0">
                <a:ea typeface="Arial Unicode MS" panose="020B0604020202020204" pitchFamily="34" charset="-128"/>
                <a:cs typeface="Arial Unicode MS" panose="020B0604020202020204" pitchFamily="34" charset="-128"/>
              </a:rPr>
              <a:t>;</a:t>
            </a:r>
          </a:p>
          <a:p>
            <a:pPr marL="800100" indent="-342900" eaLnBrk="1" hangingPunct="1">
              <a:buFont typeface="+mj-lt"/>
              <a:buAutoNum type="alphaLcPeriod"/>
              <a:defRPr/>
            </a:pPr>
            <a:r>
              <a:rPr lang="id-ID" sz="2400" dirty="0" smtClean="0"/>
              <a:t>memiliki </a:t>
            </a:r>
            <a:r>
              <a:rPr lang="id-ID" sz="2400" b="1" dirty="0" smtClean="0"/>
              <a:t>paling sedikit 4 (empat) karya ilmiah yang dipublikasikan pada jurnal ilmiah internasional bereputasi sebagai penulis pertama</a:t>
            </a:r>
            <a:r>
              <a:rPr lang="id-ID" sz="2400" dirty="0" smtClean="0"/>
              <a:t>; dan </a:t>
            </a:r>
            <a:endParaRPr lang="en-US" sz="2400" dirty="0" smtClean="0"/>
          </a:p>
          <a:p>
            <a:pPr marL="800100" indent="-342900" eaLnBrk="1" hangingPunct="1">
              <a:buFont typeface="+mj-lt"/>
              <a:buAutoNum type="alphaLcPeriod"/>
              <a:defRPr/>
            </a:pPr>
            <a:r>
              <a:rPr lang="id-ID" sz="2400" dirty="0" smtClean="0"/>
              <a:t>memenuhi syarat-syarat lainnya sebagaimana dimaksud dalam Pasal 10 ayat (1) huruf a, huruf b, dan huruf c. </a:t>
            </a:r>
          </a:p>
          <a:p>
            <a:pPr eaLnBrk="1" hangingPunct="1">
              <a:defRPr/>
            </a:pPr>
            <a:endParaRPr lang="en-US" altLang="en-US" sz="2400" dirty="0" smtClean="0">
              <a:ea typeface="Arial Unicode MS" panose="020B0604020202020204" pitchFamily="34" charset="-128"/>
              <a:cs typeface="Arial Unicode MS" panose="020B0604020202020204" pitchFamily="34" charset="-128"/>
            </a:endParaRPr>
          </a:p>
          <a:p>
            <a:pPr marL="457200" indent="-457200"/>
            <a:r>
              <a:rPr lang="en-US" sz="2400" dirty="0" smtClean="0">
                <a:ea typeface="Arial Unicode MS" panose="020B0604020202020204" pitchFamily="34" charset="-128"/>
                <a:cs typeface="Arial Unicode MS" panose="020B0604020202020204" pitchFamily="34" charset="-128"/>
              </a:rPr>
              <a:t>(4)	</a:t>
            </a:r>
            <a:r>
              <a:rPr lang="id-ID" sz="2400" dirty="0" smtClean="0"/>
              <a:t>Ketentuan lebih lanjut tentang penulis dan kriteria jurnal internasional bereputasi sebagaimana dimaksud pada ayat (1), ayat (2) dan ayat (3) diatur dalam Pedoman Operasional yang ditetapkan oleh Direktur Jenderal. </a:t>
            </a:r>
          </a:p>
        </p:txBody>
      </p:sp>
    </p:spTree>
    <p:extLst>
      <p:ext uri="{BB962C8B-B14F-4D97-AF65-F5344CB8AC3E}">
        <p14:creationId xmlns="" xmlns:p14="http://schemas.microsoft.com/office/powerpoint/2010/main" val="85378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5ADB60-2EE8-4522-9265-3FD9731F4E90}" type="slidenum">
              <a:rPr lang="en-US"/>
              <a:pPr/>
              <a:t>81</a:t>
            </a:fld>
            <a:endParaRPr lang="en-US"/>
          </a:p>
        </p:txBody>
      </p:sp>
      <p:sp>
        <p:nvSpPr>
          <p:cNvPr id="3" name="Rectangle 2"/>
          <p:cNvSpPr>
            <a:spLocks noChangeArrowheads="1"/>
          </p:cNvSpPr>
          <p:nvPr/>
        </p:nvSpPr>
        <p:spPr bwMode="auto">
          <a:xfrm>
            <a:off x="728696" y="275690"/>
            <a:ext cx="10668000" cy="695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defRPr/>
            </a:pPr>
            <a:r>
              <a:rPr lang="en-US" altLang="en-US" sz="3200" b="1" dirty="0" err="1" smtClean="0">
                <a:ea typeface="Arial Unicode MS" panose="020B0604020202020204" pitchFamily="34" charset="-128"/>
                <a:cs typeface="Arial Unicode MS" panose="020B0604020202020204" pitchFamily="34" charset="-128"/>
              </a:rPr>
              <a:t>Pasal</a:t>
            </a:r>
            <a:r>
              <a:rPr lang="en-US" altLang="en-US" sz="3200" b="1" dirty="0" smtClean="0">
                <a:ea typeface="Arial Unicode MS" panose="020B0604020202020204" pitchFamily="34" charset="-128"/>
                <a:cs typeface="Arial Unicode MS" panose="020B0604020202020204" pitchFamily="34" charset="-128"/>
              </a:rPr>
              <a:t> 1</a:t>
            </a:r>
            <a:r>
              <a:rPr lang="id-ID" altLang="en-US" sz="3200" b="1" dirty="0" smtClean="0">
                <a:ea typeface="Arial Unicode MS" panose="020B0604020202020204" pitchFamily="34" charset="-128"/>
                <a:cs typeface="Arial Unicode MS" panose="020B0604020202020204" pitchFamily="34" charset="-128"/>
              </a:rPr>
              <a:t>2 lanjutan</a:t>
            </a:r>
            <a:endParaRPr lang="en-US" altLang="en-US" sz="3200" b="1" dirty="0" smtClean="0">
              <a:ea typeface="Arial Unicode MS" panose="020B0604020202020204" pitchFamily="34" charset="-128"/>
              <a:cs typeface="Arial Unicode MS" panose="020B0604020202020204" pitchFamily="34" charset="-128"/>
            </a:endParaRPr>
          </a:p>
          <a:p>
            <a:pPr eaLnBrk="1" hangingPunct="1">
              <a:defRPr/>
            </a:pPr>
            <a:endParaRPr lang="en-US" altLang="en-US" sz="2000" b="1" dirty="0" smtClean="0">
              <a:ea typeface="Arial Unicode MS" panose="020B0604020202020204" pitchFamily="34" charset="-128"/>
              <a:cs typeface="Arial Unicode MS" panose="020B0604020202020204" pitchFamily="34" charset="-128"/>
            </a:endParaRPr>
          </a:p>
          <a:p>
            <a:pPr marL="457200" indent="-457200">
              <a:buAutoNum type="arabicParenBoth" startAt="3"/>
            </a:pPr>
            <a:r>
              <a:rPr lang="id-ID" sz="2200" dirty="0" smtClean="0"/>
              <a:t>Dosen yang telah memperoleh </a:t>
            </a:r>
            <a:r>
              <a:rPr lang="id-ID" sz="2200" b="1" u="sng" dirty="0" smtClean="0"/>
              <a:t>kenaikan jabatan secara reguler</a:t>
            </a:r>
            <a:r>
              <a:rPr lang="id-ID" sz="2200" dirty="0" smtClean="0"/>
              <a:t> namun pangkatnya masih dalam lingkup jabatan sebelumnya, maka untuk </a:t>
            </a:r>
            <a:r>
              <a:rPr lang="id-ID" sz="2200" b="1" dirty="0" smtClean="0"/>
              <a:t>kenaikan pangkat berikutnya tidak disyaratkan tambahan angka kredit sampai pada pangkat maksimum dalam lingkup jabatan tersebut</a:t>
            </a:r>
            <a:r>
              <a:rPr lang="id-ID" sz="2200" dirty="0" smtClean="0"/>
              <a:t> apabila jumlah angka kredit yang telah ditetapkan memenuhi. </a:t>
            </a:r>
            <a:endParaRPr lang="en-US" sz="2200" dirty="0" smtClean="0"/>
          </a:p>
          <a:p>
            <a:pPr marL="457200" indent="-457200">
              <a:buAutoNum type="arabicParenBoth" startAt="3"/>
            </a:pPr>
            <a:endParaRPr lang="en-US" sz="2200" dirty="0" smtClean="0"/>
          </a:p>
          <a:p>
            <a:pPr marL="457200" indent="-457200">
              <a:buAutoNum type="arabicParenBoth" startAt="3"/>
            </a:pPr>
            <a:r>
              <a:rPr lang="id-ID" sz="2200" dirty="0" smtClean="0"/>
              <a:t>Dosen yang telah memperoleh </a:t>
            </a:r>
            <a:r>
              <a:rPr lang="id-ID" sz="2200" b="1" dirty="0" smtClean="0"/>
              <a:t>kenaikan jabatan secara loncat jabatan</a:t>
            </a:r>
            <a:r>
              <a:rPr lang="id-ID" sz="2200" dirty="0" smtClean="0"/>
              <a:t>, maka </a:t>
            </a:r>
            <a:r>
              <a:rPr lang="id-ID" sz="2200" b="1" dirty="0" smtClean="0"/>
              <a:t>kenaikan pangkat berikutnya sampai pada pangkat maksimum dalam lingkup jabatan setingkat lebih tinggi dari jabatan semula tidak lagi disyaratkan tambahan angka kredit</a:t>
            </a:r>
            <a:r>
              <a:rPr lang="id-ID" sz="2200" dirty="0" smtClean="0"/>
              <a:t>, sedangkan untuk </a:t>
            </a:r>
            <a:r>
              <a:rPr lang="id-ID" sz="2200" b="1" dirty="0" smtClean="0"/>
              <a:t>kenaikan pangkat sampai pada pangkat maksimum dalam lingkup jabatan yang diperoleh melalui loncat jabatan sesuai dengan jumlah angka kredit yang telah ditetapkan, wajib mengumpulkan tambahan angka kredit sebanyak 30% dari unsur utama yang disyaratkan untuk kenaikan pangkat tersebut</a:t>
            </a:r>
            <a:r>
              <a:rPr lang="id-ID" sz="2200" dirty="0" smtClean="0"/>
              <a:t>. </a:t>
            </a:r>
            <a:endParaRPr lang="en-US" sz="2200" dirty="0" smtClean="0"/>
          </a:p>
          <a:p>
            <a:pPr marL="457200" indent="-457200">
              <a:buAutoNum type="arabicParenBoth" startAt="3"/>
            </a:pPr>
            <a:endParaRPr lang="en-US" sz="2200" dirty="0" smtClean="0"/>
          </a:p>
          <a:p>
            <a:pPr marL="457200" indent="-457200">
              <a:buAutoNum type="arabicParenBoth" startAt="3"/>
            </a:pPr>
            <a:r>
              <a:rPr lang="id-ID" sz="2200" dirty="0" smtClean="0"/>
              <a:t>Ketentuan lebih lanjut mengenai kenaikan pangkat diatur dalam Pedoman Operasional yang ditetapkan oleh Direktur Jenderal. </a:t>
            </a:r>
          </a:p>
          <a:p>
            <a:pPr marL="457200" indent="-457200" eaLnBrk="1" hangingPunct="1">
              <a:defRPr/>
            </a:pPr>
            <a:endParaRPr lang="en-US" altLang="en-US" sz="2000" b="1" dirty="0" smtClean="0">
              <a:ea typeface="Arial Unicode MS" panose="020B0604020202020204" pitchFamily="34" charset="-128"/>
              <a:cs typeface="Arial Unicode MS" panose="020B0604020202020204" pitchFamily="34" charset="-128"/>
            </a:endParaRPr>
          </a:p>
        </p:txBody>
      </p:sp>
    </p:spTree>
    <p:extLst>
      <p:ext uri="{BB962C8B-B14F-4D97-AF65-F5344CB8AC3E}">
        <p14:creationId xmlns="" xmlns:p14="http://schemas.microsoft.com/office/powerpoint/2010/main" val="25130194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82</a:t>
            </a:fld>
            <a:endParaRPr lang="en-US"/>
          </a:p>
        </p:txBody>
      </p:sp>
      <p:sp>
        <p:nvSpPr>
          <p:cNvPr id="7" name="Rectangle 6"/>
          <p:cNvSpPr/>
          <p:nvPr/>
        </p:nvSpPr>
        <p:spPr>
          <a:xfrm>
            <a:off x="0" y="28495"/>
            <a:ext cx="12192000" cy="1692771"/>
          </a:xfrm>
          <a:prstGeom prst="rect">
            <a:avLst/>
          </a:prstGeom>
          <a:solidFill>
            <a:schemeClr val="bg2">
              <a:lumMod val="90000"/>
            </a:schemeClr>
          </a:solidFill>
        </p:spPr>
        <p:txBody>
          <a:bodyPr wrap="square">
            <a:spAutoFit/>
          </a:bodyPr>
          <a:lstStyle/>
          <a:p>
            <a:pPr algn="ctr"/>
            <a:r>
              <a:rPr lang="id-ID" sz="4000" b="1" dirty="0" smtClean="0"/>
              <a:t>CONTOH-CONTOH KENAIKAN </a:t>
            </a:r>
            <a:r>
              <a:rPr lang="id-ID" sz="4000" b="1" u="sng" dirty="0" smtClean="0"/>
              <a:t>LONCAT (JABATAN)</a:t>
            </a:r>
          </a:p>
          <a:p>
            <a:pPr algn="ctr"/>
            <a:r>
              <a:rPr lang="id-ID" sz="3200" b="1" dirty="0" smtClean="0"/>
              <a:t>PENYESUAIAN KUM LAMA, PROPORSI DAN KEBUTUHAN MINIMAL ANGKA KREDIT  (KUM)</a:t>
            </a:r>
            <a:endParaRPr lang="id-ID" sz="3200" b="1" dirty="0"/>
          </a:p>
        </p:txBody>
      </p:sp>
      <p:sp>
        <p:nvSpPr>
          <p:cNvPr id="8" name="Rectangle 7"/>
          <p:cNvSpPr/>
          <p:nvPr/>
        </p:nvSpPr>
        <p:spPr>
          <a:xfrm>
            <a:off x="0" y="2661417"/>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AA-150 (S2) KE LK-400 (S3) : MIN 250 KUM</a:t>
            </a:r>
            <a:endParaRPr lang="id-ID" sz="3200" b="1" dirty="0"/>
          </a:p>
        </p:txBody>
      </p:sp>
      <p:sp>
        <p:nvSpPr>
          <p:cNvPr id="9" name="Rectangle 8"/>
          <p:cNvSpPr/>
          <p:nvPr/>
        </p:nvSpPr>
        <p:spPr>
          <a:xfrm>
            <a:off x="0" y="3260524"/>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AA-150 (S2) KE LK-550 (S3) : MIN 400 KUM</a:t>
            </a:r>
            <a:endParaRPr lang="id-ID" sz="3200" b="1" dirty="0"/>
          </a:p>
        </p:txBody>
      </p:sp>
      <p:sp>
        <p:nvSpPr>
          <p:cNvPr id="10" name="Rectangle 9"/>
          <p:cNvSpPr/>
          <p:nvPr/>
        </p:nvSpPr>
        <p:spPr>
          <a:xfrm>
            <a:off x="0" y="4506039"/>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L-300 (S2) KE GB-850 (S3) : MIN 550 KUM</a:t>
            </a:r>
            <a:endParaRPr lang="id-ID" sz="3200" b="1" dirty="0"/>
          </a:p>
        </p:txBody>
      </p:sp>
      <p:sp>
        <p:nvSpPr>
          <p:cNvPr id="11" name="Rectangle 10"/>
          <p:cNvSpPr/>
          <p:nvPr/>
        </p:nvSpPr>
        <p:spPr>
          <a:xfrm>
            <a:off x="0" y="5120913"/>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L-300 (S3) KE GB-850 (S3) : MIN 550 KUM</a:t>
            </a:r>
            <a:endParaRPr lang="id-ID" sz="3200" b="1" dirty="0"/>
          </a:p>
        </p:txBody>
      </p:sp>
      <p:sp>
        <p:nvSpPr>
          <p:cNvPr id="14" name="Rectangle 13"/>
          <p:cNvSpPr/>
          <p:nvPr/>
        </p:nvSpPr>
        <p:spPr>
          <a:xfrm>
            <a:off x="10507" y="3885905"/>
            <a:ext cx="12192000" cy="584775"/>
          </a:xfrm>
          <a:prstGeom prst="rect">
            <a:avLst/>
          </a:prstGeom>
          <a:solidFill>
            <a:srgbClr val="FFFF00"/>
          </a:solidFill>
        </p:spPr>
        <p:txBody>
          <a:bodyPr wrap="square">
            <a:spAutoFit/>
          </a:bodyPr>
          <a:lstStyle/>
          <a:p>
            <a:pPr algn="ctr"/>
            <a:r>
              <a:rPr lang="id-ID" sz="2400" b="1" dirty="0" smtClean="0"/>
              <a:t>NAIK JABATAN DARI: </a:t>
            </a:r>
            <a:r>
              <a:rPr lang="id-ID" sz="3200" b="1" dirty="0" smtClean="0"/>
              <a:t>AA-150 (S2) KE LK-700 (S3) : MIN 400 KUM</a:t>
            </a:r>
            <a:endParaRPr lang="id-ID" sz="3200" b="1" dirty="0"/>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83</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AA-150 (S2) KE LK-400 (S3) : MIN 250 KUM</a:t>
            </a:r>
            <a:endParaRPr lang="id-ID" sz="3200" b="1" dirty="0"/>
          </a:p>
        </p:txBody>
      </p:sp>
      <p:graphicFrame>
        <p:nvGraphicFramePr>
          <p:cNvPr id="5" name="Table 4"/>
          <p:cNvGraphicFramePr>
            <a:graphicFrameLocks noGrp="1"/>
          </p:cNvGraphicFramePr>
          <p:nvPr/>
        </p:nvGraphicFramePr>
        <p:xfrm>
          <a:off x="283779" y="899651"/>
          <a:ext cx="11634954" cy="5014785"/>
        </p:xfrm>
        <a:graphic>
          <a:graphicData uri="http://schemas.openxmlformats.org/drawingml/2006/table">
            <a:tbl>
              <a:tblPr/>
              <a:tblGrid>
                <a:gridCol w="563835"/>
                <a:gridCol w="563835"/>
                <a:gridCol w="2971368"/>
                <a:gridCol w="1576552"/>
                <a:gridCol w="1576551"/>
                <a:gridCol w="1907628"/>
                <a:gridCol w="1124332"/>
                <a:gridCol w="1350853"/>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AA 150 (S2)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dirty="0" smtClean="0">
                          <a:solidFill>
                            <a:srgbClr val="000000"/>
                          </a:solidFill>
                          <a:latin typeface="Arial Black" pitchFamily="34" charset="0"/>
                        </a:rPr>
                        <a:t>LK 400 </a:t>
                      </a:r>
                      <a:r>
                        <a:rPr lang="id-ID" sz="1700" b="1" i="0" u="none" strike="noStrike" dirty="0">
                          <a:solidFill>
                            <a:srgbClr val="000000"/>
                          </a:solidFill>
                          <a:latin typeface="Arial Black" pitchFamily="34" charset="0"/>
                        </a:rPr>
                        <a:t>(S3)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smtClean="0">
                          <a:solidFill>
                            <a:srgbClr val="000000"/>
                          </a:solidFill>
                          <a:latin typeface="Arial Black" pitchFamily="34" charset="0"/>
                        </a:rPr>
                        <a:t>(200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40 </a:t>
                      </a:r>
                      <a:r>
                        <a:rPr lang="id-ID" sz="1700" b="1" i="0" u="none" strike="noStrike" dirty="0">
                          <a:solidFill>
                            <a:srgbClr val="000000"/>
                          </a:solidFill>
                          <a:latin typeface="Arial Black" pitchFamily="34" charset="0"/>
                        </a:rPr>
                        <a:t>% X </a:t>
                      </a:r>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40% </a:t>
                      </a:r>
                      <a:r>
                        <a:rPr lang="id-ID" sz="1700" b="1" i="0" u="none" strike="noStrike" dirty="0">
                          <a:solidFill>
                            <a:srgbClr val="000000"/>
                          </a:solidFill>
                          <a:latin typeface="Arial Black" pitchFamily="34" charset="0"/>
                        </a:rPr>
                        <a:t>X </a:t>
                      </a:r>
                      <a:r>
                        <a:rPr lang="id-ID" sz="1700" b="1" i="0" u="none" strike="noStrike" dirty="0" smtClean="0">
                          <a:solidFill>
                            <a:srgbClr val="000000"/>
                          </a:solidFill>
                          <a:latin typeface="Arial Black" pitchFamily="34" charset="0"/>
                        </a:rPr>
                        <a:t>200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80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200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400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a:t>
                      </a:r>
                      <a:r>
                        <a:rPr lang="id-ID" sz="1700" b="1" i="0" u="none" strike="noStrike" dirty="0" smtClean="0">
                          <a:solidFill>
                            <a:srgbClr val="000000"/>
                          </a:solidFill>
                          <a:latin typeface="Arial Black" pitchFamily="34" charset="0"/>
                        </a:rPr>
                        <a:t>DUA </a:t>
                      </a:r>
                      <a:r>
                        <a:rPr lang="id-ID" sz="1700" b="1" i="0" u="none" strike="noStrike" dirty="0">
                          <a:solidFill>
                            <a:srgbClr val="000000"/>
                          </a:solidFill>
                          <a:latin typeface="Arial Black" pitchFamily="34" charset="0"/>
                        </a:rPr>
                        <a:t>karya ilmiah di jurnal </a:t>
                      </a:r>
                      <a:r>
                        <a:rPr lang="id-ID" sz="1700" b="1" i="0" u="none" strike="noStrike" dirty="0" smtClean="0">
                          <a:solidFill>
                            <a:srgbClr val="000000"/>
                          </a:solidFill>
                          <a:latin typeface="Arial Black" pitchFamily="34" charset="0"/>
                        </a:rPr>
                        <a:t>INTERNASIONAL </a:t>
                      </a:r>
                    </a:p>
                    <a:p>
                      <a:pPr algn="l" fontAlgn="b">
                        <a:buFont typeface="Arial" pitchFamily="34" charset="0"/>
                        <a:buNone/>
                      </a:pPr>
                      <a:r>
                        <a:rPr lang="id-ID" sz="1700" b="1" i="0" u="none" strike="noStrike" dirty="0" smtClean="0">
                          <a:solidFill>
                            <a:srgbClr val="000000"/>
                          </a:solidFill>
                          <a:latin typeface="Arial Black" pitchFamily="34" charset="0"/>
                        </a:rPr>
                        <a:t>    BEREPUTASI </a:t>
                      </a:r>
                      <a:r>
                        <a:rPr lang="id-ID" sz="1700" b="1" i="0" u="none" strike="noStrike" dirty="0">
                          <a:solidFill>
                            <a:srgbClr val="000000"/>
                          </a:solidFill>
                          <a:latin typeface="Arial Black" pitchFamily="34" charset="0"/>
                        </a:rPr>
                        <a:t>sebagai </a:t>
                      </a:r>
                      <a:r>
                        <a:rPr lang="id-ID" sz="1700" b="1" i="0" u="none" strike="noStrike" dirty="0" smtClean="0">
                          <a:solidFill>
                            <a:srgbClr val="000000"/>
                          </a:solidFill>
                          <a:latin typeface="Arial Black" pitchFamily="34" charset="0"/>
                        </a:rPr>
                        <a:t>penulis pertama yang diterbitkan setelah lulus Doktor (S3)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84</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AA-150 (S2) KE LK-550 (S3) : MIN 400 KUM</a:t>
            </a:r>
            <a:endParaRPr lang="id-ID" sz="3200" b="1" dirty="0"/>
          </a:p>
        </p:txBody>
      </p:sp>
      <p:graphicFrame>
        <p:nvGraphicFramePr>
          <p:cNvPr id="5" name="Table 4"/>
          <p:cNvGraphicFramePr>
            <a:graphicFrameLocks noGrp="1"/>
          </p:cNvGraphicFramePr>
          <p:nvPr/>
        </p:nvGraphicFramePr>
        <p:xfrm>
          <a:off x="283779" y="899651"/>
          <a:ext cx="11634954" cy="5014785"/>
        </p:xfrm>
        <a:graphic>
          <a:graphicData uri="http://schemas.openxmlformats.org/drawingml/2006/table">
            <a:tbl>
              <a:tblPr/>
              <a:tblGrid>
                <a:gridCol w="563835"/>
                <a:gridCol w="563835"/>
                <a:gridCol w="2971368"/>
                <a:gridCol w="1576552"/>
                <a:gridCol w="1576551"/>
                <a:gridCol w="1907628"/>
                <a:gridCol w="1124332"/>
                <a:gridCol w="1350853"/>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AA 150 (S2)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dirty="0" smtClean="0">
                          <a:solidFill>
                            <a:srgbClr val="000000"/>
                          </a:solidFill>
                          <a:latin typeface="Arial Black" pitchFamily="34" charset="0"/>
                        </a:rPr>
                        <a:t>LK 550 </a:t>
                      </a:r>
                      <a:r>
                        <a:rPr lang="id-ID" sz="1700" b="1" i="0" u="none" strike="noStrike" dirty="0">
                          <a:solidFill>
                            <a:srgbClr val="000000"/>
                          </a:solidFill>
                          <a:latin typeface="Arial Black" pitchFamily="34" charset="0"/>
                        </a:rPr>
                        <a:t>(S3)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smtClean="0">
                          <a:solidFill>
                            <a:srgbClr val="000000"/>
                          </a:solidFill>
                          <a:latin typeface="Arial Black" pitchFamily="34" charset="0"/>
                        </a:rPr>
                        <a:t>(350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40 </a:t>
                      </a:r>
                      <a:r>
                        <a:rPr lang="id-ID" sz="1700" b="1" i="0" u="none" strike="noStrike" dirty="0">
                          <a:solidFill>
                            <a:srgbClr val="000000"/>
                          </a:solidFill>
                          <a:latin typeface="Arial Black" pitchFamily="34" charset="0"/>
                        </a:rPr>
                        <a:t>% X </a:t>
                      </a:r>
                      <a:r>
                        <a:rPr lang="id-ID" sz="1700" b="1" i="0" u="none" strike="noStrike" dirty="0" smtClean="0">
                          <a:solidFill>
                            <a:srgbClr val="000000"/>
                          </a:solidFill>
                          <a:latin typeface="Arial Black" pitchFamily="34" charset="0"/>
                        </a:rPr>
                        <a:t>350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140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40% </a:t>
                      </a:r>
                      <a:r>
                        <a:rPr lang="id-ID" sz="1700" b="1" i="0" u="none" strike="noStrike" dirty="0">
                          <a:solidFill>
                            <a:srgbClr val="000000"/>
                          </a:solidFill>
                          <a:latin typeface="Arial Black" pitchFamily="34" charset="0"/>
                        </a:rPr>
                        <a:t>X </a:t>
                      </a:r>
                      <a:r>
                        <a:rPr lang="id-ID" sz="1700" b="1" i="0" u="none" strike="noStrike" dirty="0" smtClean="0">
                          <a:solidFill>
                            <a:srgbClr val="000000"/>
                          </a:solidFill>
                          <a:latin typeface="Arial Black" pitchFamily="34" charset="0"/>
                        </a:rPr>
                        <a:t>350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140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140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350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350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400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a:t>
                      </a:r>
                      <a:r>
                        <a:rPr lang="id-ID" sz="1700" b="1" i="0" u="none" strike="noStrike" dirty="0" smtClean="0">
                          <a:solidFill>
                            <a:srgbClr val="000000"/>
                          </a:solidFill>
                          <a:latin typeface="Arial Black" pitchFamily="34" charset="0"/>
                        </a:rPr>
                        <a:t>DUA </a:t>
                      </a:r>
                      <a:r>
                        <a:rPr lang="id-ID" sz="1700" b="1" i="0" u="none" strike="noStrike" dirty="0">
                          <a:solidFill>
                            <a:srgbClr val="000000"/>
                          </a:solidFill>
                          <a:latin typeface="Arial Black" pitchFamily="34" charset="0"/>
                        </a:rPr>
                        <a:t>karya ilmiah di jurnal </a:t>
                      </a:r>
                      <a:r>
                        <a:rPr lang="id-ID" sz="1700" b="1" i="0" u="none" strike="noStrike" dirty="0" smtClean="0">
                          <a:solidFill>
                            <a:srgbClr val="000000"/>
                          </a:solidFill>
                          <a:latin typeface="Arial Black" pitchFamily="34" charset="0"/>
                        </a:rPr>
                        <a:t>INTERNASIONAL </a:t>
                      </a:r>
                    </a:p>
                    <a:p>
                      <a:pPr algn="l" fontAlgn="b">
                        <a:buFont typeface="Arial" pitchFamily="34" charset="0"/>
                        <a:buNone/>
                      </a:pPr>
                      <a:r>
                        <a:rPr lang="id-ID" sz="1700" b="1" i="0" u="none" strike="noStrike" dirty="0" smtClean="0">
                          <a:solidFill>
                            <a:srgbClr val="000000"/>
                          </a:solidFill>
                          <a:latin typeface="Arial Black" pitchFamily="34" charset="0"/>
                        </a:rPr>
                        <a:t>    BEREPUTASI </a:t>
                      </a:r>
                      <a:r>
                        <a:rPr lang="id-ID" sz="1700" b="1" i="0" u="none" strike="noStrike" dirty="0">
                          <a:solidFill>
                            <a:srgbClr val="000000"/>
                          </a:solidFill>
                          <a:latin typeface="Arial Black" pitchFamily="34" charset="0"/>
                        </a:rPr>
                        <a:t>sebagai </a:t>
                      </a:r>
                      <a:r>
                        <a:rPr lang="id-ID" sz="1700" b="1" i="0" u="none" strike="noStrike" dirty="0" smtClean="0">
                          <a:solidFill>
                            <a:srgbClr val="000000"/>
                          </a:solidFill>
                          <a:latin typeface="Arial Black" pitchFamily="34" charset="0"/>
                        </a:rPr>
                        <a:t>penulis pertama yang diterbitkan setelah lulus Doktor (S3)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85</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L-300 (S2) KE GB-850 (S3) : MIN 550 KUM</a:t>
            </a:r>
            <a:endParaRPr lang="id-ID" sz="3200" b="1" dirty="0"/>
          </a:p>
        </p:txBody>
      </p:sp>
      <p:graphicFrame>
        <p:nvGraphicFramePr>
          <p:cNvPr id="5" name="Table 4"/>
          <p:cNvGraphicFramePr>
            <a:graphicFrameLocks noGrp="1"/>
          </p:cNvGraphicFramePr>
          <p:nvPr/>
        </p:nvGraphicFramePr>
        <p:xfrm>
          <a:off x="283779" y="899651"/>
          <a:ext cx="11634954" cy="5014785"/>
        </p:xfrm>
        <a:graphic>
          <a:graphicData uri="http://schemas.openxmlformats.org/drawingml/2006/table">
            <a:tbl>
              <a:tblPr/>
              <a:tblGrid>
                <a:gridCol w="563835"/>
                <a:gridCol w="563835"/>
                <a:gridCol w="2971368"/>
                <a:gridCol w="1576552"/>
                <a:gridCol w="1576551"/>
                <a:gridCol w="1907628"/>
                <a:gridCol w="1124332"/>
                <a:gridCol w="1350853"/>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L 300 </a:t>
                      </a:r>
                      <a:r>
                        <a:rPr lang="id-ID" sz="1700" b="1" i="0" u="none" strike="noStrike" dirty="0">
                          <a:solidFill>
                            <a:srgbClr val="000000"/>
                          </a:solidFill>
                          <a:latin typeface="Arial Black" pitchFamily="34" charset="0"/>
                        </a:rPr>
                        <a:t>(S2)</a:t>
                      </a: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dirty="0" smtClean="0">
                          <a:solidFill>
                            <a:srgbClr val="000000"/>
                          </a:solidFill>
                          <a:latin typeface="Arial Black" pitchFamily="34" charset="0"/>
                        </a:rPr>
                        <a:t>GB 850 </a:t>
                      </a:r>
                      <a:r>
                        <a:rPr lang="id-ID" sz="1700" b="1" i="0" u="none" strike="noStrike" dirty="0">
                          <a:solidFill>
                            <a:srgbClr val="000000"/>
                          </a:solidFill>
                          <a:latin typeface="Arial Black" pitchFamily="34" charset="0"/>
                        </a:rPr>
                        <a:t>(S3)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150</a:t>
                      </a:r>
                    </a:p>
                  </a:txBody>
                  <a:tcPr marL="6151" marR="6151" marT="6151" marB="0" anchor="b">
                    <a:lnL>
                      <a:noFill/>
                    </a:lnL>
                    <a:lnR>
                      <a:noFill/>
                    </a:lnR>
                    <a:lnT>
                      <a:noFill/>
                    </a:lnT>
                    <a:lnB>
                      <a:noFill/>
                    </a:lnB>
                  </a:tcPr>
                </a:tc>
                <a:tc>
                  <a:txBody>
                    <a:bodyPr/>
                    <a:lstStyle/>
                    <a:p>
                      <a:pPr algn="ctr" fontAlgn="b"/>
                      <a:r>
                        <a:rPr lang="id-ID" sz="1700" b="1" i="0" u="none" strike="noStrike" dirty="0">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50</a:t>
                      </a: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67,50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smtClean="0">
                          <a:solidFill>
                            <a:srgbClr val="000000"/>
                          </a:solidFill>
                          <a:latin typeface="Arial Black" pitchFamily="34" charset="0"/>
                        </a:rPr>
                        <a:t>(500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35 </a:t>
                      </a:r>
                      <a:r>
                        <a:rPr lang="id-ID" sz="1700" b="1" i="0" u="none" strike="noStrike" dirty="0">
                          <a:solidFill>
                            <a:srgbClr val="000000"/>
                          </a:solidFill>
                          <a:latin typeface="Arial Black" pitchFamily="34" charset="0"/>
                        </a:rPr>
                        <a:t>% X </a:t>
                      </a:r>
                      <a:r>
                        <a:rPr lang="id-ID" sz="1700" b="1" i="0" u="none" strike="noStrike" dirty="0" smtClean="0">
                          <a:solidFill>
                            <a:srgbClr val="000000"/>
                          </a:solidFill>
                          <a:latin typeface="Arial Black" pitchFamily="34" charset="0"/>
                        </a:rPr>
                        <a:t>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175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242,50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52,50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45% </a:t>
                      </a:r>
                      <a:r>
                        <a:rPr lang="id-ID" sz="1700" b="1" i="0" u="none" strike="noStrike" dirty="0">
                          <a:solidFill>
                            <a:srgbClr val="000000"/>
                          </a:solidFill>
                          <a:latin typeface="Arial Black" pitchFamily="34" charset="0"/>
                        </a:rPr>
                        <a:t>X </a:t>
                      </a:r>
                      <a:r>
                        <a:rPr lang="id-ID" sz="1700" b="1" i="0" u="none" strike="noStrike" dirty="0" smtClean="0">
                          <a:solidFill>
                            <a:srgbClr val="000000"/>
                          </a:solidFill>
                          <a:latin typeface="Arial Black" pitchFamily="34" charset="0"/>
                        </a:rPr>
                        <a:t>500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225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277,50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500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65,00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15,00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65,00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850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a:t>
                      </a:r>
                      <a:r>
                        <a:rPr lang="id-ID" sz="1700" b="1" i="0" u="none" strike="noStrike" dirty="0" smtClean="0">
                          <a:solidFill>
                            <a:srgbClr val="000000"/>
                          </a:solidFill>
                          <a:latin typeface="Arial Black" pitchFamily="34" charset="0"/>
                        </a:rPr>
                        <a:t>EMPAT </a:t>
                      </a:r>
                      <a:r>
                        <a:rPr lang="id-ID" sz="1700" b="1" i="0" u="none" strike="noStrike" dirty="0">
                          <a:solidFill>
                            <a:srgbClr val="000000"/>
                          </a:solidFill>
                          <a:latin typeface="Arial Black" pitchFamily="34" charset="0"/>
                        </a:rPr>
                        <a:t>karya ilmiah di jurnal </a:t>
                      </a:r>
                      <a:r>
                        <a:rPr lang="id-ID" sz="1700" b="1" i="0" u="none" strike="noStrike" dirty="0" smtClean="0">
                          <a:solidFill>
                            <a:srgbClr val="000000"/>
                          </a:solidFill>
                          <a:latin typeface="Arial Black" pitchFamily="34" charset="0"/>
                        </a:rPr>
                        <a:t>INTERNASIONAL </a:t>
                      </a:r>
                    </a:p>
                    <a:p>
                      <a:pPr algn="l" fontAlgn="b">
                        <a:buFont typeface="Arial" pitchFamily="34" charset="0"/>
                        <a:buNone/>
                      </a:pPr>
                      <a:r>
                        <a:rPr lang="id-ID" sz="1700" b="1" i="0" u="none" strike="noStrike" dirty="0" smtClean="0">
                          <a:solidFill>
                            <a:srgbClr val="000000"/>
                          </a:solidFill>
                          <a:latin typeface="Arial Black" pitchFamily="34" charset="0"/>
                        </a:rPr>
                        <a:t>    BEREPUTASI </a:t>
                      </a:r>
                      <a:r>
                        <a:rPr lang="id-ID" sz="1700" b="1" i="0" u="none" strike="noStrike" dirty="0">
                          <a:solidFill>
                            <a:srgbClr val="000000"/>
                          </a:solidFill>
                          <a:latin typeface="Arial Black" pitchFamily="34" charset="0"/>
                        </a:rPr>
                        <a:t>sebagai </a:t>
                      </a:r>
                      <a:r>
                        <a:rPr lang="id-ID" sz="1700" b="1" i="0" u="none" strike="noStrike" dirty="0" smtClean="0">
                          <a:solidFill>
                            <a:srgbClr val="000000"/>
                          </a:solidFill>
                          <a:latin typeface="Arial Black" pitchFamily="34" charset="0"/>
                        </a:rPr>
                        <a:t>penulis pertama yang diterbitkan setelah lulus Doktor (S3)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86</a:t>
            </a:fld>
            <a:endParaRPr lang="en-US"/>
          </a:p>
        </p:txBody>
      </p:sp>
      <p:sp>
        <p:nvSpPr>
          <p:cNvPr id="6" name="Rectangle 5"/>
          <p:cNvSpPr/>
          <p:nvPr/>
        </p:nvSpPr>
        <p:spPr>
          <a:xfrm>
            <a:off x="0" y="28495"/>
            <a:ext cx="12192000" cy="584775"/>
          </a:xfrm>
          <a:prstGeom prst="rect">
            <a:avLst/>
          </a:prstGeom>
          <a:solidFill>
            <a:schemeClr val="bg2">
              <a:lumMod val="90000"/>
            </a:schemeClr>
          </a:solidFill>
        </p:spPr>
        <p:txBody>
          <a:bodyPr wrap="square">
            <a:spAutoFit/>
          </a:bodyPr>
          <a:lstStyle/>
          <a:p>
            <a:pPr algn="ctr"/>
            <a:r>
              <a:rPr lang="id-ID" sz="2400" b="1" dirty="0" smtClean="0"/>
              <a:t>NAIK JABATAN DARI: </a:t>
            </a:r>
            <a:r>
              <a:rPr lang="id-ID" sz="3200" b="1" dirty="0" smtClean="0"/>
              <a:t>L-300 (S3) KE GB-850 (S3) : MIN 550 KUM</a:t>
            </a:r>
            <a:endParaRPr lang="id-ID" sz="3200" b="1" dirty="0"/>
          </a:p>
        </p:txBody>
      </p:sp>
      <p:graphicFrame>
        <p:nvGraphicFramePr>
          <p:cNvPr id="5" name="Table 4"/>
          <p:cNvGraphicFramePr>
            <a:graphicFrameLocks noGrp="1"/>
          </p:cNvGraphicFramePr>
          <p:nvPr/>
        </p:nvGraphicFramePr>
        <p:xfrm>
          <a:off x="283779" y="899651"/>
          <a:ext cx="11634954" cy="5014785"/>
        </p:xfrm>
        <a:graphic>
          <a:graphicData uri="http://schemas.openxmlformats.org/drawingml/2006/table">
            <a:tbl>
              <a:tblPr/>
              <a:tblGrid>
                <a:gridCol w="563835"/>
                <a:gridCol w="563835"/>
                <a:gridCol w="2971368"/>
                <a:gridCol w="1576552"/>
                <a:gridCol w="1576551"/>
                <a:gridCol w="1907628"/>
                <a:gridCol w="1124332"/>
                <a:gridCol w="1350853"/>
              </a:tblGrid>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Kum Lama Disesuaikan</a:t>
                      </a:r>
                    </a:p>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gridSpan="3">
                  <a:txBody>
                    <a:bodyPr/>
                    <a:lstStyle/>
                    <a:p>
                      <a:pPr algn="ctr" fontAlgn="b"/>
                      <a:r>
                        <a:rPr lang="id-ID" sz="1700" b="1" i="0" u="none" strike="noStrike">
                          <a:solidFill>
                            <a:srgbClr val="000000"/>
                          </a:solidFill>
                          <a:latin typeface="Arial Black" pitchFamily="34" charset="0"/>
                        </a:rPr>
                        <a:t>Minimum Keperluan</a:t>
                      </a:r>
                    </a:p>
                  </a:txBody>
                  <a:tcPr marL="6151" marR="6151" marT="6151" marB="0" anchor="b">
                    <a:lnL>
                      <a:noFill/>
                    </a:lnL>
                    <a:lnR>
                      <a:noFill/>
                    </a:lnR>
                    <a:lnT>
                      <a:noFill/>
                    </a:lnT>
                    <a:lnB>
                      <a:noFill/>
                    </a:lnB>
                    <a:solidFill>
                      <a:srgbClr val="FFFF00"/>
                    </a:solidFill>
                  </a:tcPr>
                </a:tc>
                <a:tc hMerge="1">
                  <a:txBody>
                    <a:bodyPr/>
                    <a:lstStyle/>
                    <a:p>
                      <a:endParaRPr lang="id-ID"/>
                    </a:p>
                  </a:txBody>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Total Perolehan</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No.</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yang dinilai</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L 300 </a:t>
                      </a:r>
                      <a:r>
                        <a:rPr lang="id-ID" sz="1700" b="1" i="0" u="none" strike="noStrike" dirty="0">
                          <a:solidFill>
                            <a:srgbClr val="000000"/>
                          </a:solidFill>
                          <a:latin typeface="Arial Black" pitchFamily="34" charset="0"/>
                        </a:rPr>
                        <a:t>(</a:t>
                      </a:r>
                      <a:r>
                        <a:rPr lang="id-ID" sz="1700" b="1" i="0" u="none" strike="noStrike" dirty="0" smtClean="0">
                          <a:solidFill>
                            <a:srgbClr val="000000"/>
                          </a:solidFill>
                          <a:latin typeface="Arial Black" pitchFamily="34" charset="0"/>
                        </a:rPr>
                        <a:t>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r>
                        <a:rPr lang="id-ID" sz="1700" b="1" i="0" u="none" strike="noStrike">
                          <a:solidFill>
                            <a:srgbClr val="000000"/>
                          </a:solidFill>
                          <a:latin typeface="Arial Black" pitchFamily="34" charset="0"/>
                        </a:rPr>
                        <a:t>Diperlukan</a:t>
                      </a:r>
                    </a:p>
                  </a:txBody>
                  <a:tcPr marL="6151" marR="6151" marT="6151" marB="0" anchor="b">
                    <a:lnL>
                      <a:noFill/>
                    </a:lnL>
                    <a:lnR>
                      <a:noFill/>
                    </a:lnR>
                    <a:lnT>
                      <a:noFill/>
                    </a:lnT>
                    <a:lnB>
                      <a:noFill/>
                    </a:lnB>
                    <a:solidFill>
                      <a:srgbClr val="FFFF00"/>
                    </a:solidFill>
                  </a:tcPr>
                </a:tc>
                <a:tc gridSpan="2">
                  <a:txBody>
                    <a:bodyPr/>
                    <a:lstStyle/>
                    <a:p>
                      <a:pPr algn="ctr" fontAlgn="b"/>
                      <a:r>
                        <a:rPr lang="id-ID" sz="1700" b="1" i="0" u="none" strike="noStrike" dirty="0" smtClean="0">
                          <a:solidFill>
                            <a:srgbClr val="000000"/>
                          </a:solidFill>
                          <a:latin typeface="Arial Black" pitchFamily="34" charset="0"/>
                        </a:rPr>
                        <a:t>GB 850 </a:t>
                      </a:r>
                      <a:r>
                        <a:rPr lang="id-ID" sz="1700" b="1" i="0" u="none" strike="noStrike" dirty="0">
                          <a:solidFill>
                            <a:srgbClr val="000000"/>
                          </a:solidFill>
                          <a:latin typeface="Arial Black" pitchFamily="34" charset="0"/>
                        </a:rPr>
                        <a:t>(S3)</a:t>
                      </a:r>
                    </a:p>
                  </a:txBody>
                  <a:tcPr marL="6151" marR="6151" marT="6151" marB="0" anchor="b">
                    <a:lnL>
                      <a:noFill/>
                    </a:lnL>
                    <a:lnR>
                      <a:noFill/>
                    </a:lnR>
                    <a:lnT>
                      <a:noFill/>
                    </a:lnT>
                    <a:lnB>
                      <a:noFill/>
                    </a:lnB>
                    <a:solidFill>
                      <a:srgbClr val="FFFF00"/>
                    </a:solidFill>
                  </a:tcPr>
                </a:tc>
                <a:tc hMerge="1">
                  <a:txBody>
                    <a:bodyPr/>
                    <a:lstStyle/>
                    <a:p>
                      <a:endParaRPr lang="id-ID"/>
                    </a:p>
                  </a:txBody>
                  <a:tcPr/>
                </a:tc>
                <a:tc>
                  <a:txBody>
                    <a:bodyPr/>
                    <a:lstStyle/>
                    <a:p>
                      <a:pPr algn="l" fontAlgn="b"/>
                      <a:r>
                        <a:rPr lang="id-ID" sz="1700" b="1" i="0" u="none" strike="noStrike">
                          <a:solidFill>
                            <a:srgbClr val="000000"/>
                          </a:solidFill>
                          <a:latin typeface="Arial Black" pitchFamily="34" charset="0"/>
                        </a:rPr>
                        <a:t> </a:t>
                      </a:r>
                    </a:p>
                  </a:txBody>
                  <a:tcPr marL="6151" marR="6151" marT="6151" marB="0" anchor="b">
                    <a:lnL>
                      <a:noFill/>
                    </a:lnL>
                    <a:lnR>
                      <a:noFill/>
                    </a:lnR>
                    <a:lnT>
                      <a:noFill/>
                    </a:lnT>
                    <a:lnB>
                      <a:noFill/>
                    </a:lnB>
                    <a:solidFill>
                      <a:srgbClr val="FFFF00"/>
                    </a:solidFill>
                  </a:tcPr>
                </a:tc>
              </a:tr>
              <a:tr h="172238">
                <a:tc>
                  <a:txBody>
                    <a:bodyPr/>
                    <a:lstStyle/>
                    <a:p>
                      <a:pPr algn="ctr" fontAlgn="b"/>
                      <a:r>
                        <a:rPr lang="id-ID" sz="1700" b="1" i="0" u="none" strike="noStrike">
                          <a:solidFill>
                            <a:srgbClr val="000000"/>
                          </a:solidFill>
                          <a:latin typeface="Arial Black" pitchFamily="34" charset="0"/>
                        </a:rPr>
                        <a:t>1</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Unsur Utama</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A</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Pendidikan Sekolah</a:t>
                      </a: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200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200</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B</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Pendidikan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45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rowSpan="6">
                  <a:txBody>
                    <a:bodyPr/>
                    <a:lstStyle/>
                    <a:p>
                      <a:pPr algn="ctr" fontAlgn="ctr"/>
                      <a:r>
                        <a:rPr lang="id-ID" sz="1700" b="1" i="0" u="none" strike="noStrike" dirty="0" smtClean="0">
                          <a:solidFill>
                            <a:srgbClr val="000000"/>
                          </a:solidFill>
                          <a:latin typeface="Arial Black" pitchFamily="34" charset="0"/>
                        </a:rPr>
                        <a:t>(550</a:t>
                      </a:r>
                      <a:r>
                        <a:rPr lang="id-ID" sz="1700" b="1" i="0" u="none" strike="noStrike" dirty="0">
                          <a:solidFill>
                            <a:srgbClr val="000000"/>
                          </a:solidFill>
                          <a:latin typeface="Arial Black" pitchFamily="34" charset="0"/>
                        </a:rPr>
                        <a:t>)</a:t>
                      </a:r>
                    </a:p>
                  </a:txBody>
                  <a:tcPr marL="6151" marR="6151" marT="6151" marB="0" anchor="ctr">
                    <a:lnL>
                      <a:noFill/>
                    </a:lnL>
                    <a:lnR>
                      <a:noFill/>
                    </a:lnR>
                    <a:lnT>
                      <a:noFill/>
                    </a:lnT>
                    <a:lnB>
                      <a:noFill/>
                    </a:lnB>
                    <a:solidFill>
                      <a:schemeClr val="bg2">
                        <a:lumMod val="90000"/>
                      </a:schemeClr>
                    </a:solidFill>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35 </a:t>
                      </a:r>
                      <a:r>
                        <a:rPr lang="id-ID" sz="1700" b="1" i="0" u="none" strike="noStrike" dirty="0">
                          <a:solidFill>
                            <a:srgbClr val="000000"/>
                          </a:solidFill>
                          <a:latin typeface="Arial Black" pitchFamily="34" charset="0"/>
                        </a:rPr>
                        <a:t>% X </a:t>
                      </a:r>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192,50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237,50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C</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Penelitian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35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a:t>
                      </a:r>
                      <a:r>
                        <a:rPr lang="id-ID" sz="1700" b="1" i="0" u="none" strike="noStrike" dirty="0" smtClean="0">
                          <a:solidFill>
                            <a:srgbClr val="000000"/>
                          </a:solidFill>
                          <a:latin typeface="Arial Black" pitchFamily="34" charset="0"/>
                        </a:rPr>
                        <a:t>45% </a:t>
                      </a:r>
                      <a:r>
                        <a:rPr lang="id-ID" sz="1700" b="1" i="0" u="none" strike="noStrike" dirty="0">
                          <a:solidFill>
                            <a:srgbClr val="000000"/>
                          </a:solidFill>
                          <a:latin typeface="Arial Black" pitchFamily="34" charset="0"/>
                        </a:rPr>
                        <a:t>X </a:t>
                      </a:r>
                      <a:r>
                        <a:rPr lang="id-ID" sz="1700" b="1" i="0" u="none" strike="noStrike" dirty="0" smtClean="0">
                          <a:solidFill>
                            <a:srgbClr val="000000"/>
                          </a:solidFill>
                          <a:latin typeface="Arial Black" pitchFamily="34" charset="0"/>
                        </a:rPr>
                        <a:t>550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247,50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282,50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a:solidFill>
                            <a:srgbClr val="000000"/>
                          </a:solidFill>
                          <a:latin typeface="Arial Black" pitchFamily="34" charset="0"/>
                        </a:rPr>
                        <a:t>D</a:t>
                      </a:r>
                    </a:p>
                  </a:txBody>
                  <a:tcPr marL="6151" marR="6151" marT="6151" marB="0" anchor="b">
                    <a:lnL>
                      <a:noFill/>
                    </a:lnL>
                    <a:lnR>
                      <a:noFill/>
                    </a:lnR>
                    <a:lnT>
                      <a:noFill/>
                    </a:lnT>
                    <a:lnB>
                      <a:noFill/>
                    </a:lnB>
                  </a:tcPr>
                </a:tc>
                <a:tc>
                  <a:txBody>
                    <a:bodyPr/>
                    <a:lstStyle/>
                    <a:p>
                      <a:pPr algn="l" fontAlgn="b"/>
                      <a:r>
                        <a:rPr lang="id-ID" sz="1700" b="1" i="0" u="none" strike="noStrike">
                          <a:solidFill>
                            <a:srgbClr val="000000"/>
                          </a:solidFill>
                          <a:latin typeface="Arial Black" pitchFamily="34" charset="0"/>
                        </a:rPr>
                        <a:t>Pelaksanaan Pengabdian</a:t>
                      </a: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10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550</a:t>
                      </a:r>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55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65,00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rowSpan="2">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c>
                  <a:txBody>
                    <a:bodyPr/>
                    <a:lstStyle/>
                    <a:p>
                      <a:pPr algn="r" fontAlgn="b"/>
                      <a:r>
                        <a:rPr lang="id-ID" sz="1700" b="1" i="0" u="none" strike="noStrike" dirty="0">
                          <a:solidFill>
                            <a:srgbClr val="000000"/>
                          </a:solidFill>
                          <a:latin typeface="Arial Black" pitchFamily="34" charset="0"/>
                        </a:rPr>
                        <a:t>-</a:t>
                      </a: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vMerge="1">
                  <a:txBody>
                    <a:bodyPr/>
                    <a:lstStyle/>
                    <a:p>
                      <a:endParaRPr lang="id-ID"/>
                    </a:p>
                  </a:txBody>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r>
                        <a:rPr lang="id-ID" sz="1700" b="1" i="0" u="none" strike="noStrike">
                          <a:solidFill>
                            <a:srgbClr val="000000"/>
                          </a:solidFill>
                          <a:latin typeface="Arial Black" pitchFamily="34" charset="0"/>
                        </a:rPr>
                        <a:t>2</a:t>
                      </a: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Penunjang</a:t>
                      </a:r>
                    </a:p>
                  </a:txBody>
                  <a:tcPr marL="6151" marR="6151" marT="6151" marB="0" anchor="b">
                    <a:lnL>
                      <a:noFill/>
                    </a:lnL>
                    <a:lnR>
                      <a:noFill/>
                    </a:lnR>
                    <a:lnT>
                      <a:noFill/>
                    </a:lnT>
                    <a:lnB>
                      <a:noFill/>
                    </a:lnB>
                  </a:tcPr>
                </a:tc>
                <a:tc hMerge="1">
                  <a:txBody>
                    <a:bodyPr/>
                    <a:lstStyle/>
                    <a:p>
                      <a:endParaRPr lang="id-ID"/>
                    </a:p>
                  </a:txBody>
                  <a:tcPr/>
                </a:tc>
                <a:tc>
                  <a:txBody>
                    <a:bodyPr/>
                    <a:lstStyle/>
                    <a:p>
                      <a:pPr algn="r" fontAlgn="b"/>
                      <a:r>
                        <a:rPr lang="id-ID" sz="1700" b="1" i="0" u="none" strike="noStrike" dirty="0" smtClean="0">
                          <a:solidFill>
                            <a:srgbClr val="000000"/>
                          </a:solidFill>
                          <a:latin typeface="Arial Black" pitchFamily="34" charset="0"/>
                        </a:rPr>
                        <a:t>10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vMerge="1">
                  <a:txBody>
                    <a:bodyPr/>
                    <a:lstStyle/>
                    <a:p>
                      <a:endParaRPr lang="id-ID"/>
                    </a:p>
                  </a:txBody>
                  <a:tcPr/>
                </a:tc>
                <a:tc>
                  <a:txBody>
                    <a:bodyPr/>
                    <a:lstStyle/>
                    <a:p>
                      <a:pPr algn="ctr" fontAlgn="b"/>
                      <a:r>
                        <a:rPr lang="id-ID" sz="1700" b="1" i="0" u="none" strike="noStrike" dirty="0">
                          <a:solidFill>
                            <a:srgbClr val="000000"/>
                          </a:solidFill>
                          <a:latin typeface="Arial Black" pitchFamily="34" charset="0"/>
                        </a:rPr>
                        <a:t>≤ 10% X </a:t>
                      </a:r>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r" fontAlgn="b"/>
                      <a:r>
                        <a:rPr lang="id-ID" sz="1700" b="1" i="0" u="none" strike="noStrike" dirty="0" smtClean="0">
                          <a:solidFill>
                            <a:srgbClr val="000000"/>
                          </a:solidFill>
                          <a:latin typeface="Arial Black" pitchFamily="34" charset="0"/>
                        </a:rPr>
                        <a:t>55</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r>
                        <a:rPr lang="id-ID" sz="1700" b="1" i="0" u="none" strike="noStrike" dirty="0" smtClean="0">
                          <a:solidFill>
                            <a:srgbClr val="000000"/>
                          </a:solidFill>
                          <a:latin typeface="Arial Black" pitchFamily="34" charset="0"/>
                        </a:rPr>
                        <a:t>65,00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rgbClr val="FFFF00"/>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solidFill>
                      <a:schemeClr val="bg2">
                        <a:lumMod val="90000"/>
                      </a:schemeClr>
                    </a:solidFill>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2">
                  <a:txBody>
                    <a:bodyPr/>
                    <a:lstStyle/>
                    <a:p>
                      <a:pPr algn="l" fontAlgn="b"/>
                      <a:r>
                        <a:rPr lang="id-ID" sz="1700" b="1" i="0" u="none" strike="noStrike">
                          <a:solidFill>
                            <a:srgbClr val="000000"/>
                          </a:solidFill>
                          <a:latin typeface="Arial Black" pitchFamily="34" charset="0"/>
                        </a:rPr>
                        <a:t>Jumlah</a:t>
                      </a:r>
                    </a:p>
                  </a:txBody>
                  <a:tcPr marL="6151" marR="6151" marT="6151" marB="0" anchor="b">
                    <a:lnL>
                      <a:noFill/>
                    </a:lnL>
                    <a:lnR>
                      <a:noFill/>
                    </a:lnR>
                    <a:lnT>
                      <a:noFill/>
                    </a:lnT>
                    <a:lnB>
                      <a:noFill/>
                    </a:lnB>
                  </a:tcPr>
                </a:tc>
                <a:tc hMerge="1">
                  <a:txBody>
                    <a:bodyPr/>
                    <a:lstStyle/>
                    <a:p>
                      <a:endParaRPr lang="id-ID"/>
                    </a:p>
                  </a:txBody>
                  <a:tcPr/>
                </a:tc>
                <a:tc>
                  <a:txBody>
                    <a:bodyPr/>
                    <a:lstStyle/>
                    <a:p>
                      <a:pPr algn="ctr" fontAlgn="b"/>
                      <a:r>
                        <a:rPr lang="id-ID" sz="1700" b="1" i="0" u="none" strike="noStrike" dirty="0" smtClean="0">
                          <a:solidFill>
                            <a:srgbClr val="000000"/>
                          </a:solidFill>
                          <a:latin typeface="Arial Black" pitchFamily="34" charset="0"/>
                        </a:rPr>
                        <a:t>300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550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r>
                        <a:rPr lang="id-ID" sz="1700" b="1" i="0" u="none" strike="noStrike" dirty="0" smtClean="0">
                          <a:solidFill>
                            <a:srgbClr val="000000"/>
                          </a:solidFill>
                          <a:latin typeface="Arial Black" pitchFamily="34" charset="0"/>
                        </a:rPr>
                        <a:t>850</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a:txBody>
                    <a:bodyPr/>
                    <a:lstStyle/>
                    <a:p>
                      <a:pPr algn="l"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buFont typeface="Arial" pitchFamily="34" charset="0"/>
                        <a:buChar char="•"/>
                      </a:pPr>
                      <a:r>
                        <a:rPr lang="id-ID" sz="1700" b="1" i="0" u="none" strike="noStrike" dirty="0" smtClean="0">
                          <a:solidFill>
                            <a:srgbClr val="000000"/>
                          </a:solidFill>
                          <a:latin typeface="Arial Black" pitchFamily="34" charset="0"/>
                        </a:rPr>
                        <a:t>   Diperlukan </a:t>
                      </a:r>
                      <a:r>
                        <a:rPr lang="id-ID" sz="1700" b="1" i="0" u="none" strike="noStrike" dirty="0">
                          <a:solidFill>
                            <a:srgbClr val="000000"/>
                          </a:solidFill>
                          <a:latin typeface="Arial Black" pitchFamily="34" charset="0"/>
                        </a:rPr>
                        <a:t>persyaratan khusus minimal </a:t>
                      </a:r>
                      <a:r>
                        <a:rPr lang="id-ID" sz="1700" b="1" i="0" u="none" strike="noStrike" dirty="0" smtClean="0">
                          <a:solidFill>
                            <a:srgbClr val="000000"/>
                          </a:solidFill>
                          <a:latin typeface="Arial Black" pitchFamily="34" charset="0"/>
                        </a:rPr>
                        <a:t>EMPAT </a:t>
                      </a:r>
                      <a:r>
                        <a:rPr lang="id-ID" sz="1700" b="1" i="0" u="none" strike="noStrike" dirty="0">
                          <a:solidFill>
                            <a:srgbClr val="000000"/>
                          </a:solidFill>
                          <a:latin typeface="Arial Black" pitchFamily="34" charset="0"/>
                        </a:rPr>
                        <a:t>karya ilmiah di jurnal </a:t>
                      </a:r>
                      <a:r>
                        <a:rPr lang="id-ID" sz="1700" b="1" i="0" u="none" strike="noStrike" dirty="0" smtClean="0">
                          <a:solidFill>
                            <a:srgbClr val="000000"/>
                          </a:solidFill>
                          <a:latin typeface="Arial Black" pitchFamily="34" charset="0"/>
                        </a:rPr>
                        <a:t>INTERNASIONAL </a:t>
                      </a:r>
                    </a:p>
                    <a:p>
                      <a:pPr algn="l" fontAlgn="b">
                        <a:buFont typeface="Arial" pitchFamily="34" charset="0"/>
                        <a:buNone/>
                      </a:pPr>
                      <a:r>
                        <a:rPr lang="id-ID" sz="1700" b="1" i="0" u="none" strike="noStrike" dirty="0" smtClean="0">
                          <a:solidFill>
                            <a:srgbClr val="000000"/>
                          </a:solidFill>
                          <a:latin typeface="Arial Black" pitchFamily="34" charset="0"/>
                        </a:rPr>
                        <a:t>    BEREPUTASI </a:t>
                      </a:r>
                      <a:r>
                        <a:rPr lang="id-ID" sz="1700" b="1" i="0" u="none" strike="noStrike" dirty="0">
                          <a:solidFill>
                            <a:srgbClr val="000000"/>
                          </a:solidFill>
                          <a:latin typeface="Arial Black" pitchFamily="34" charset="0"/>
                        </a:rPr>
                        <a:t>sebagai </a:t>
                      </a:r>
                      <a:r>
                        <a:rPr lang="id-ID" sz="1700" b="1" i="0" u="none" strike="noStrike" dirty="0" smtClean="0">
                          <a:solidFill>
                            <a:srgbClr val="000000"/>
                          </a:solidFill>
                          <a:latin typeface="Arial Black" pitchFamily="34" charset="0"/>
                        </a:rPr>
                        <a:t>penulis pertama yang diterbitkan setelah lulus Doktor (S3)</a:t>
                      </a:r>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r h="172238">
                <a:tc>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gridSpan="7">
                  <a:txBody>
                    <a:bodyPr/>
                    <a:lstStyle/>
                    <a:p>
                      <a:pPr algn="l" fontAlgn="b"/>
                      <a:r>
                        <a:rPr lang="id-ID" sz="1700" b="1" i="0" u="none" strike="noStrike" dirty="0">
                          <a:solidFill>
                            <a:srgbClr val="000000"/>
                          </a:solidFill>
                          <a:latin typeface="Arial Black" pitchFamily="34" charset="0"/>
                        </a:rPr>
                        <a:t>** Diperlukan persyaratan minimal 0,50 ak</a:t>
                      </a: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endParaRPr lang="id-ID"/>
                    </a:p>
                  </a:txBody>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ctr"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c hMerge="1">
                  <a:txBody>
                    <a:bodyPr/>
                    <a:lstStyle/>
                    <a:p>
                      <a:pPr algn="l" fontAlgn="b"/>
                      <a:endParaRPr lang="id-ID" sz="1700" b="1" i="0" u="none" strike="noStrike" dirty="0">
                        <a:solidFill>
                          <a:srgbClr val="000000"/>
                        </a:solidFill>
                        <a:latin typeface="Arial Black" pitchFamily="34" charset="0"/>
                      </a:endParaRPr>
                    </a:p>
                  </a:txBody>
                  <a:tcPr marL="6151" marR="6151" marT="6151" marB="0" anchor="b">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62108BC9-7E21-46EE-9DA1-A4B4CB722597}" type="slidenum">
              <a:rPr lang="en-US"/>
              <a:pPr/>
              <a:t>87</a:t>
            </a:fld>
            <a:endParaRPr lang="en-US" dirty="0"/>
          </a:p>
        </p:txBody>
      </p:sp>
      <p:sp>
        <p:nvSpPr>
          <p:cNvPr id="5" name="Rectangle 4"/>
          <p:cNvSpPr/>
          <p:nvPr/>
        </p:nvSpPr>
        <p:spPr>
          <a:xfrm>
            <a:off x="285709" y="857234"/>
            <a:ext cx="11430080" cy="5632311"/>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38</a:t>
            </a:r>
          </a:p>
          <a:p>
            <a:pPr marL="457200" indent="-457200">
              <a:buAutoNum type="arabicParenBoth"/>
            </a:pPr>
            <a:r>
              <a:rPr lang="fi-FI" sz="2400" dirty="0" smtClean="0"/>
              <a:t>Pada saat Peraturan Menteri Pendayagunaan Aparatur </a:t>
            </a:r>
            <a:r>
              <a:rPr lang="es-ES" sz="2400" dirty="0" smtClean="0"/>
              <a:t>Negara dan </a:t>
            </a:r>
            <a:r>
              <a:rPr lang="es-ES" sz="2400" dirty="0" err="1" smtClean="0"/>
              <a:t>Reformasi</a:t>
            </a:r>
            <a:r>
              <a:rPr lang="es-ES" sz="2400" dirty="0" smtClean="0"/>
              <a:t> </a:t>
            </a:r>
            <a:r>
              <a:rPr lang="es-ES" sz="2400" dirty="0" err="1" smtClean="0"/>
              <a:t>Birokrasi</a:t>
            </a:r>
            <a:r>
              <a:rPr lang="es-ES" sz="2400" dirty="0" smtClean="0"/>
              <a:t> </a:t>
            </a:r>
            <a:r>
              <a:rPr lang="es-ES" sz="2400" dirty="0" err="1" smtClean="0"/>
              <a:t>Nomor</a:t>
            </a:r>
            <a:r>
              <a:rPr lang="es-ES" sz="2400" dirty="0" smtClean="0"/>
              <a:t> 17 </a:t>
            </a:r>
            <a:r>
              <a:rPr lang="es-ES" sz="2400" dirty="0" err="1" smtClean="0"/>
              <a:t>Tahun</a:t>
            </a:r>
            <a:r>
              <a:rPr lang="es-ES" sz="2400" dirty="0" smtClean="0"/>
              <a:t> 2013,</a:t>
            </a:r>
            <a:r>
              <a:rPr lang="id-ID" sz="2400" dirty="0" smtClean="0"/>
              <a:t> sebagaimana telah diubah dengan Peraturan Menteri </a:t>
            </a:r>
            <a:r>
              <a:rPr lang="es-ES" sz="2400" dirty="0" err="1" smtClean="0"/>
              <a:t>Pendayagunaan</a:t>
            </a:r>
            <a:r>
              <a:rPr lang="es-ES" sz="2400" dirty="0" smtClean="0"/>
              <a:t> </a:t>
            </a:r>
            <a:r>
              <a:rPr lang="es-ES" sz="2400" dirty="0" err="1" smtClean="0"/>
              <a:t>Aparatur</a:t>
            </a:r>
            <a:r>
              <a:rPr lang="es-ES" sz="2400" dirty="0" smtClean="0"/>
              <a:t> Negara dan </a:t>
            </a:r>
            <a:r>
              <a:rPr lang="es-ES" sz="2400" dirty="0" err="1" smtClean="0"/>
              <a:t>Reformasi</a:t>
            </a:r>
            <a:r>
              <a:rPr lang="es-ES" sz="2400" dirty="0" smtClean="0"/>
              <a:t> </a:t>
            </a:r>
            <a:r>
              <a:rPr lang="es-ES" sz="2400" dirty="0" err="1" smtClean="0"/>
              <a:t>Birokrasi</a:t>
            </a:r>
            <a:r>
              <a:rPr lang="id-ID" sz="2400" dirty="0" smtClean="0"/>
              <a:t> Republik Indonesia Nomor 46 Tahun 2013 mulai berlaku, </a:t>
            </a:r>
            <a:r>
              <a:rPr lang="id-ID" sz="2400" b="1" dirty="0" smtClean="0"/>
              <a:t>Dosen yang masih memiliki ijazah Sarjana (S1)</a:t>
            </a:r>
            <a:r>
              <a:rPr lang="id-ID" sz="2400" dirty="0" smtClean="0"/>
              <a:t>, apabila tidak memperoleh ijazah Magister (S2), </a:t>
            </a:r>
            <a:r>
              <a:rPr lang="id-ID" sz="2400" b="1" dirty="0" smtClean="0"/>
              <a:t>jenjang jabatan/ pangkat golongan ruang paling tinggi Lektor, </a:t>
            </a:r>
            <a:r>
              <a:rPr lang="nn-NO" sz="2400" b="1" dirty="0" smtClean="0"/>
              <a:t>pangkat Penata Tingkat I, golongan ruang III/d atau</a:t>
            </a:r>
            <a:r>
              <a:rPr lang="id-ID" sz="2400" b="1" dirty="0" smtClean="0"/>
              <a:t> jabatan/ pangkat golongan ruang terakhir yang dimiliki.</a:t>
            </a:r>
            <a:r>
              <a:rPr lang="id-ID" sz="2400" dirty="0" smtClean="0"/>
              <a:t> </a:t>
            </a:r>
          </a:p>
          <a:p>
            <a:r>
              <a:rPr lang="id-ID" sz="2400" dirty="0" smtClean="0"/>
              <a:t>(2) </a:t>
            </a:r>
            <a:r>
              <a:rPr lang="id-ID" sz="2400" b="1" dirty="0" smtClean="0"/>
              <a:t>Prestasi kerja yang telah dilakukan Dosen sampai dengan berlakunya</a:t>
            </a:r>
            <a:r>
              <a:rPr lang="id-ID" sz="2400" dirty="0" smtClean="0"/>
              <a:t> Peraturan </a:t>
            </a:r>
          </a:p>
          <a:p>
            <a:r>
              <a:rPr lang="id-ID" sz="2400" dirty="0" smtClean="0"/>
              <a:t>      Menteri Pendayagunaan Aparatur </a:t>
            </a:r>
            <a:r>
              <a:rPr lang="es-ES" sz="2400" dirty="0" smtClean="0"/>
              <a:t>Negara dan </a:t>
            </a:r>
            <a:r>
              <a:rPr lang="es-ES" sz="2400" dirty="0" err="1" smtClean="0"/>
              <a:t>Reformasi</a:t>
            </a:r>
            <a:r>
              <a:rPr lang="es-ES" sz="2400" dirty="0" smtClean="0"/>
              <a:t> </a:t>
            </a:r>
            <a:r>
              <a:rPr lang="id-ID" sz="2400" dirty="0" smtClean="0"/>
              <a:t>B</a:t>
            </a:r>
            <a:r>
              <a:rPr lang="es-ES" sz="2400" dirty="0" err="1" smtClean="0"/>
              <a:t>irokrasi</a:t>
            </a:r>
            <a:r>
              <a:rPr lang="es-ES" sz="2400" dirty="0" smtClean="0"/>
              <a:t> </a:t>
            </a:r>
            <a:r>
              <a:rPr lang="es-ES" sz="2400" dirty="0" err="1" smtClean="0"/>
              <a:t>Nomor</a:t>
            </a:r>
            <a:r>
              <a:rPr lang="es-ES" sz="2400" dirty="0" smtClean="0"/>
              <a:t> 17 </a:t>
            </a:r>
            <a:r>
              <a:rPr lang="es-ES" sz="2400" dirty="0" err="1" smtClean="0"/>
              <a:t>Tahun</a:t>
            </a:r>
            <a:r>
              <a:rPr lang="es-ES" sz="2400" dirty="0" smtClean="0"/>
              <a:t> </a:t>
            </a:r>
            <a:endParaRPr lang="id-ID" sz="2400" dirty="0" smtClean="0"/>
          </a:p>
          <a:p>
            <a:r>
              <a:rPr lang="id-ID" sz="2400" dirty="0" smtClean="0"/>
              <a:t>      </a:t>
            </a:r>
            <a:r>
              <a:rPr lang="es-ES" sz="2400" dirty="0" smtClean="0"/>
              <a:t>2013,</a:t>
            </a:r>
            <a:r>
              <a:rPr lang="id-ID" sz="2400" dirty="0" smtClean="0"/>
              <a:t> sebagaimana telah diubah dengan Peraturan Menteri </a:t>
            </a:r>
            <a:r>
              <a:rPr lang="es-ES" sz="2400" dirty="0" err="1" smtClean="0"/>
              <a:t>Pendayagunaan</a:t>
            </a:r>
            <a:r>
              <a:rPr lang="es-ES" sz="2400" dirty="0" smtClean="0"/>
              <a:t> </a:t>
            </a:r>
            <a:r>
              <a:rPr lang="es-ES" sz="2400" dirty="0" err="1" smtClean="0"/>
              <a:t>Aparatur</a:t>
            </a:r>
            <a:r>
              <a:rPr lang="es-ES" sz="2400" dirty="0" smtClean="0"/>
              <a:t> </a:t>
            </a:r>
            <a:endParaRPr lang="id-ID" sz="2400" dirty="0" smtClean="0"/>
          </a:p>
          <a:p>
            <a:r>
              <a:rPr lang="id-ID" sz="2400" dirty="0" smtClean="0"/>
              <a:t>      </a:t>
            </a:r>
            <a:r>
              <a:rPr lang="es-ES" sz="2400" dirty="0" smtClean="0"/>
              <a:t>Negara dan </a:t>
            </a:r>
            <a:r>
              <a:rPr lang="es-ES" sz="2400" dirty="0" err="1" smtClean="0"/>
              <a:t>Reformasi</a:t>
            </a:r>
            <a:r>
              <a:rPr lang="es-ES" sz="2400" dirty="0" smtClean="0"/>
              <a:t> </a:t>
            </a:r>
            <a:r>
              <a:rPr lang="es-ES" sz="2400" dirty="0" err="1" smtClean="0"/>
              <a:t>Birokrasi</a:t>
            </a:r>
            <a:r>
              <a:rPr lang="id-ID" sz="2400" dirty="0" smtClean="0"/>
              <a:t> Republik Indonesia Nomor 46 Tahun 2013,  </a:t>
            </a:r>
            <a:r>
              <a:rPr lang="id-ID" sz="2400" b="1" u="sng" dirty="0" smtClean="0"/>
              <a:t>dinilai</a:t>
            </a:r>
            <a:r>
              <a:rPr lang="id-ID" sz="2400" b="1" dirty="0" smtClean="0"/>
              <a:t> </a:t>
            </a:r>
          </a:p>
          <a:p>
            <a:r>
              <a:rPr lang="id-ID" sz="2400" b="1" dirty="0" smtClean="0"/>
              <a:t>      </a:t>
            </a:r>
            <a:r>
              <a:rPr lang="nn-NO" sz="2400" b="1" dirty="0" smtClean="0"/>
              <a:t>berdasarkan Keputusan Menteri Negara Koordinator</a:t>
            </a:r>
            <a:r>
              <a:rPr lang="id-ID" sz="2400" b="1" dirty="0" smtClean="0"/>
              <a:t> Bidang Pengawasan </a:t>
            </a:r>
          </a:p>
          <a:p>
            <a:r>
              <a:rPr lang="id-ID" sz="2400" b="1" dirty="0" smtClean="0"/>
              <a:t>      Pembangunan dan Pendayagunaan Aparatur Negara Nomor </a:t>
            </a:r>
          </a:p>
          <a:p>
            <a:r>
              <a:rPr lang="id-ID" sz="2400" b="1" dirty="0" smtClean="0"/>
              <a:t>      38/KEP/MK.WASPAN/8/1999.</a:t>
            </a:r>
          </a:p>
        </p:txBody>
      </p:sp>
      <p:sp>
        <p:nvSpPr>
          <p:cNvPr id="7" name="Rectangle 6"/>
          <p:cNvSpPr/>
          <p:nvPr/>
        </p:nvSpPr>
        <p:spPr>
          <a:xfrm>
            <a:off x="378341" y="255179"/>
            <a:ext cx="11225091" cy="523220"/>
          </a:xfrm>
          <a:prstGeom prst="rect">
            <a:avLst/>
          </a:prstGeom>
        </p:spPr>
        <p:txBody>
          <a:bodyPr wrap="square">
            <a:spAutoFit/>
          </a:bodyPr>
          <a:lstStyle/>
          <a:p>
            <a:r>
              <a:rPr lang="id-ID" sz="2800" b="1" dirty="0" smtClean="0">
                <a:solidFill>
                  <a:srgbClr val="002060"/>
                </a:solidFill>
              </a:rPr>
              <a:t>KETENTUAN PERALIHAN (S1 &amp; aktivitas seb-ses permenpan rb 17/2013) </a:t>
            </a:r>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8688" y="5734050"/>
            <a:ext cx="812800" cy="521208"/>
          </a:xfrm>
          <a:prstGeom prst="rect">
            <a:avLst/>
          </a:prstGeom>
        </p:spPr>
        <p:txBody>
          <a:bodyPr/>
          <a:lstStyle/>
          <a:p>
            <a:fld id="{62108BC9-7E21-46EE-9DA1-A4B4CB722597}" type="slidenum">
              <a:rPr lang="en-US"/>
              <a:pPr/>
              <a:t>88</a:t>
            </a:fld>
            <a:endParaRPr lang="en-US" dirty="0"/>
          </a:p>
        </p:txBody>
      </p:sp>
      <p:sp>
        <p:nvSpPr>
          <p:cNvPr id="6" name="Rectangle 5"/>
          <p:cNvSpPr/>
          <p:nvPr/>
        </p:nvSpPr>
        <p:spPr>
          <a:xfrm>
            <a:off x="1047717" y="142857"/>
            <a:ext cx="10668075" cy="954107"/>
          </a:xfrm>
          <a:prstGeom prst="rect">
            <a:avLst/>
          </a:prstGeom>
        </p:spPr>
        <p:txBody>
          <a:bodyPr wrap="square">
            <a:spAutoFit/>
          </a:bodyPr>
          <a:lstStyle/>
          <a:p>
            <a:pPr algn="r"/>
            <a:r>
              <a:rPr lang="id-ID" sz="2800" b="1" dirty="0" smtClean="0">
                <a:latin typeface="Arial" pitchFamily="34" charset="0"/>
                <a:cs typeface="Arial" pitchFamily="34" charset="0"/>
              </a:rPr>
              <a:t>❷</a:t>
            </a:r>
            <a:r>
              <a:rPr lang="id-ID" sz="2800" b="1" dirty="0" smtClean="0">
                <a:latin typeface="Calibri"/>
                <a:cs typeface="Calibri"/>
              </a:rPr>
              <a:t>.2 </a:t>
            </a:r>
            <a:r>
              <a:rPr lang="id-ID" sz="2800" b="1" dirty="0" smtClean="0">
                <a:latin typeface="Arial Black" pitchFamily="34" charset="0"/>
                <a:cs typeface="Calibri"/>
              </a:rPr>
              <a:t>BEBERAPA PERUBAHAN MENDASAR </a:t>
            </a:r>
          </a:p>
          <a:p>
            <a:pPr algn="r"/>
            <a:r>
              <a:rPr lang="id-ID" sz="2800" b="1" dirty="0" smtClean="0">
                <a:latin typeface="Arial Black" pitchFamily="34" charset="0"/>
                <a:cs typeface="Calibri"/>
              </a:rPr>
              <a:t>     PAK JABFUNG DOSEN</a:t>
            </a:r>
          </a:p>
        </p:txBody>
      </p:sp>
      <p:sp>
        <p:nvSpPr>
          <p:cNvPr id="5" name="Rectangle 4"/>
          <p:cNvSpPr/>
          <p:nvPr/>
        </p:nvSpPr>
        <p:spPr>
          <a:xfrm>
            <a:off x="269945" y="1048390"/>
            <a:ext cx="11906291" cy="5693866"/>
          </a:xfrm>
          <a:prstGeom prst="rect">
            <a:avLst/>
          </a:prstGeom>
          <a:noFill/>
        </p:spPr>
        <p:txBody>
          <a:bodyPr wrap="square">
            <a:spAutoFit/>
          </a:bodyPr>
          <a:lstStyle/>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2.2.1. Wewenang/Tanggung Jawab Dosen</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Mengajar, Membimbing TA, Publikasi, dan </a:t>
            </a:r>
            <a:endPar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Unsur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yang Dinilai)</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2.2.2</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Syarat kenaikan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jabatan/pangkat</a:t>
            </a:r>
            <a:endPar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2.2.1. Pengangkatan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Pertama</a:t>
            </a:r>
            <a:endPar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2.2.1. Kenaikan Jabatan (Reguler &amp; Loncat)</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2.2.3. Kenaikan Pangkat dalam Jabatan Sama</a:t>
            </a: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2.2.4. Ketentuan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Peralihan</a:t>
            </a:r>
            <a:endPar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endParaRPr>
          </a:p>
          <a:p>
            <a:pPr eaLnBrk="1" fontAlgn="auto" hangingPunct="1">
              <a:spcBef>
                <a:spcPts val="0"/>
              </a:spcBef>
              <a:spcAft>
                <a:spcPts val="0"/>
              </a:spcAft>
              <a:defRPr/>
            </a:pP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2.2.5. Masa Mukim di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Jabatan</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/Pangkat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Lama </a:t>
            </a:r>
            <a:r>
              <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rPr>
              <a:t>             </a:t>
            </a:r>
            <a:endParaRPr lang="id-ID" sz="2800" b="1" spc="300" dirty="0" smtClean="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latin typeface="Arial Black" pitchFamily="34" charset="0"/>
              <a:cs typeface="Arial" pitchFamily="34" charset="0"/>
            </a:endParaRP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2.2.3. Lainnya</a:t>
            </a: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2.3.1. Penyesuaian AK dgn PermenpanRB,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2.3.2</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Tim Penilai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a:p>
            <a:pPr>
              <a:defRPr/>
            </a:pP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2.3.3</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Form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DUPAK&amp;Kegiatan </a:t>
            </a:r>
            <a:r>
              <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rPr>
              <a:t>A,B,C,D,E </a:t>
            </a:r>
            <a:endParaRPr lang="id-ID" sz="2800" b="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effectLst>
                  <a:outerShdw blurRad="38100" dist="38100" dir="2700000" algn="tl">
                    <a:srgbClr val="000000">
                      <a:alpha val="43137"/>
                    </a:srgbClr>
                  </a:outerShdw>
                </a:effectLst>
                <a:latin typeface="+mj-lt"/>
              </a:rPr>
              <a:t>PENYESUAIAN ANGKA KREDIT</a:t>
            </a:r>
            <a:endParaRPr lang="en-US" altLang="en-US" sz="4400" b="1" dirty="0">
              <a:effectLst>
                <a:outerShdw blurRad="38100" dist="38100" dir="2700000" algn="tl">
                  <a:srgbClr val="000000">
                    <a:alpha val="43137"/>
                  </a:srgbClr>
                </a:outerShdw>
              </a:effectLst>
              <a:latin typeface="+mj-lt"/>
            </a:endParaRPr>
          </a:p>
        </p:txBody>
      </p:sp>
      <p:sp>
        <p:nvSpPr>
          <p:cNvPr id="5" name="Rectangle 2"/>
          <p:cNvSpPr>
            <a:spLocks noGrp="1" noChangeArrowheads="1"/>
          </p:cNvSpPr>
          <p:nvPr>
            <p:ph idx="1"/>
          </p:nvPr>
        </p:nvSpPr>
        <p:spPr bwMode="auto">
          <a:xfrm>
            <a:off x="394139" y="1604872"/>
            <a:ext cx="11256579"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berlakunya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pedoman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operasional</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ini</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maka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jenjang</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fungsional</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akademik</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Dosen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telah</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ditetapkan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keputusan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pejabat</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berwenang</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sebelumnya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terakhir</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disesuaikan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Permenpan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RB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nomor</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17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Tahun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2013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tentang</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Fungsional</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Dosen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Angka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Kreditnya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Jo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Permenpan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RB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nomor</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46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Tahun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2013.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Angka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kredit</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kumulatif</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diperoleh</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pada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jenjang</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pangkat</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berdasarkan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keputusan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pejabat</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berwenang</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sebelumnya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terakhir</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proporsinya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disesuaikan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Lampiran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IV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Permenpan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RB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nomor</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17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Tahun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2013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tentang</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Fungsional</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Dosen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tanpa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memperhitungkan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kelebihan</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angka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kredit</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telah</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diperoleh</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sebelumnya</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a:t>
            </a:r>
            <a:r>
              <a:rPr kumimoji="0" lang="en-US" sz="2800" b="0" i="0" u="none" strike="noStrike" cap="none" normalizeH="0" baseline="0" dirty="0" err="1" smtClean="0">
                <a:ln>
                  <a:noFill/>
                </a:ln>
                <a:solidFill>
                  <a:srgbClr val="000000"/>
                </a:solidFill>
                <a:effectLst/>
                <a:latin typeface="+mj-lt"/>
                <a:ea typeface="Calibri" pitchFamily="34" charset="0"/>
                <a:cs typeface="Arial" pitchFamily="34" charset="0"/>
              </a:rPr>
              <a:t>terakhir</a:t>
            </a:r>
            <a:r>
              <a:rPr kumimoji="0" lang="en-US" sz="2800" b="0" i="0" u="none" strike="noStrike" cap="none" normalizeH="0" baseline="0" dirty="0" smtClean="0">
                <a:ln>
                  <a:noFill/>
                </a:ln>
                <a:solidFill>
                  <a:srgbClr val="000000"/>
                </a:solidFill>
                <a:effectLst/>
                <a:latin typeface="+mj-lt"/>
                <a:ea typeface="Calibri" pitchFamily="34" charset="0"/>
                <a:cs typeface="Arial" pitchFamily="34" charset="0"/>
              </a:rPr>
              <a:t>.</a:t>
            </a:r>
            <a:r>
              <a:rPr kumimoji="0" lang="id-ID" sz="2800" b="0" i="0" u="none" strike="noStrike" cap="none" normalizeH="0" baseline="0" dirty="0" smtClean="0">
                <a:ln>
                  <a:noFill/>
                </a:ln>
                <a:solidFill>
                  <a:schemeClr val="tx1"/>
                </a:solidFill>
                <a:effectLst/>
                <a:latin typeface="+mj-lt"/>
                <a:cs typeface="Arial" pitchFamily="34" charset="0"/>
              </a:rPr>
              <a:t> </a:t>
            </a:r>
          </a:p>
        </p:txBody>
      </p:sp>
      <p:sp>
        <p:nvSpPr>
          <p:cNvPr id="2" name="Slide Number Placeholder 1"/>
          <p:cNvSpPr>
            <a:spLocks noGrp="1"/>
          </p:cNvSpPr>
          <p:nvPr>
            <p:ph type="sldNum" sz="quarter" idx="12"/>
          </p:nvPr>
        </p:nvSpPr>
        <p:spPr/>
        <p:txBody>
          <a:bodyPr/>
          <a:lstStyle/>
          <a:p>
            <a:fld id="{BD266BE7-899D-4075-917F-DBDE33B6B692}" type="slidenum">
              <a:rPr lang="en-US" smtClean="0"/>
              <a:pPr/>
              <a:t>89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8688" y="5734050"/>
            <a:ext cx="812800" cy="521208"/>
          </a:xfrm>
          <a:prstGeom prst="rect">
            <a:avLst/>
          </a:prstGeom>
        </p:spPr>
        <p:txBody>
          <a:bodyPr/>
          <a:lstStyle/>
          <a:p>
            <a:fld id="{62108BC9-7E21-46EE-9DA1-A4B4CB722597}" type="slidenum">
              <a:rPr lang="en-US"/>
              <a:pPr/>
              <a:t>9</a:t>
            </a:fld>
            <a:endParaRPr lang="en-US" dirty="0"/>
          </a:p>
        </p:txBody>
      </p:sp>
      <p:sp>
        <p:nvSpPr>
          <p:cNvPr id="5" name="Rectangle 4"/>
          <p:cNvSpPr/>
          <p:nvPr/>
        </p:nvSpPr>
        <p:spPr>
          <a:xfrm>
            <a:off x="476211" y="990754"/>
            <a:ext cx="11206039" cy="5139869"/>
          </a:xfrm>
          <a:prstGeom prst="rect">
            <a:avLst/>
          </a:prstGeom>
        </p:spPr>
        <p:txBody>
          <a:bodyPr wrap="square">
            <a:spAutoFit/>
          </a:bodyPr>
          <a:lstStyle/>
          <a:p>
            <a:pPr marL="457200" indent="-457200" eaLnBrk="1" fontAlgn="auto" hangingPunct="1">
              <a:spcBef>
                <a:spcPts val="0"/>
              </a:spcBef>
              <a:spcAft>
                <a:spcPts val="0"/>
              </a:spcAft>
              <a:buAutoNum type="arabicPeriod"/>
              <a:defRPr/>
            </a:pPr>
            <a:r>
              <a:rPr lang="id-ID" sz="2800" b="1" dirty="0" smtClean="0">
                <a:latin typeface="Arial" pitchFamily="34" charset="0"/>
                <a:ea typeface="Arial Unicode MS" panose="020B0604020202020204" pitchFamily="34" charset="-128"/>
                <a:cs typeface="Arial" pitchFamily="34" charset="0"/>
                <a:hlinkClick r:id="rId2" action="ppaction://hlinkfile"/>
              </a:rPr>
              <a:t>Permenpan &amp; RB No.17 Tahun 2013</a:t>
            </a:r>
            <a:r>
              <a:rPr lang="id-ID" sz="2800" b="1" dirty="0" smtClean="0">
                <a:latin typeface="Arial" pitchFamily="34" charset="0"/>
                <a:ea typeface="Arial Unicode MS" panose="020B0604020202020204" pitchFamily="34" charset="-128"/>
                <a:cs typeface="Arial" pitchFamily="34" charset="0"/>
              </a:rPr>
              <a:t> </a:t>
            </a:r>
            <a:r>
              <a:rPr lang="id-ID" sz="1600" b="1" dirty="0" smtClean="0">
                <a:latin typeface="Arial" pitchFamily="34" charset="0"/>
                <a:ea typeface="Arial Unicode MS" panose="020B0604020202020204" pitchFamily="34" charset="-128"/>
                <a:cs typeface="Arial" pitchFamily="34" charset="0"/>
              </a:rPr>
              <a:t>(plus Lampirannya) tentang: Jabfung Dosen dan Angka Kreditnya (ditetapkan 15 Maret 2013; diundangkan 21 Maret 2013) </a:t>
            </a:r>
          </a:p>
          <a:p>
            <a:pPr marL="457200" indent="-457200">
              <a:buAutoNum type="arabicPeriod"/>
              <a:defRPr/>
            </a:pPr>
            <a:r>
              <a:rPr lang="id-ID" altLang="en-US" sz="2800" b="1" dirty="0" smtClean="0">
                <a:latin typeface="Arial" pitchFamily="34" charset="0"/>
                <a:ea typeface="Arial Unicode MS" panose="020B0604020202020204" pitchFamily="34" charset="-128"/>
                <a:cs typeface="Arial" pitchFamily="34" charset="0"/>
                <a:hlinkClick r:id="rId3" action="ppaction://hlinkfile"/>
              </a:rPr>
              <a:t>Permenpan &amp; RB No. 46 Tahun 2013</a:t>
            </a:r>
            <a:r>
              <a:rPr lang="id-ID" altLang="en-US" sz="1600" b="1" dirty="0" smtClean="0">
                <a:latin typeface="Arial" pitchFamily="34" charset="0"/>
                <a:ea typeface="Arial Unicode MS" panose="020B0604020202020204" pitchFamily="34" charset="-128"/>
                <a:cs typeface="Arial" pitchFamily="34" charset="0"/>
              </a:rPr>
              <a:t> (plus Lampirannya) tentang: Perubahan atas Permenpan &amp; RB No. 17 Tahun 2013 </a:t>
            </a:r>
            <a:r>
              <a:rPr lang="id-ID" sz="1600" b="1" dirty="0" smtClean="0">
                <a:latin typeface="Arial" pitchFamily="34" charset="0"/>
                <a:ea typeface="Arial Unicode MS" panose="020B0604020202020204" pitchFamily="34" charset="-128"/>
                <a:cs typeface="Arial" pitchFamily="34" charset="0"/>
              </a:rPr>
              <a:t>(ditetapkan 27 Desember 2013; diundangkan 04 Februari 2014) </a:t>
            </a:r>
            <a:endParaRPr lang="id-ID" altLang="en-US" sz="1600" b="1" dirty="0" smtClean="0">
              <a:latin typeface="Arial" pitchFamily="34" charset="0"/>
              <a:ea typeface="Arial Unicode MS" panose="020B0604020202020204" pitchFamily="34" charset="-128"/>
              <a:cs typeface="Arial" pitchFamily="34" charset="0"/>
            </a:endParaRPr>
          </a:p>
          <a:p>
            <a:pPr marL="457200" indent="-457200">
              <a:buAutoNum type="arabicPeriod"/>
              <a:defRPr/>
            </a:pPr>
            <a:r>
              <a:rPr lang="id-ID" altLang="en-US" sz="2800" b="1" dirty="0" smtClean="0">
                <a:latin typeface="Arial" pitchFamily="34" charset="0"/>
                <a:ea typeface="Arial Unicode MS" panose="020B0604020202020204" pitchFamily="34" charset="-128"/>
                <a:cs typeface="Arial" pitchFamily="34" charset="0"/>
                <a:hlinkClick r:id="rId4" action="ppaction://hlinkfile"/>
              </a:rPr>
              <a:t>Peraturan Bersama</a:t>
            </a:r>
            <a:r>
              <a:rPr lang="id-ID" altLang="en-US" sz="2800" b="1" dirty="0" smtClean="0">
                <a:latin typeface="Arial" pitchFamily="34" charset="0"/>
                <a:ea typeface="Arial Unicode MS" panose="020B0604020202020204" pitchFamily="34" charset="-128"/>
                <a:cs typeface="Arial" pitchFamily="34" charset="0"/>
              </a:rPr>
              <a:t> </a:t>
            </a:r>
            <a:r>
              <a:rPr lang="id-ID" altLang="en-US" sz="1600" b="1" dirty="0" smtClean="0">
                <a:latin typeface="Arial" pitchFamily="34" charset="0"/>
                <a:ea typeface="Arial Unicode MS" panose="020B0604020202020204" pitchFamily="34" charset="-128"/>
                <a:cs typeface="Arial" pitchFamily="34" charset="0"/>
              </a:rPr>
              <a:t>Mendikbud (No.4/VIII/PB/2014) dan Ketua BKN (No. 24/2014) tentang: Ketentuan Pelaksanaan Permenpan &amp; RB No.17/2013 Sebagaimana Telah Diubah Dengan Permenpan &amp; RB No. 46/2013 </a:t>
            </a:r>
            <a:r>
              <a:rPr lang="id-ID" sz="1600" b="1" dirty="0" smtClean="0">
                <a:latin typeface="Arial" pitchFamily="34" charset="0"/>
                <a:ea typeface="Arial Unicode MS" panose="020B0604020202020204" pitchFamily="34" charset="-128"/>
                <a:cs typeface="Arial" pitchFamily="34" charset="0"/>
              </a:rPr>
              <a:t>(ditetapkan 12 Agustus 2014; diundangkan 20 Agustus 2014) </a:t>
            </a:r>
            <a:endParaRPr lang="id-ID" altLang="en-US" sz="1600" b="1" dirty="0" smtClean="0">
              <a:latin typeface="Arial" pitchFamily="34" charset="0"/>
              <a:ea typeface="Arial Unicode MS" panose="020B0604020202020204" pitchFamily="34" charset="-128"/>
              <a:cs typeface="Arial" pitchFamily="34" charset="0"/>
            </a:endParaRPr>
          </a:p>
          <a:p>
            <a:pPr marL="457200" indent="-457200">
              <a:buAutoNum type="arabicPeriod"/>
              <a:defRPr/>
            </a:pPr>
            <a:r>
              <a:rPr lang="id-ID" altLang="en-US" sz="2800" b="1" dirty="0" smtClean="0">
                <a:latin typeface="Arial" pitchFamily="34" charset="0"/>
                <a:ea typeface="Arial Unicode MS" panose="020B0604020202020204" pitchFamily="34" charset="-128"/>
                <a:cs typeface="Arial" pitchFamily="34" charset="0"/>
                <a:hlinkClick r:id="rId5" action="ppaction://hlinkfile"/>
              </a:rPr>
              <a:t>Permendikbud No. 92 Tahun 2014</a:t>
            </a:r>
            <a:r>
              <a:rPr lang="id-ID" altLang="en-US" sz="1600" b="1" dirty="0" smtClean="0">
                <a:latin typeface="Arial" pitchFamily="34" charset="0"/>
                <a:ea typeface="Arial Unicode MS" panose="020B0604020202020204" pitchFamily="34" charset="-128"/>
                <a:cs typeface="Arial" pitchFamily="34" charset="0"/>
              </a:rPr>
              <a:t> tentang: Petunjuk Teknis Pelaksanaan PAK Jabfung Dosen </a:t>
            </a:r>
            <a:r>
              <a:rPr lang="id-ID" sz="1600" b="1" dirty="0" smtClean="0">
                <a:latin typeface="Arial" pitchFamily="34" charset="0"/>
                <a:ea typeface="Arial Unicode MS" panose="020B0604020202020204" pitchFamily="34" charset="-128"/>
                <a:cs typeface="Arial" pitchFamily="34" charset="0"/>
              </a:rPr>
              <a:t>(ditetapkan 17 September 2014; diundangkan 19 September 2014) </a:t>
            </a:r>
            <a:endParaRPr lang="id-ID" altLang="en-US" sz="1600" b="1" dirty="0" smtClean="0">
              <a:latin typeface="Arial" pitchFamily="34" charset="0"/>
              <a:ea typeface="Arial Unicode MS" panose="020B0604020202020204" pitchFamily="34" charset="-128"/>
              <a:cs typeface="Arial" pitchFamily="34" charset="0"/>
            </a:endParaRPr>
          </a:p>
          <a:p>
            <a:pPr marL="457200" indent="-457200" eaLnBrk="1" fontAlgn="auto" hangingPunct="1">
              <a:spcBef>
                <a:spcPts val="0"/>
              </a:spcBef>
              <a:spcAft>
                <a:spcPts val="0"/>
              </a:spcAft>
              <a:buAutoNum type="arabicPeriod"/>
              <a:defRPr/>
            </a:pPr>
            <a:r>
              <a:rPr lang="id-ID" altLang="en-US" sz="2800" b="1" dirty="0" smtClean="0">
                <a:latin typeface="Arial" pitchFamily="34" charset="0"/>
                <a:ea typeface="Arial Unicode MS" panose="020B0604020202020204" pitchFamily="34" charset="-128"/>
                <a:cs typeface="Arial" pitchFamily="34" charset="0"/>
                <a:hlinkClick r:id="rId6" action="ppaction://hlinkfile"/>
              </a:rPr>
              <a:t>Perdirjen Dikti tentang Pedoman Operasional</a:t>
            </a:r>
            <a:r>
              <a:rPr lang="id-ID" altLang="en-US" sz="1600" b="1" dirty="0" smtClean="0">
                <a:latin typeface="Arial" pitchFamily="34" charset="0"/>
                <a:ea typeface="Arial Unicode MS" panose="020B0604020202020204" pitchFamily="34" charset="-128"/>
                <a:cs typeface="Arial" pitchFamily="34" charset="0"/>
              </a:rPr>
              <a:t> PAK Kenaikan Pangkat/Jabatan Fungsional Dosen (ditetapkan Oktober 2014)</a:t>
            </a:r>
          </a:p>
          <a:p>
            <a:pPr marL="457200" indent="-457200" eaLnBrk="1" fontAlgn="auto" hangingPunct="1">
              <a:spcBef>
                <a:spcPts val="0"/>
              </a:spcBef>
              <a:spcAft>
                <a:spcPts val="0"/>
              </a:spcAft>
              <a:buAutoNum type="arabicPeriod"/>
              <a:defRPr/>
            </a:pPr>
            <a:r>
              <a:rPr lang="id-ID" altLang="en-US" sz="2800" b="1" dirty="0" smtClean="0">
                <a:latin typeface="Arial" pitchFamily="34" charset="0"/>
                <a:ea typeface="Arial Unicode MS" panose="020B0604020202020204" pitchFamily="34" charset="-128"/>
                <a:cs typeface="Arial" pitchFamily="34" charset="0"/>
                <a:hlinkClick r:id="rId7" action="ppaction://hlinkfile"/>
              </a:rPr>
              <a:t>SE Dittendik Dikti</a:t>
            </a:r>
            <a:r>
              <a:rPr lang="id-ID" altLang="en-US" sz="1600" b="1" dirty="0" smtClean="0">
                <a:latin typeface="Arial" pitchFamily="34" charset="0"/>
                <a:ea typeface="Arial Unicode MS" panose="020B0604020202020204" pitchFamily="34" charset="-128"/>
                <a:cs typeface="Arial" pitchFamily="34" charset="0"/>
              </a:rPr>
              <a:t> </a:t>
            </a:r>
          </a:p>
          <a:p>
            <a:pPr marL="457200" indent="-457200" eaLnBrk="1" fontAlgn="auto" hangingPunct="1">
              <a:spcBef>
                <a:spcPts val="0"/>
              </a:spcBef>
              <a:spcAft>
                <a:spcPts val="0"/>
              </a:spcAft>
              <a:defRPr/>
            </a:pPr>
            <a:r>
              <a:rPr lang="id-ID" altLang="en-US" sz="1600" b="1" dirty="0" smtClean="0">
                <a:latin typeface="Arial" pitchFamily="34" charset="0"/>
                <a:ea typeface="Arial Unicode MS" panose="020B0604020202020204" pitchFamily="34" charset="-128"/>
                <a:cs typeface="Arial" pitchFamily="34" charset="0"/>
              </a:rPr>
              <a:t>	(1). tentang Batas Pemberlakuan Regulasi Baru (</a:t>
            </a:r>
            <a:r>
              <a:rPr lang="id-ID" altLang="en-US" sz="1600" b="1" u="sng" dirty="0" smtClean="0">
                <a:latin typeface="Arial" pitchFamily="34" charset="0"/>
                <a:ea typeface="Arial Unicode MS" panose="020B0604020202020204" pitchFamily="34" charset="-128"/>
                <a:cs typeface="Arial" pitchFamily="34" charset="0"/>
              </a:rPr>
              <a:t>01 April 2015</a:t>
            </a:r>
            <a:r>
              <a:rPr lang="id-ID" altLang="en-US" sz="1600" b="1" dirty="0" smtClean="0">
                <a:latin typeface="Arial" pitchFamily="34" charset="0"/>
                <a:ea typeface="Arial Unicode MS" panose="020B0604020202020204" pitchFamily="34" charset="-128"/>
                <a:cs typeface="Arial" pitchFamily="34" charset="0"/>
              </a:rPr>
              <a:t>) dan Toleransi Berkas Lama Kembali ke Dittendik (sd </a:t>
            </a:r>
            <a:r>
              <a:rPr lang="id-ID" altLang="en-US" sz="1600" b="1" u="sng" dirty="0" smtClean="0">
                <a:latin typeface="Arial" pitchFamily="34" charset="0"/>
                <a:ea typeface="Arial Unicode MS" panose="020B0604020202020204" pitchFamily="34" charset="-128"/>
                <a:cs typeface="Arial" pitchFamily="34" charset="0"/>
              </a:rPr>
              <a:t>31 Maret 2015</a:t>
            </a:r>
            <a:r>
              <a:rPr lang="id-ID" altLang="en-US" sz="1600" b="1" dirty="0" smtClean="0">
                <a:latin typeface="Arial" pitchFamily="34" charset="0"/>
                <a:ea typeface="Arial Unicode MS" panose="020B0604020202020204" pitchFamily="34" charset="-128"/>
                <a:cs typeface="Arial" pitchFamily="34" charset="0"/>
              </a:rPr>
              <a:t>)</a:t>
            </a:r>
          </a:p>
          <a:p>
            <a:pPr marL="457200" indent="-457200" eaLnBrk="1" fontAlgn="auto" hangingPunct="1">
              <a:spcBef>
                <a:spcPts val="0"/>
              </a:spcBef>
              <a:spcAft>
                <a:spcPts val="0"/>
              </a:spcAft>
              <a:defRPr/>
            </a:pPr>
            <a:r>
              <a:rPr lang="id-ID" altLang="en-US" sz="1600" b="1" dirty="0" smtClean="0">
                <a:latin typeface="Arial" pitchFamily="34" charset="0"/>
                <a:ea typeface="Arial Unicode MS" panose="020B0604020202020204" pitchFamily="34" charset="-128"/>
                <a:cs typeface="Arial" pitchFamily="34" charset="0"/>
              </a:rPr>
              <a:t>	(2). tentang (KI wajib on-line; Pengakuan TriDharmaPT selama BesJab; Penyusunan DUPAK; KI “Predatory”/Blacklist; dll.)  </a:t>
            </a:r>
            <a:endParaRPr lang="en-US" altLang="en-US" sz="1600" b="1" dirty="0" smtClean="0">
              <a:latin typeface="Arial" pitchFamily="34" charset="0"/>
              <a:ea typeface="Arial Unicode MS" panose="020B0604020202020204" pitchFamily="34" charset="-128"/>
              <a:cs typeface="Arial" pitchFamily="34" charset="0"/>
            </a:endParaRPr>
          </a:p>
        </p:txBody>
      </p:sp>
      <p:sp>
        <p:nvSpPr>
          <p:cNvPr id="7" name="Rectangle 6"/>
          <p:cNvSpPr/>
          <p:nvPr/>
        </p:nvSpPr>
        <p:spPr>
          <a:xfrm>
            <a:off x="666713" y="210903"/>
            <a:ext cx="10668075" cy="646331"/>
          </a:xfrm>
          <a:prstGeom prst="rect">
            <a:avLst/>
          </a:prstGeom>
        </p:spPr>
        <p:txBody>
          <a:bodyPr wrap="square">
            <a:spAutoFit/>
          </a:bodyPr>
          <a:lstStyle/>
          <a:p>
            <a:pPr algn="r"/>
            <a:r>
              <a:rPr lang="id-ID" sz="3600" b="1" dirty="0" smtClean="0">
                <a:latin typeface="Arial" pitchFamily="34" charset="0"/>
                <a:cs typeface="Arial" pitchFamily="34" charset="0"/>
              </a:rPr>
              <a:t>❷.1 DASAR HUKUM</a:t>
            </a:r>
            <a:endParaRPr lang="id-ID" sz="36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effectLst>
                  <a:outerShdw blurRad="38100" dist="38100" dir="2700000" algn="tl">
                    <a:srgbClr val="000000">
                      <a:alpha val="43137"/>
                    </a:srgbClr>
                  </a:outerShdw>
                </a:effectLst>
                <a:latin typeface="+mj-lt"/>
              </a:rPr>
              <a:t>KELEBIHAN ANGKA KREDIT</a:t>
            </a:r>
            <a:endParaRPr lang="en-US" altLang="en-US" sz="4400" b="1"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p:txBody>
          <a:bodyPr>
            <a:normAutofit fontScale="85000" lnSpcReduction="20000"/>
          </a:bodyPr>
          <a:lstStyle/>
          <a:p>
            <a:r>
              <a:rPr lang="en-US" dirty="0" err="1"/>
              <a:t>Kelebihan</a:t>
            </a:r>
            <a:r>
              <a:rPr lang="en-US" dirty="0"/>
              <a:t> </a:t>
            </a:r>
            <a:r>
              <a:rPr lang="en-US" dirty="0" err="1"/>
              <a:t>angka</a:t>
            </a:r>
            <a:r>
              <a:rPr lang="en-US" dirty="0"/>
              <a:t> </a:t>
            </a:r>
            <a:r>
              <a:rPr lang="en-US" dirty="0" err="1"/>
              <a:t>kredit</a:t>
            </a:r>
            <a:r>
              <a:rPr lang="en-US" dirty="0"/>
              <a:t> </a:t>
            </a:r>
            <a:r>
              <a:rPr lang="en-US" dirty="0" err="1"/>
              <a:t>pada</a:t>
            </a:r>
            <a:r>
              <a:rPr lang="en-US" dirty="0"/>
              <a:t> </a:t>
            </a:r>
            <a:r>
              <a:rPr lang="en-US" dirty="0" err="1"/>
              <a:t>unsur</a:t>
            </a:r>
            <a:r>
              <a:rPr lang="en-US" dirty="0"/>
              <a:t> </a:t>
            </a:r>
            <a:r>
              <a:rPr lang="en-US" dirty="0" err="1"/>
              <a:t>penelitian</a:t>
            </a:r>
            <a:r>
              <a:rPr lang="en-US" dirty="0"/>
              <a:t> yang </a:t>
            </a:r>
            <a:r>
              <a:rPr lang="en-US" dirty="0" err="1"/>
              <a:t>diperoleh</a:t>
            </a:r>
            <a:r>
              <a:rPr lang="en-US" dirty="0"/>
              <a:t> </a:t>
            </a:r>
            <a:r>
              <a:rPr lang="en-US" dirty="0" err="1"/>
              <a:t>pada</a:t>
            </a:r>
            <a:r>
              <a:rPr lang="en-US" dirty="0"/>
              <a:t> </a:t>
            </a:r>
            <a:r>
              <a:rPr lang="en-US" dirty="0" err="1"/>
              <a:t>kenaikan</a:t>
            </a:r>
            <a:r>
              <a:rPr lang="en-US" dirty="0"/>
              <a:t> </a:t>
            </a:r>
            <a:r>
              <a:rPr lang="en-US" dirty="0" err="1"/>
              <a:t>jabatan</a:t>
            </a:r>
            <a:r>
              <a:rPr lang="en-US" dirty="0"/>
              <a:t> </a:t>
            </a:r>
            <a:r>
              <a:rPr lang="en-US" dirty="0" err="1"/>
              <a:t>dan</a:t>
            </a:r>
            <a:r>
              <a:rPr lang="en-US" dirty="0"/>
              <a:t>/</a:t>
            </a:r>
            <a:r>
              <a:rPr lang="en-US" dirty="0" err="1"/>
              <a:t>atau</a:t>
            </a:r>
            <a:r>
              <a:rPr lang="en-US" dirty="0"/>
              <a:t> </a:t>
            </a:r>
            <a:r>
              <a:rPr lang="en-US" dirty="0" err="1"/>
              <a:t>kenaikan</a:t>
            </a:r>
            <a:r>
              <a:rPr lang="en-US" dirty="0"/>
              <a:t> </a:t>
            </a:r>
            <a:r>
              <a:rPr lang="en-US" dirty="0" err="1"/>
              <a:t>pangkat</a:t>
            </a:r>
            <a:r>
              <a:rPr lang="en-US" dirty="0"/>
              <a:t> </a:t>
            </a:r>
            <a:r>
              <a:rPr lang="en-US" dirty="0" err="1"/>
              <a:t>terakhir</a:t>
            </a:r>
            <a:r>
              <a:rPr lang="en-US" dirty="0"/>
              <a:t> </a:t>
            </a:r>
            <a:r>
              <a:rPr lang="en-US" dirty="0" err="1"/>
              <a:t>dapat</a:t>
            </a:r>
            <a:r>
              <a:rPr lang="en-US" dirty="0"/>
              <a:t> </a:t>
            </a:r>
            <a:r>
              <a:rPr lang="en-US" dirty="0" err="1"/>
              <a:t>dipergunakan</a:t>
            </a:r>
            <a:r>
              <a:rPr lang="en-US" dirty="0"/>
              <a:t> </a:t>
            </a:r>
            <a:r>
              <a:rPr lang="en-US" dirty="0" err="1"/>
              <a:t>untuk</a:t>
            </a:r>
            <a:r>
              <a:rPr lang="en-US" dirty="0"/>
              <a:t> </a:t>
            </a:r>
            <a:r>
              <a:rPr lang="en-US" dirty="0" err="1"/>
              <a:t>kenaikan</a:t>
            </a:r>
            <a:r>
              <a:rPr lang="en-US" dirty="0"/>
              <a:t> </a:t>
            </a:r>
            <a:r>
              <a:rPr lang="en-US" dirty="0" err="1"/>
              <a:t>jabatan</a:t>
            </a:r>
            <a:r>
              <a:rPr lang="en-US" dirty="0"/>
              <a:t> </a:t>
            </a:r>
            <a:r>
              <a:rPr lang="en-US" dirty="0" err="1"/>
              <a:t>dan</a:t>
            </a:r>
            <a:r>
              <a:rPr lang="en-US" dirty="0"/>
              <a:t>/</a:t>
            </a:r>
            <a:r>
              <a:rPr lang="en-US" dirty="0" err="1"/>
              <a:t>atau</a:t>
            </a:r>
            <a:r>
              <a:rPr lang="en-US" dirty="0"/>
              <a:t> </a:t>
            </a:r>
            <a:r>
              <a:rPr lang="en-US" dirty="0" err="1"/>
              <a:t>pangkat</a:t>
            </a:r>
            <a:r>
              <a:rPr lang="en-US" dirty="0"/>
              <a:t> </a:t>
            </a:r>
            <a:r>
              <a:rPr lang="en-US" dirty="0" err="1"/>
              <a:t>berikutnya</a:t>
            </a:r>
            <a:r>
              <a:rPr lang="en-US" dirty="0"/>
              <a:t> </a:t>
            </a:r>
            <a:r>
              <a:rPr lang="en-US" dirty="0" err="1"/>
              <a:t>jika</a:t>
            </a:r>
            <a:r>
              <a:rPr lang="en-US" dirty="0"/>
              <a:t> </a:t>
            </a:r>
            <a:r>
              <a:rPr lang="en-US" dirty="0" err="1"/>
              <a:t>kebutuhan</a:t>
            </a:r>
            <a:r>
              <a:rPr lang="en-US" dirty="0"/>
              <a:t> minimal </a:t>
            </a:r>
            <a:r>
              <a:rPr lang="en-US" dirty="0" err="1"/>
              <a:t>angka</a:t>
            </a:r>
            <a:r>
              <a:rPr lang="en-US" dirty="0"/>
              <a:t> </a:t>
            </a:r>
            <a:r>
              <a:rPr lang="en-US" dirty="0" err="1"/>
              <a:t>kredit</a:t>
            </a:r>
            <a:r>
              <a:rPr lang="en-US" dirty="0"/>
              <a:t> </a:t>
            </a:r>
            <a:r>
              <a:rPr lang="en-US" dirty="0" err="1"/>
              <a:t>unsur</a:t>
            </a:r>
            <a:r>
              <a:rPr lang="en-US" dirty="0"/>
              <a:t> </a:t>
            </a:r>
            <a:r>
              <a:rPr lang="en-US" dirty="0" err="1"/>
              <a:t>penelitian</a:t>
            </a:r>
            <a:r>
              <a:rPr lang="en-US" dirty="0"/>
              <a:t> </a:t>
            </a:r>
            <a:r>
              <a:rPr lang="en-US" dirty="0" err="1"/>
              <a:t>pada</a:t>
            </a:r>
            <a:r>
              <a:rPr lang="en-US" dirty="0"/>
              <a:t> </a:t>
            </a:r>
            <a:r>
              <a:rPr lang="en-US" dirty="0" err="1"/>
              <a:t>saat</a:t>
            </a:r>
            <a:r>
              <a:rPr lang="en-US" dirty="0"/>
              <a:t> </a:t>
            </a:r>
            <a:r>
              <a:rPr lang="en-US" dirty="0" err="1"/>
              <a:t>diusulkan</a:t>
            </a:r>
            <a:r>
              <a:rPr lang="en-US" dirty="0"/>
              <a:t> </a:t>
            </a:r>
            <a:r>
              <a:rPr lang="id-ID" dirty="0"/>
              <a:t>oleh Tim Penilai Jabatan Akademik (PJA) Pusat ke Direktur Jenderal Dikti untuk jabatan ke Lektor Kepala dan Profesor </a:t>
            </a:r>
            <a:r>
              <a:rPr lang="en-US" dirty="0" err="1"/>
              <a:t>sudah</a:t>
            </a:r>
            <a:r>
              <a:rPr lang="en-US" dirty="0"/>
              <a:t> </a:t>
            </a:r>
            <a:r>
              <a:rPr lang="en-US" dirty="0" err="1"/>
              <a:t>terpenuhi</a:t>
            </a:r>
            <a:r>
              <a:rPr lang="en-US" dirty="0"/>
              <a:t>. </a:t>
            </a:r>
            <a:r>
              <a:rPr lang="id-ID" dirty="0"/>
              <a:t>Untuk jabatan akademik Asisten Ahli dan Lektor diusulkan oleh Tim Penilai Jabatan Akademik (PJA) Perguruan Tinggi kepada Rektor/Ketua/Direktur dan Ketua/Kepala Lembaga Layanan Perguruan Tinggi (Koordinator Kopertis</a:t>
            </a:r>
            <a:r>
              <a:rPr lang="id-ID" dirty="0" smtClean="0"/>
              <a:t>).</a:t>
            </a:r>
            <a:endParaRPr lang="en-US" dirty="0" smtClean="0"/>
          </a:p>
          <a:p>
            <a:r>
              <a:rPr lang="en-US" dirty="0" err="1"/>
              <a:t>Kelebihan</a:t>
            </a:r>
            <a:r>
              <a:rPr lang="en-US" dirty="0"/>
              <a:t> </a:t>
            </a:r>
            <a:r>
              <a:rPr lang="en-US" dirty="0" err="1"/>
              <a:t>angka</a:t>
            </a:r>
            <a:r>
              <a:rPr lang="en-US" dirty="0"/>
              <a:t> </a:t>
            </a:r>
            <a:r>
              <a:rPr lang="en-US" dirty="0" err="1"/>
              <a:t>kredit</a:t>
            </a:r>
            <a:r>
              <a:rPr lang="en-US" dirty="0"/>
              <a:t> </a:t>
            </a:r>
            <a:r>
              <a:rPr lang="en-US" dirty="0" err="1"/>
              <a:t>pada</a:t>
            </a:r>
            <a:r>
              <a:rPr lang="en-US" dirty="0"/>
              <a:t> </a:t>
            </a:r>
            <a:r>
              <a:rPr lang="en-US" dirty="0" err="1"/>
              <a:t>unsur</a:t>
            </a:r>
            <a:r>
              <a:rPr lang="en-US" dirty="0"/>
              <a:t> </a:t>
            </a:r>
            <a:r>
              <a:rPr lang="en-US" dirty="0" err="1"/>
              <a:t>penelitian</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ayat</a:t>
            </a:r>
            <a:r>
              <a:rPr lang="en-US" dirty="0"/>
              <a:t> (2) </a:t>
            </a:r>
            <a:r>
              <a:rPr lang="en-US" dirty="0" err="1"/>
              <a:t>dapat</a:t>
            </a:r>
            <a:r>
              <a:rPr lang="en-US" dirty="0"/>
              <a:t> </a:t>
            </a:r>
            <a:r>
              <a:rPr lang="en-US" dirty="0" err="1"/>
              <a:t>dipergunakan</a:t>
            </a:r>
            <a:r>
              <a:rPr lang="en-US" dirty="0"/>
              <a:t> paling </a:t>
            </a:r>
            <a:r>
              <a:rPr lang="en-US" dirty="0" err="1"/>
              <a:t>banyak</a:t>
            </a:r>
            <a:r>
              <a:rPr lang="en-US" dirty="0"/>
              <a:t> 80% (</a:t>
            </a:r>
            <a:r>
              <a:rPr lang="en-US" dirty="0" err="1"/>
              <a:t>delapan</a:t>
            </a:r>
            <a:r>
              <a:rPr lang="en-US" dirty="0"/>
              <a:t> </a:t>
            </a:r>
            <a:r>
              <a:rPr lang="en-US" dirty="0" err="1"/>
              <a:t>puluh</a:t>
            </a:r>
            <a:r>
              <a:rPr lang="en-US" dirty="0"/>
              <a:t> </a:t>
            </a:r>
            <a:r>
              <a:rPr lang="en-US" dirty="0" err="1"/>
              <a:t>persen</a:t>
            </a:r>
            <a:r>
              <a:rPr lang="en-US" dirty="0"/>
              <a:t>) </a:t>
            </a:r>
            <a:r>
              <a:rPr lang="en-US" dirty="0" err="1"/>
              <a:t>dari</a:t>
            </a:r>
            <a:r>
              <a:rPr lang="en-US" dirty="0"/>
              <a:t> </a:t>
            </a:r>
            <a:r>
              <a:rPr lang="en-US" dirty="0" err="1"/>
              <a:t>kebutuhan</a:t>
            </a:r>
            <a:r>
              <a:rPr lang="en-US" dirty="0"/>
              <a:t> minimal </a:t>
            </a:r>
            <a:r>
              <a:rPr lang="en-US" dirty="0" err="1"/>
              <a:t>unsur</a:t>
            </a:r>
            <a:r>
              <a:rPr lang="en-US" dirty="0"/>
              <a:t> </a:t>
            </a:r>
            <a:r>
              <a:rPr lang="en-US" dirty="0" err="1"/>
              <a:t>penelitian</a:t>
            </a:r>
            <a:r>
              <a:rPr lang="en-US" dirty="0"/>
              <a:t> </a:t>
            </a:r>
            <a:r>
              <a:rPr lang="en-US" dirty="0" err="1"/>
              <a:t>untuk</a:t>
            </a:r>
            <a:r>
              <a:rPr lang="en-US" dirty="0"/>
              <a:t> </a:t>
            </a:r>
            <a:r>
              <a:rPr lang="en-US" dirty="0" err="1"/>
              <a:t>kenaikan</a:t>
            </a:r>
            <a:r>
              <a:rPr lang="en-US" dirty="0"/>
              <a:t> </a:t>
            </a:r>
            <a:r>
              <a:rPr lang="en-US" dirty="0" err="1"/>
              <a:t>jabatan</a:t>
            </a:r>
            <a:r>
              <a:rPr lang="en-US" dirty="0"/>
              <a:t> </a:t>
            </a:r>
            <a:r>
              <a:rPr lang="en-US" dirty="0" err="1"/>
              <a:t>akademik</a:t>
            </a:r>
            <a:r>
              <a:rPr lang="en-US" dirty="0"/>
              <a:t>/</a:t>
            </a:r>
            <a:r>
              <a:rPr lang="en-US" dirty="0" err="1"/>
              <a:t>pangkat</a:t>
            </a:r>
            <a:r>
              <a:rPr lang="en-US" dirty="0"/>
              <a:t> </a:t>
            </a:r>
            <a:r>
              <a:rPr lang="en-US" dirty="0" err="1"/>
              <a:t>berikutnya</a:t>
            </a:r>
            <a:r>
              <a:rPr lang="id-ID" dirty="0"/>
              <a:t>.</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pPr/>
              <a:t>90</a:t>
            </a:fld>
            <a:endParaRPr lang="en-US"/>
          </a:p>
        </p:txBody>
      </p:sp>
    </p:spTree>
    <p:extLst>
      <p:ext uri="{BB962C8B-B14F-4D97-AF65-F5344CB8AC3E}">
        <p14:creationId xmlns="" xmlns:p14="http://schemas.microsoft.com/office/powerpoint/2010/main" val="3588380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effectLst>
                  <a:outerShdw blurRad="38100" dist="38100" dir="2700000" algn="tl">
                    <a:srgbClr val="000000">
                      <a:alpha val="43137"/>
                    </a:srgbClr>
                  </a:outerShdw>
                </a:effectLst>
                <a:latin typeface="+mj-lt"/>
              </a:rPr>
              <a:t>KELEBIHAN ANGKA KREDIT</a:t>
            </a:r>
            <a:endParaRPr lang="en-US" altLang="en-US" sz="4400" b="1"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909155" y="1600206"/>
            <a:ext cx="10972800" cy="4525963"/>
          </a:xfrm>
        </p:spPr>
        <p:txBody>
          <a:bodyPr>
            <a:noAutofit/>
          </a:bodyPr>
          <a:lstStyle/>
          <a:p>
            <a:pPr marL="0" indent="0">
              <a:buNone/>
            </a:pPr>
            <a:r>
              <a:rPr lang="id-ID" sz="2400" dirty="0"/>
              <a:t>Seorang dosen A sesuai dengan ketentuan baru mempunyai jabatan akademik Lektor 300, dengan lebihan kum penelitian 60. </a:t>
            </a:r>
            <a:endParaRPr lang="en-US" sz="2400" dirty="0"/>
          </a:p>
          <a:p>
            <a:pPr marL="0" indent="0">
              <a:buNone/>
            </a:pPr>
            <a:r>
              <a:rPr lang="id-ID" sz="2400" dirty="0"/>
              <a:t>Dosen A diusulkan kenaikan jabatan ke Lektor Kepala 400. Sesuai dengan </a:t>
            </a:r>
            <a:r>
              <a:rPr lang="en-US" sz="2400" dirty="0"/>
              <a:t>T</a:t>
            </a:r>
            <a:r>
              <a:rPr lang="id-ID" sz="2400" dirty="0"/>
              <a:t>abel </a:t>
            </a:r>
            <a:r>
              <a:rPr lang="en-US" sz="2400" dirty="0"/>
              <a:t>1</a:t>
            </a:r>
            <a:r>
              <a:rPr lang="id-ID" sz="2400" dirty="0"/>
              <a:t> Dosen A membutuhkan angka kredit bidang penelitian 40% x (400-300) = 40.</a:t>
            </a:r>
            <a:endParaRPr lang="en-US" sz="2400" dirty="0"/>
          </a:p>
          <a:p>
            <a:pPr marL="0" indent="0">
              <a:buNone/>
            </a:pPr>
            <a:r>
              <a:rPr lang="id-ID" sz="2400" dirty="0"/>
              <a:t>Berdasarkan penilaian Tim PJA Pusat Dosen A mendapatkan angka kredit 30, masih diperlukan kum angka kredit 10. Lebihan angka kredit 60 tidak dapat digunakan jika usulan angka kredit yang disetujui oleh Tim PJA Pusat belum mencapai 40. </a:t>
            </a:r>
            <a:endParaRPr lang="en-US" sz="2400" dirty="0"/>
          </a:p>
          <a:p>
            <a:pPr marL="0" indent="0">
              <a:buNone/>
            </a:pPr>
            <a:r>
              <a:rPr lang="id-ID" sz="2400" dirty="0"/>
              <a:t>Jika angka kredit bidang penelitian yang diusulkan sudah disetujui adalah 40, maka lebihan angka kredit dapat dipergunakan 80% x 40 = 32 meskipun lebihannya 60. Kalau lebihan angka kredit dibawah 32 maka semua lebihan dapat dipergunakan.</a:t>
            </a:r>
            <a:endParaRPr lang="en-US" sz="2400" dirty="0"/>
          </a:p>
        </p:txBody>
      </p:sp>
      <p:sp>
        <p:nvSpPr>
          <p:cNvPr id="4" name="Slide Number Placeholder 3"/>
          <p:cNvSpPr>
            <a:spLocks noGrp="1"/>
          </p:cNvSpPr>
          <p:nvPr>
            <p:ph type="sldNum" sz="quarter" idx="12"/>
          </p:nvPr>
        </p:nvSpPr>
        <p:spPr/>
        <p:txBody>
          <a:bodyPr/>
          <a:lstStyle/>
          <a:p>
            <a:fld id="{BD266BE7-899D-4075-917F-DBDE33B6B692}" type="slidenum">
              <a:rPr lang="en-US" smtClean="0"/>
              <a:pPr/>
              <a:t>91</a:t>
            </a:fld>
            <a:endParaRPr lang="en-US"/>
          </a:p>
        </p:txBody>
      </p:sp>
      <p:sp>
        <p:nvSpPr>
          <p:cNvPr id="6" name="TextBox 5"/>
          <p:cNvSpPr txBox="1"/>
          <p:nvPr/>
        </p:nvSpPr>
        <p:spPr>
          <a:xfrm>
            <a:off x="165536" y="2159222"/>
            <a:ext cx="842090" cy="4059573"/>
          </a:xfrm>
          <a:prstGeom prst="rect">
            <a:avLst/>
          </a:prstGeom>
          <a:noFill/>
        </p:spPr>
        <p:txBody>
          <a:bodyPr vert="wordArt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CONTOH</a:t>
            </a:r>
            <a:endParaRPr lang="en-US" sz="3600" b="1" spc="50" dirty="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901300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13" y="420411"/>
            <a:ext cx="11296691" cy="609599"/>
          </a:xfrm>
        </p:spPr>
        <p:txBody>
          <a:bodyPr>
            <a:noAutofit/>
          </a:bodyPr>
          <a:lstStyle/>
          <a:p>
            <a:pPr algn="ctr"/>
            <a:r>
              <a:rPr lang="en-US" sz="2400" b="1" dirty="0" smtClean="0">
                <a:solidFill>
                  <a:schemeClr val="tx1"/>
                </a:solidFill>
              </a:rPr>
              <a:t>A.  </a:t>
            </a:r>
            <a:r>
              <a:rPr lang="id-ID" sz="2400" b="1" dirty="0" smtClean="0">
                <a:solidFill>
                  <a:schemeClr val="tx1"/>
                </a:solidFill>
              </a:rPr>
              <a:t>J</a:t>
            </a:r>
            <a:r>
              <a:rPr lang="en-US" sz="2400" b="1" dirty="0" smtClean="0">
                <a:solidFill>
                  <a:schemeClr val="tx1"/>
                </a:solidFill>
              </a:rPr>
              <a:t>ABATAN AKADEMIK</a:t>
            </a:r>
            <a:r>
              <a:rPr lang="id-ID" sz="2400" b="1" dirty="0" smtClean="0">
                <a:solidFill>
                  <a:schemeClr val="tx1"/>
                </a:solidFill>
              </a:rPr>
              <a:t>, </a:t>
            </a:r>
            <a:r>
              <a:rPr lang="en-US" sz="2400" b="1" dirty="0" smtClean="0">
                <a:solidFill>
                  <a:schemeClr val="tx1"/>
                </a:solidFill>
              </a:rPr>
              <a:t>KUALIFIKASI DAN KRITERIA</a:t>
            </a:r>
            <a:r>
              <a:rPr lang="id-ID" sz="2400" b="1" dirty="0" smtClean="0">
                <a:solidFill>
                  <a:schemeClr val="tx1"/>
                </a:solidFill>
              </a:rPr>
              <a:t>, </a:t>
            </a:r>
            <a:r>
              <a:rPr lang="en-US" sz="2400" b="1" dirty="0" smtClean="0">
                <a:solidFill>
                  <a:schemeClr val="tx1"/>
                </a:solidFill>
              </a:rPr>
              <a:t>TUGAS</a:t>
            </a:r>
            <a:r>
              <a:rPr lang="id-ID" sz="2400" b="1" dirty="0" smtClean="0">
                <a:solidFill>
                  <a:schemeClr val="tx1"/>
                </a:solidFill>
              </a:rPr>
              <a:t>, </a:t>
            </a:r>
            <a:r>
              <a:rPr lang="en-US" sz="2400" b="1" dirty="0" smtClean="0">
                <a:solidFill>
                  <a:schemeClr val="tx1"/>
                </a:solidFill>
              </a:rPr>
              <a:t>TANGGUNGJAWAB</a:t>
            </a:r>
            <a:r>
              <a:rPr lang="id-ID" sz="2400" b="1" dirty="0" smtClean="0">
                <a:solidFill>
                  <a:schemeClr val="tx1"/>
                </a:solidFill>
              </a:rPr>
              <a:t>, </a:t>
            </a:r>
            <a:r>
              <a:rPr lang="en-US" sz="2400" b="1" dirty="0" smtClean="0">
                <a:solidFill>
                  <a:schemeClr val="tx1"/>
                </a:solidFill>
              </a:rPr>
              <a:t>WEWENANG</a:t>
            </a:r>
            <a:r>
              <a:rPr lang="id-ID" sz="2400" b="1" dirty="0" smtClean="0">
                <a:solidFill>
                  <a:schemeClr val="tx1"/>
                </a:solidFill>
              </a:rPr>
              <a:t>, </a:t>
            </a:r>
            <a:r>
              <a:rPr lang="en-US" sz="2400" b="1" dirty="0" smtClean="0">
                <a:solidFill>
                  <a:schemeClr val="tx1"/>
                </a:solidFill>
              </a:rPr>
              <a:t>DAN</a:t>
            </a:r>
            <a:r>
              <a:rPr lang="id-ID" sz="2400" b="1" dirty="0" smtClean="0">
                <a:solidFill>
                  <a:schemeClr val="tx1"/>
                </a:solidFill>
              </a:rPr>
              <a:t> </a:t>
            </a:r>
            <a:r>
              <a:rPr lang="en-US" sz="2400" b="1" dirty="0" smtClean="0">
                <a:solidFill>
                  <a:schemeClr val="tx1"/>
                </a:solidFill>
              </a:rPr>
              <a:t>INDIKATOR</a:t>
            </a:r>
            <a:r>
              <a:rPr lang="id-ID" sz="2400" b="1" dirty="0" smtClean="0">
                <a:solidFill>
                  <a:schemeClr val="tx1"/>
                </a:solidFill>
              </a:rPr>
              <a:t> </a:t>
            </a:r>
            <a:r>
              <a:rPr lang="en-US" sz="2400" b="1" dirty="0" smtClean="0">
                <a:solidFill>
                  <a:schemeClr val="tx1"/>
                </a:solidFill>
              </a:rPr>
              <a:t>PENILAIAN KENAIKAN AKADEMIK DOSEN</a:t>
            </a:r>
            <a:r>
              <a:rPr lang="id-ID" sz="2400" b="1" dirty="0" smtClean="0">
                <a:solidFill>
                  <a:schemeClr val="tx1"/>
                </a:solidFill>
              </a:rPr>
              <a:t> </a:t>
            </a:r>
            <a:br>
              <a:rPr lang="id-ID" sz="2400" b="1" dirty="0" smtClean="0">
                <a:solidFill>
                  <a:schemeClr val="tx1"/>
                </a:solidFill>
              </a:rPr>
            </a:br>
            <a:endParaRPr lang="id-ID" sz="2400" b="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77119174"/>
              </p:ext>
            </p:extLst>
          </p:nvPr>
        </p:nvGraphicFramePr>
        <p:xfrm>
          <a:off x="0" y="1003738"/>
          <a:ext cx="11887200" cy="5755008"/>
        </p:xfrm>
        <a:graphic>
          <a:graphicData uri="http://schemas.openxmlformats.org/drawingml/2006/table">
            <a:tbl>
              <a:tblPr firstRow="1" bandRow="1">
                <a:tableStyleId>{5C22544A-7EE6-4342-B048-85BDC9FD1C3A}</a:tableStyleId>
              </a:tblPr>
              <a:tblGrid>
                <a:gridCol w="679268"/>
                <a:gridCol w="1511455"/>
                <a:gridCol w="3048021"/>
                <a:gridCol w="2857520"/>
                <a:gridCol w="3790936"/>
              </a:tblGrid>
              <a:tr h="1183008">
                <a:tc>
                  <a:txBody>
                    <a:bodyPr/>
                    <a:lstStyle/>
                    <a:p>
                      <a:pPr algn="ctr"/>
                      <a:endParaRPr lang="en-US" sz="1400" b="1" dirty="0" smtClean="0">
                        <a:latin typeface="Constantia" pitchFamily="18" charset="0"/>
                      </a:endParaRPr>
                    </a:p>
                    <a:p>
                      <a:pPr algn="ctr"/>
                      <a:r>
                        <a:rPr lang="en-US" sz="1400" b="1" dirty="0" smtClean="0">
                          <a:latin typeface="Constantia" pitchFamily="18" charset="0"/>
                        </a:rPr>
                        <a:t>NO</a:t>
                      </a:r>
                      <a:endParaRPr lang="id-ID" sz="1400" b="1" dirty="0">
                        <a:latin typeface="Constantia" pitchFamily="18" charset="0"/>
                      </a:endParaRPr>
                    </a:p>
                  </a:txBody>
                  <a:tcPr marL="121920" marR="121920"/>
                </a:tc>
                <a:tc>
                  <a:txBody>
                    <a:bodyPr/>
                    <a:lstStyle/>
                    <a:p>
                      <a:pPr algn="ctr"/>
                      <a:endParaRPr lang="en-US" sz="1400" b="1" dirty="0" smtClean="0">
                        <a:latin typeface="Constantia" pitchFamily="18" charset="0"/>
                      </a:endParaRPr>
                    </a:p>
                    <a:p>
                      <a:pPr algn="ctr"/>
                      <a:r>
                        <a:rPr lang="en-US" sz="1400" b="1" dirty="0" smtClean="0">
                          <a:latin typeface="Constantia" pitchFamily="18" charset="0"/>
                        </a:rPr>
                        <a:t>JABATAN AKADEMIK</a:t>
                      </a:r>
                      <a:endParaRPr lang="id-ID" sz="1400" b="1" dirty="0">
                        <a:latin typeface="Constantia" pitchFamily="18" charset="0"/>
                      </a:endParaRPr>
                    </a:p>
                  </a:txBody>
                  <a:tcPr marL="121920" marR="121920"/>
                </a:tc>
                <a:tc>
                  <a:txBody>
                    <a:bodyPr/>
                    <a:lstStyle/>
                    <a:p>
                      <a:pPr algn="ctr"/>
                      <a:endParaRPr lang="en-US" sz="1400" b="1" kern="1200" baseline="0" dirty="0" smtClean="0">
                        <a:solidFill>
                          <a:schemeClr val="lt1"/>
                        </a:solidFill>
                        <a:latin typeface="Constantia" pitchFamily="18" charset="0"/>
                        <a:ea typeface="+mn-ea"/>
                        <a:cs typeface="+mn-cs"/>
                      </a:endParaRPr>
                    </a:p>
                    <a:p>
                      <a:pPr algn="ctr"/>
                      <a:r>
                        <a:rPr lang="id-ID" sz="14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400" b="1" dirty="0" smtClean="0">
                        <a:latin typeface="Constantia" pitchFamily="18" charset="0"/>
                      </a:endParaRPr>
                    </a:p>
                    <a:p>
                      <a:pPr algn="ctr"/>
                      <a:r>
                        <a:rPr lang="en-US" sz="1400" b="1" dirty="0" smtClean="0">
                          <a:latin typeface="Constantia" pitchFamily="18" charset="0"/>
                        </a:rPr>
                        <a:t>TUGAS, TANGGUNG JAWAB DAN WEWENANG</a:t>
                      </a:r>
                    </a:p>
                  </a:txBody>
                  <a:tcPr marL="121920" marR="121920"/>
                </a:tc>
                <a:tc>
                  <a:txBody>
                    <a:bodyPr/>
                    <a:lstStyle/>
                    <a:p>
                      <a:pPr algn="ctr"/>
                      <a:endParaRPr lang="en-US" sz="1400" b="1" kern="1200" baseline="0" dirty="0" smtClean="0">
                        <a:solidFill>
                          <a:schemeClr val="lt1"/>
                        </a:solidFill>
                        <a:latin typeface="Constantia" pitchFamily="18" charset="0"/>
                        <a:ea typeface="+mn-ea"/>
                        <a:cs typeface="+mn-cs"/>
                      </a:endParaRPr>
                    </a:p>
                    <a:p>
                      <a:pPr algn="ctr"/>
                      <a:r>
                        <a:rPr lang="en-US" sz="1400" b="1" kern="1200" baseline="0" dirty="0" smtClean="0">
                          <a:solidFill>
                            <a:schemeClr val="lt1"/>
                          </a:solidFill>
                          <a:latin typeface="Constantia" pitchFamily="18" charset="0"/>
                          <a:ea typeface="+mn-ea"/>
                          <a:cs typeface="+mn-cs"/>
                        </a:rPr>
                        <a:t>INDIKATOR PENILAIAN KENAIKAN JABATAN AKADEMIK</a:t>
                      </a:r>
                    </a:p>
                    <a:p>
                      <a:pPr algn="ctr"/>
                      <a:endParaRPr lang="en-US" sz="1400" b="1" kern="1200" baseline="0" dirty="0" smtClean="0">
                        <a:solidFill>
                          <a:schemeClr val="lt1"/>
                        </a:solidFill>
                        <a:latin typeface="Constantia" pitchFamily="18" charset="0"/>
                        <a:ea typeface="+mn-ea"/>
                        <a:cs typeface="+mn-cs"/>
                      </a:endParaRPr>
                    </a:p>
                  </a:txBody>
                  <a:tcPr marL="121920" marR="121920"/>
                </a:tc>
              </a:tr>
              <a:tr h="4303391">
                <a:tc>
                  <a:txBody>
                    <a:bodyPr/>
                    <a:lstStyle/>
                    <a:p>
                      <a:r>
                        <a:rPr lang="en-US" sz="1400" b="1" dirty="0" smtClean="0">
                          <a:latin typeface="Constantia" pitchFamily="18" charset="0"/>
                        </a:rPr>
                        <a:t>1</a:t>
                      </a:r>
                      <a:endParaRPr lang="id-ID" sz="1400" b="1" dirty="0">
                        <a:latin typeface="Constantia" pitchFamily="18" charset="0"/>
                      </a:endParaRPr>
                    </a:p>
                  </a:txBody>
                  <a:tcPr marL="121920" marR="121920"/>
                </a:tc>
                <a:tc>
                  <a:txBody>
                    <a:bodyPr/>
                    <a:lstStyle/>
                    <a:p>
                      <a:r>
                        <a:rPr lang="en-US" sz="2400" b="1" dirty="0" err="1" smtClean="0">
                          <a:latin typeface="Constantia" pitchFamily="18" charset="0"/>
                        </a:rPr>
                        <a:t>Asisten</a:t>
                      </a:r>
                      <a:r>
                        <a:rPr lang="en-US" sz="2400" b="1" dirty="0" smtClean="0">
                          <a:latin typeface="Constantia" pitchFamily="18" charset="0"/>
                        </a:rPr>
                        <a:t> </a:t>
                      </a:r>
                      <a:r>
                        <a:rPr lang="en-US" sz="2400" b="1" dirty="0" err="1" smtClean="0">
                          <a:latin typeface="Constantia" pitchFamily="18" charset="0"/>
                        </a:rPr>
                        <a:t>Ahli</a:t>
                      </a:r>
                      <a:endParaRPr lang="id-ID" sz="2400" b="1" dirty="0">
                        <a:latin typeface="Constantia" pitchFamily="18" charset="0"/>
                      </a:endParaRPr>
                    </a:p>
                  </a:txBody>
                  <a:tcPr marL="121920" marR="121920"/>
                </a:tc>
                <a:tc>
                  <a:txBody>
                    <a:bodyPr/>
                    <a:lstStyle/>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Memiliki ijazah serendah-rendahnya magister dalam bidang ilmu yang sesuai dengan bidang ilmu penugasannya</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endParaRPr lang="en-US" sz="1400" b="1" kern="1200" baseline="0" dirty="0" smtClean="0">
                        <a:solidFill>
                          <a:schemeClr val="dk1"/>
                        </a:solidFill>
                        <a:latin typeface="Constantia" pitchFamily="18" charset="0"/>
                        <a:ea typeface="+mn-ea"/>
                        <a:cs typeface="+mn-cs"/>
                      </a:endParaRPr>
                    </a:p>
                    <a:p>
                      <a:pPr marL="342900" indent="-342900">
                        <a:buAutoNum type="alphaLcPeriod"/>
                      </a:pPr>
                      <a:r>
                        <a:rPr lang="id-ID" sz="1400" b="1" kern="1200" baseline="0" dirty="0" smtClean="0">
                          <a:solidFill>
                            <a:schemeClr val="dk1"/>
                          </a:solidFill>
                          <a:latin typeface="Constantia" pitchFamily="18" charset="0"/>
                          <a:ea typeface="+mn-ea"/>
                          <a:cs typeface="+mn-cs"/>
                        </a:rPr>
                        <a:t>Memiliki pengalaman penyelenggaraan pengajaran</a:t>
                      </a:r>
                      <a:endParaRPr lang="en-US" sz="1400" b="1" kern="1200" baseline="0" dirty="0" smtClean="0">
                        <a:solidFill>
                          <a:schemeClr val="dk1"/>
                        </a:solidFill>
                        <a:latin typeface="Constantia" pitchFamily="18" charset="0"/>
                        <a:ea typeface="+mn-ea"/>
                        <a:cs typeface="+mn-cs"/>
                      </a:endParaRPr>
                    </a:p>
                    <a:p>
                      <a:pPr marL="342900" indent="-342900">
                        <a:buAutoNum type="alphaLcPeriod"/>
                      </a:pPr>
                      <a:endParaRPr lang="en-US" sz="1400" b="1" kern="1200" baseline="0" dirty="0" smtClean="0">
                        <a:solidFill>
                          <a:schemeClr val="dk1"/>
                        </a:solidFill>
                        <a:latin typeface="Constantia" pitchFamily="18" charset="0"/>
                        <a:ea typeface="+mn-ea"/>
                        <a:cs typeface="+mn-cs"/>
                      </a:endParaRPr>
                    </a:p>
                    <a:p>
                      <a:pPr marL="342900" indent="-342900">
                        <a:buAutoNum type="alphaLcPeriod"/>
                      </a:pPr>
                      <a:r>
                        <a:rPr lang="id-ID" sz="1400" b="1" kern="1200" baseline="0" dirty="0" smtClean="0">
                          <a:solidFill>
                            <a:schemeClr val="dk1"/>
                          </a:solidFill>
                          <a:latin typeface="Constantia" pitchFamily="18" charset="0"/>
                          <a:ea typeface="+mn-ea"/>
                          <a:cs typeface="+mn-cs"/>
                        </a:rPr>
                        <a:t>Mampu menyebarluaskan ilmu pengetahuan, teknologi dan/atau seni.</a:t>
                      </a:r>
                      <a:endParaRPr lang="en-US" sz="1400" b="1" kern="1200" baseline="0" dirty="0" smtClean="0">
                        <a:solidFill>
                          <a:schemeClr val="dk1"/>
                        </a:solidFill>
                        <a:latin typeface="Constantia" pitchFamily="18" charset="0"/>
                        <a:ea typeface="+mn-ea"/>
                        <a:cs typeface="+mn-cs"/>
                      </a:endParaRPr>
                    </a:p>
                    <a:p>
                      <a:pPr marL="342900" indent="-342900">
                        <a:buAutoNum type="alphaLcPeriod"/>
                      </a:pPr>
                      <a:endParaRPr lang="en-US" sz="1400" b="1" kern="1200" baseline="0" dirty="0" smtClean="0">
                        <a:solidFill>
                          <a:schemeClr val="dk1"/>
                        </a:solidFill>
                        <a:latin typeface="Constantia" pitchFamily="18" charset="0"/>
                        <a:ea typeface="+mn-ea"/>
                        <a:cs typeface="+mn-cs"/>
                      </a:endParaRPr>
                    </a:p>
                    <a:p>
                      <a:pPr marL="342900" indent="-342900">
                        <a:buAutoNum type="alphaLcPeriod"/>
                      </a:pPr>
                      <a:r>
                        <a:rPr lang="id-ID" sz="1400" b="1" kern="1200" baseline="0" dirty="0" smtClean="0">
                          <a:solidFill>
                            <a:schemeClr val="dk1"/>
                          </a:solidFill>
                          <a:latin typeface="Constantia" pitchFamily="18" charset="0"/>
                          <a:ea typeface="+mn-ea"/>
                          <a:cs typeface="+mn-cs"/>
                        </a:rPr>
                        <a:t>Mampu memahami pelaksanaan penelitian dan pengabdian kepada masyarakat </a:t>
                      </a:r>
                      <a:endParaRPr lang="en-US" sz="1400" b="1" kern="1200" baseline="0" dirty="0" smtClean="0">
                        <a:solidFill>
                          <a:schemeClr val="dk1"/>
                        </a:solidFill>
                        <a:latin typeface="Constantia" pitchFamily="18" charset="0"/>
                        <a:ea typeface="+mn-ea"/>
                        <a:cs typeface="+mn-cs"/>
                      </a:endParaRPr>
                    </a:p>
                    <a:p>
                      <a:pPr marL="342900" indent="-342900">
                        <a:buAutoNum type="alphaLcPeriod"/>
                      </a:pPr>
                      <a:endParaRPr lang="en-US" sz="1400" b="1" kern="1200" baseline="0" dirty="0" smtClean="0">
                        <a:solidFill>
                          <a:schemeClr val="dk1"/>
                        </a:solidFill>
                        <a:latin typeface="Constantia" pitchFamily="18" charset="0"/>
                        <a:ea typeface="+mn-ea"/>
                        <a:cs typeface="+mn-cs"/>
                      </a:endParaRPr>
                    </a:p>
                    <a:p>
                      <a:pPr marL="342900" indent="-342900">
                        <a:buAutoNum type="alphaLcPeriod"/>
                      </a:pPr>
                      <a:r>
                        <a:rPr lang="id-ID" sz="1400" b="1" kern="1200" baseline="0" dirty="0" smtClean="0">
                          <a:solidFill>
                            <a:schemeClr val="dk1"/>
                          </a:solidFill>
                          <a:latin typeface="Constantia" pitchFamily="18" charset="0"/>
                          <a:ea typeface="+mn-ea"/>
                          <a:cs typeface="+mn-cs"/>
                        </a:rPr>
                        <a:t>Mampu menulis karya ilmiah yang dipublikasikan pada jurnal ilmiah. </a:t>
                      </a:r>
                    </a:p>
                  </a:txBody>
                  <a:tcPr marL="121920" marR="121920"/>
                </a:tc>
                <a:tc>
                  <a:txBody>
                    <a:bodyPr/>
                    <a:lstStyle/>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Mengikuti pendidikan dan pelatihan</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Melaksanakan pengajaran setinggi-tingginya jenjang sarjana,</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Membina kegiatan mahasiswa di bidang akademik dan kemahasiswaan</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Mengembangkan bahan ajar</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Menyampaikan presentasi ilmiah </a:t>
                      </a:r>
                      <a:endParaRPr lang="en-US" sz="1400" b="1" kern="1200" baseline="0" dirty="0" smtClean="0">
                        <a:solidFill>
                          <a:schemeClr val="dk1"/>
                        </a:solidFill>
                        <a:latin typeface="Constantia" pitchFamily="18" charset="0"/>
                        <a:ea typeface="+mn-ea"/>
                        <a:cs typeface="+mn-cs"/>
                      </a:endParaRPr>
                    </a:p>
                  </a:txBody>
                  <a:tcPr marL="121920" marR="121920"/>
                </a:tc>
                <a:tc>
                  <a:txBody>
                    <a:bodyPr/>
                    <a:lstStyle/>
                    <a:p>
                      <a:pPr marL="342900" indent="-342900">
                        <a:buFont typeface="+mj-lt"/>
                        <a:buAutoNum type="alphaLcPeriod"/>
                      </a:pPr>
                      <a:r>
                        <a:rPr lang="id-ID" sz="1400" b="1" kern="1200" baseline="0" dirty="0" smtClean="0">
                          <a:solidFill>
                            <a:schemeClr val="dk1"/>
                          </a:solidFill>
                          <a:latin typeface="Constantia" pitchFamily="18" charset="0"/>
                          <a:ea typeface="+mn-ea"/>
                          <a:cs typeface="+mn-cs"/>
                        </a:rPr>
                        <a:t>Memiliki angka kredit yang memenuhi persyaratan dengan proporsi:</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rabicPeriod"/>
                      </a:pPr>
                      <a:r>
                        <a:rPr lang="id-ID" sz="1400" b="1" kern="1200" baseline="0" dirty="0" smtClean="0">
                          <a:solidFill>
                            <a:schemeClr val="dk1"/>
                          </a:solidFill>
                          <a:latin typeface="Constantia" pitchFamily="18" charset="0"/>
                          <a:ea typeface="+mn-ea"/>
                          <a:cs typeface="+mn-cs"/>
                        </a:rPr>
                        <a:t>Pendidikan:</a:t>
                      </a:r>
                      <a:r>
                        <a:rPr lang="id-ID" sz="1400" b="1" u="sng" kern="1200" baseline="0" dirty="0" smtClean="0">
                          <a:solidFill>
                            <a:schemeClr val="dk1"/>
                          </a:solidFill>
                          <a:latin typeface="Constantia" pitchFamily="18" charset="0"/>
                          <a:ea typeface="+mn-ea"/>
                          <a:cs typeface="+mn-cs"/>
                        </a:rPr>
                        <a:t>&gt;</a:t>
                      </a:r>
                      <a:r>
                        <a:rPr lang="id-ID" sz="1400" b="1" kern="1200" baseline="0" dirty="0" smtClean="0">
                          <a:solidFill>
                            <a:schemeClr val="dk1"/>
                          </a:solidFill>
                          <a:latin typeface="Constantia" pitchFamily="18" charset="0"/>
                          <a:ea typeface="+mn-ea"/>
                          <a:cs typeface="+mn-cs"/>
                        </a:rPr>
                        <a:t> 55%</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rabicPeriod"/>
                      </a:pPr>
                      <a:r>
                        <a:rPr lang="id-ID" sz="1400" b="1" kern="1200" baseline="0" dirty="0" smtClean="0">
                          <a:solidFill>
                            <a:schemeClr val="dk1"/>
                          </a:solidFill>
                          <a:latin typeface="Constantia" pitchFamily="18" charset="0"/>
                          <a:ea typeface="+mn-ea"/>
                          <a:cs typeface="+mn-cs"/>
                        </a:rPr>
                        <a:t>Penelitian:</a:t>
                      </a:r>
                      <a:r>
                        <a:rPr lang="id-ID" sz="1400" b="1" u="sng" kern="1200" baseline="0" dirty="0" smtClean="0">
                          <a:solidFill>
                            <a:schemeClr val="dk1"/>
                          </a:solidFill>
                          <a:latin typeface="Constantia" pitchFamily="18" charset="0"/>
                          <a:ea typeface="+mn-ea"/>
                          <a:cs typeface="+mn-cs"/>
                        </a:rPr>
                        <a:t>&gt;</a:t>
                      </a:r>
                      <a:r>
                        <a:rPr lang="id-ID" sz="1400" b="1" kern="1200" baseline="0" dirty="0" smtClean="0">
                          <a:solidFill>
                            <a:schemeClr val="dk1"/>
                          </a:solidFill>
                          <a:latin typeface="Constantia" pitchFamily="18" charset="0"/>
                          <a:ea typeface="+mn-ea"/>
                          <a:cs typeface="+mn-cs"/>
                        </a:rPr>
                        <a:t> 25%</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rabicPeriod"/>
                      </a:pPr>
                      <a:r>
                        <a:rPr lang="fi-FI" sz="1400" b="1" kern="1200" baseline="0" dirty="0" smtClean="0">
                          <a:solidFill>
                            <a:schemeClr val="dk1"/>
                          </a:solidFill>
                          <a:latin typeface="Constantia" pitchFamily="18" charset="0"/>
                          <a:ea typeface="+mn-ea"/>
                          <a:cs typeface="+mn-cs"/>
                        </a:rPr>
                        <a:t>Pengabdian kepada Masyarakat : </a:t>
                      </a:r>
                      <a:r>
                        <a:rPr lang="fi-FI" sz="1400" b="1" u="sng" kern="1200" baseline="0" dirty="0" smtClean="0">
                          <a:solidFill>
                            <a:schemeClr val="dk1"/>
                          </a:solidFill>
                          <a:latin typeface="Constantia" pitchFamily="18" charset="0"/>
                          <a:ea typeface="+mn-ea"/>
                          <a:cs typeface="+mn-cs"/>
                        </a:rPr>
                        <a:t>&lt;</a:t>
                      </a:r>
                      <a:r>
                        <a:rPr lang="fi-FI" sz="1400" b="1" kern="1200" baseline="0" dirty="0" smtClean="0">
                          <a:solidFill>
                            <a:schemeClr val="dk1"/>
                          </a:solidFill>
                          <a:latin typeface="Constantia" pitchFamily="18" charset="0"/>
                          <a:ea typeface="+mn-ea"/>
                          <a:cs typeface="+mn-cs"/>
                        </a:rPr>
                        <a:t> 10%</a:t>
                      </a:r>
                    </a:p>
                    <a:p>
                      <a:pPr marL="342900" indent="-342900">
                        <a:buFont typeface="+mj-lt"/>
                        <a:buAutoNum type="arabicPeriod"/>
                      </a:pPr>
                      <a:r>
                        <a:rPr lang="id-ID" sz="1400" b="1" kern="1200" baseline="0" dirty="0" smtClean="0">
                          <a:solidFill>
                            <a:schemeClr val="dk1"/>
                          </a:solidFill>
                          <a:latin typeface="Constantia" pitchFamily="18" charset="0"/>
                          <a:ea typeface="+mn-ea"/>
                          <a:cs typeface="+mn-cs"/>
                        </a:rPr>
                        <a:t>Penunjang Tri Dharma: </a:t>
                      </a:r>
                      <a:r>
                        <a:rPr lang="id-ID" sz="1400" b="1" u="sng" kern="1200" baseline="0" dirty="0" smtClean="0">
                          <a:solidFill>
                            <a:schemeClr val="dk1"/>
                          </a:solidFill>
                          <a:latin typeface="Constantia" pitchFamily="18" charset="0"/>
                          <a:ea typeface="+mn-ea"/>
                          <a:cs typeface="+mn-cs"/>
                        </a:rPr>
                        <a:t>&lt;</a:t>
                      </a:r>
                      <a:r>
                        <a:rPr lang="id-ID" sz="1400" b="1" kern="1200" baseline="0" dirty="0" smtClean="0">
                          <a:solidFill>
                            <a:schemeClr val="dk1"/>
                          </a:solidFill>
                          <a:latin typeface="Constantia" pitchFamily="18" charset="0"/>
                          <a:ea typeface="+mn-ea"/>
                          <a:cs typeface="+mn-cs"/>
                        </a:rPr>
                        <a:t> 10% </a:t>
                      </a:r>
                      <a:endParaRPr lang="en-US" sz="1400" b="1" kern="1200" baseline="0" dirty="0" smtClean="0">
                        <a:solidFill>
                          <a:schemeClr val="dk1"/>
                        </a:solidFill>
                        <a:latin typeface="Constantia" pitchFamily="18" charset="0"/>
                        <a:ea typeface="+mn-ea"/>
                        <a:cs typeface="+mn-cs"/>
                      </a:endParaRPr>
                    </a:p>
                    <a:p>
                      <a:pPr marL="342900" indent="-342900">
                        <a:buFont typeface="+mj-lt"/>
                        <a:buAutoNum type="arabicPeriod"/>
                      </a:pPr>
                      <a:endParaRPr lang="en-US" sz="1400" b="1" kern="1200" baseline="0" dirty="0" smtClean="0">
                        <a:solidFill>
                          <a:schemeClr val="dk1"/>
                        </a:solidFill>
                        <a:latin typeface="Constantia" pitchFamily="18" charset="0"/>
                        <a:ea typeface="+mn-ea"/>
                        <a:cs typeface="+mn-cs"/>
                      </a:endParaRPr>
                    </a:p>
                    <a:p>
                      <a:pPr marL="342900" indent="-342900">
                        <a:buFont typeface="+mj-lt"/>
                        <a:buAutoNum type="alphaLcPeriod" startAt="2"/>
                      </a:pPr>
                      <a:r>
                        <a:rPr lang="id-ID" sz="1400" b="1" kern="1200" baseline="0" dirty="0" smtClean="0">
                          <a:solidFill>
                            <a:schemeClr val="dk1"/>
                          </a:solidFill>
                          <a:latin typeface="Constantia" pitchFamily="18" charset="0"/>
                          <a:ea typeface="+mn-ea"/>
                          <a:cs typeface="+mn-cs"/>
                        </a:rPr>
                        <a:t>Memiliki karya ilmiah yang dipublikasikan di jurnal nasional sebagai penulis pertama. </a:t>
                      </a:r>
                      <a:endParaRPr lang="en-US" sz="1400" b="1" kern="1200" baseline="0" dirty="0" smtClean="0">
                        <a:solidFill>
                          <a:schemeClr val="dk1"/>
                        </a:solidFill>
                        <a:latin typeface="Constantia" pitchFamily="18" charset="0"/>
                        <a:ea typeface="+mn-ea"/>
                        <a:cs typeface="+mn-cs"/>
                      </a:endParaRPr>
                    </a:p>
                  </a:txBody>
                  <a:tcPr marL="121920" marR="121920"/>
                </a:tc>
              </a:tr>
            </a:tbl>
          </a:graphicData>
        </a:graphic>
      </p:graphicFrame>
      <p:sp>
        <p:nvSpPr>
          <p:cNvPr id="4" name="Slide Number Placeholder 3"/>
          <p:cNvSpPr>
            <a:spLocks noGrp="1"/>
          </p:cNvSpPr>
          <p:nvPr>
            <p:ph type="sldNum" sz="quarter" idx="12"/>
          </p:nvPr>
        </p:nvSpPr>
        <p:spPr/>
        <p:txBody>
          <a:bodyPr/>
          <a:lstStyle/>
          <a:p>
            <a:fld id="{E3824FE4-04BA-47CE-A7F8-58EDC427D30F}" type="slidenum">
              <a:rPr lang="en-US" smtClean="0"/>
              <a:pPr/>
              <a:t>92</a:t>
            </a:fld>
            <a:endParaRPr lang="en-US"/>
          </a:p>
        </p:txBody>
      </p:sp>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85709" y="533542"/>
          <a:ext cx="11601491" cy="5567329"/>
        </p:xfrm>
        <a:graphic>
          <a:graphicData uri="http://schemas.openxmlformats.org/drawingml/2006/table">
            <a:tbl>
              <a:tblPr firstRow="1" bandRow="1">
                <a:tableStyleId>{5C22544A-7EE6-4342-B048-85BDC9FD1C3A}</a:tableStyleId>
              </a:tblPr>
              <a:tblGrid>
                <a:gridCol w="662943"/>
                <a:gridCol w="1878336"/>
                <a:gridCol w="2983260"/>
                <a:gridCol w="2952771"/>
                <a:gridCol w="3124181"/>
              </a:tblGrid>
              <a:tr h="1143000">
                <a:tc>
                  <a:txBody>
                    <a:bodyPr/>
                    <a:lstStyle/>
                    <a:p>
                      <a:pPr algn="ctr"/>
                      <a:endParaRPr lang="en-US" sz="1600" dirty="0" smtClean="0">
                        <a:latin typeface="Constantia" pitchFamily="18" charset="0"/>
                      </a:endParaRPr>
                    </a:p>
                    <a:p>
                      <a:pPr algn="ctr"/>
                      <a:r>
                        <a:rPr lang="en-US" sz="1600" dirty="0" smtClean="0">
                          <a:latin typeface="Constantia" pitchFamily="18" charset="0"/>
                        </a:rPr>
                        <a:t>NO</a:t>
                      </a:r>
                      <a:endParaRPr lang="id-ID" sz="1600" dirty="0">
                        <a:latin typeface="Constantia" pitchFamily="18" charset="0"/>
                      </a:endParaRP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JABATAN AKADEMIK</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TUGAS, TANGGUNG JAWAB DAN WEWENANG</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56689">
                <a:tc>
                  <a:txBody>
                    <a:bodyPr/>
                    <a:lstStyle/>
                    <a:p>
                      <a:r>
                        <a:rPr lang="en-US" sz="1600" b="1" dirty="0" smtClean="0">
                          <a:latin typeface="Constantia" pitchFamily="18" charset="0"/>
                        </a:rPr>
                        <a:t>1</a:t>
                      </a:r>
                      <a:endParaRPr lang="id-ID" sz="1600" b="1" dirty="0">
                        <a:latin typeface="Constantia" pitchFamily="18" charset="0"/>
                      </a:endParaRPr>
                    </a:p>
                  </a:txBody>
                  <a:tcPr marL="121920" marR="121920"/>
                </a:tc>
                <a:tc>
                  <a:txBody>
                    <a:bodyPr/>
                    <a:lstStyle/>
                    <a:p>
                      <a:r>
                        <a:rPr lang="en-US" sz="2400" b="1" dirty="0" err="1" smtClean="0">
                          <a:latin typeface="Constantia" pitchFamily="18" charset="0"/>
                        </a:rPr>
                        <a:t>Asisten</a:t>
                      </a:r>
                      <a:r>
                        <a:rPr lang="en-US" sz="2400" b="1" dirty="0" smtClean="0">
                          <a:latin typeface="Constantia" pitchFamily="18" charset="0"/>
                        </a:rPr>
                        <a:t> </a:t>
                      </a:r>
                      <a:r>
                        <a:rPr lang="en-US" sz="2400" b="1" dirty="0" err="1" smtClean="0">
                          <a:latin typeface="Constantia" pitchFamily="18" charset="0"/>
                        </a:rPr>
                        <a:t>Ahli</a:t>
                      </a:r>
                      <a:endParaRPr lang="id-ID" sz="2400" b="1" dirty="0">
                        <a:latin typeface="Constantia" pitchFamily="18" charset="0"/>
                      </a:endParaRPr>
                    </a:p>
                  </a:txBody>
                  <a:tcPr marL="121920" marR="121920"/>
                </a:tc>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eriod" startAt="6"/>
                        <a:tabLst/>
                        <a:defRPr/>
                      </a:pPr>
                      <a:r>
                        <a:rPr lang="sv-SE" sz="1600" kern="1200" baseline="0" dirty="0" smtClean="0">
                          <a:solidFill>
                            <a:schemeClr val="dk1"/>
                          </a:solidFill>
                          <a:latin typeface="Constantia" pitchFamily="18" charset="0"/>
                          <a:ea typeface="+mn-ea"/>
                          <a:cs typeface="+mn-cs"/>
                        </a:rPr>
                        <a:t>Memiliki kinerja, integritas, tanggung jawab pelaksanaan tugas, etika dan tata krama dalam kehidupan kampus </a:t>
                      </a:r>
                    </a:p>
                    <a:p>
                      <a:pPr marL="342900" indent="-342900">
                        <a:buFont typeface="+mj-lt"/>
                        <a:buAutoNum type="alphaLcPeriod" startAt="6"/>
                      </a:pPr>
                      <a:endParaRPr lang="id-ID" sz="1600" kern="1200" baseline="0" dirty="0" smtClean="0">
                        <a:solidFill>
                          <a:schemeClr val="dk1"/>
                        </a:solidFill>
                        <a:latin typeface="Constantia" pitchFamily="18" charset="0"/>
                        <a:ea typeface="+mn-ea"/>
                        <a:cs typeface="+mn-cs"/>
                      </a:endParaRPr>
                    </a:p>
                    <a:p>
                      <a:endParaRPr lang="id-ID" sz="1600" dirty="0">
                        <a:latin typeface="Constantia" pitchFamily="18" charset="0"/>
                      </a:endParaRPr>
                    </a:p>
                  </a:txBody>
                  <a:tcPr marL="121920" marR="121920"/>
                </a:tc>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eriod" startAt="6"/>
                        <a:tabLst/>
                        <a:defRPr/>
                      </a:pPr>
                      <a:r>
                        <a:rPr lang="id-ID" sz="1600" kern="1200" baseline="0" dirty="0" smtClean="0">
                          <a:solidFill>
                            <a:schemeClr val="dk1"/>
                          </a:solidFill>
                          <a:latin typeface="Constantia" pitchFamily="18" charset="0"/>
                          <a:ea typeface="+mn-ea"/>
                          <a:cs typeface="+mn-cs"/>
                        </a:rPr>
                        <a:t>Menghasilkan karya ilmiah yang dipublikasikan pada jurnal ilmiah nasional, </a:t>
                      </a:r>
                      <a:endParaRPr lang="en-US" sz="1600" kern="1200" baseline="0" dirty="0" smtClean="0">
                        <a:solidFill>
                          <a:schemeClr val="dk1"/>
                        </a:solidFill>
                        <a:latin typeface="Constantia" pitchFamily="18" charset="0"/>
                        <a:ea typeface="+mn-ea"/>
                        <a:cs typeface="+mn-cs"/>
                      </a:endParaRPr>
                    </a:p>
                    <a:p>
                      <a:pPr marL="342900" indent="-342900">
                        <a:buFont typeface="+mj-lt"/>
                        <a:buAutoNum type="alphaLcPeriod" startAt="6"/>
                      </a:pPr>
                      <a:endParaRPr lang="en-US" sz="1600" kern="1200" baseline="0" dirty="0" smtClean="0">
                        <a:solidFill>
                          <a:schemeClr val="dk1"/>
                        </a:solidFill>
                        <a:latin typeface="Constantia" pitchFamily="18" charset="0"/>
                        <a:ea typeface="+mn-ea"/>
                        <a:cs typeface="+mn-cs"/>
                      </a:endParaRPr>
                    </a:p>
                    <a:p>
                      <a:pPr marL="342900" indent="-342900">
                        <a:buFont typeface="+mj-lt"/>
                        <a:buAutoNum type="alphaLcPeriod" startAt="6"/>
                      </a:pPr>
                      <a:r>
                        <a:rPr lang="id-ID" sz="1600" kern="1200" baseline="0" dirty="0" smtClean="0">
                          <a:solidFill>
                            <a:schemeClr val="dk1"/>
                          </a:solidFill>
                          <a:latin typeface="Constantia" pitchFamily="18" charset="0"/>
                          <a:ea typeface="+mn-ea"/>
                          <a:cs typeface="+mn-cs"/>
                        </a:rPr>
                        <a:t>Menghasilkan karya ilmiah dalam bentuk lain </a:t>
                      </a:r>
                      <a:endParaRPr lang="en-US" sz="1600" kern="1200" baseline="0" dirty="0" smtClean="0">
                        <a:solidFill>
                          <a:schemeClr val="dk1"/>
                        </a:solidFill>
                        <a:latin typeface="Constantia" pitchFamily="18" charset="0"/>
                        <a:ea typeface="+mn-ea"/>
                        <a:cs typeface="+mn-cs"/>
                      </a:endParaRPr>
                    </a:p>
                    <a:p>
                      <a:pPr marL="342900" indent="-342900">
                        <a:buFont typeface="+mj-lt"/>
                        <a:buAutoNum type="alphaLcPeriod" startAt="6"/>
                      </a:pPr>
                      <a:endParaRPr lang="en-US" sz="1600" kern="1200" baseline="0" dirty="0" smtClean="0">
                        <a:solidFill>
                          <a:schemeClr val="dk1"/>
                        </a:solidFill>
                        <a:latin typeface="Constantia" pitchFamily="18" charset="0"/>
                        <a:ea typeface="+mn-ea"/>
                        <a:cs typeface="+mn-cs"/>
                      </a:endParaRPr>
                    </a:p>
                    <a:p>
                      <a:pPr marL="342900" indent="-342900">
                        <a:buFont typeface="+mj-lt"/>
                        <a:buAutoNum type="alphaLcPeriod" startAt="6"/>
                      </a:pPr>
                      <a:r>
                        <a:rPr lang="sv-SE" sz="1600" kern="1200" baseline="0" dirty="0" smtClean="0">
                          <a:solidFill>
                            <a:schemeClr val="dk1"/>
                          </a:solidFill>
                          <a:latin typeface="Constantia" pitchFamily="18" charset="0"/>
                          <a:ea typeface="+mn-ea"/>
                          <a:cs typeface="+mn-cs"/>
                        </a:rPr>
                        <a:t>Membuat rancangan dan karya teknologi/karya seni monumental/ seni pertunjukan</a:t>
                      </a:r>
                    </a:p>
                    <a:p>
                      <a:pPr marL="342900" indent="-342900">
                        <a:buFont typeface="+mj-lt"/>
                        <a:buAutoNum type="alphaLcPeriod" startAt="6"/>
                      </a:pPr>
                      <a:endParaRPr lang="sv-SE" sz="1600" kern="1200" baseline="0" dirty="0" smtClean="0">
                        <a:solidFill>
                          <a:schemeClr val="dk1"/>
                        </a:solidFill>
                        <a:latin typeface="Constantia" pitchFamily="18" charset="0"/>
                        <a:ea typeface="+mn-ea"/>
                        <a:cs typeface="+mn-cs"/>
                      </a:endParaRPr>
                    </a:p>
                    <a:p>
                      <a:pPr marL="342900" indent="-342900">
                        <a:buFont typeface="+mj-lt"/>
                        <a:buAutoNum type="alphaLcPeriod" startAt="6"/>
                      </a:pPr>
                      <a:r>
                        <a:rPr lang="id-ID" sz="1600" kern="1200" baseline="0" dirty="0" smtClean="0">
                          <a:solidFill>
                            <a:schemeClr val="dk1"/>
                          </a:solidFill>
                          <a:latin typeface="Constantia" pitchFamily="18" charset="0"/>
                          <a:ea typeface="+mn-ea"/>
                          <a:cs typeface="+mn-cs"/>
                        </a:rPr>
                        <a:t>Melaksanakan pengabdian masyarakat </a:t>
                      </a:r>
                      <a:endParaRPr lang="en-US" sz="1600" kern="1200" baseline="0" dirty="0" smtClean="0">
                        <a:solidFill>
                          <a:schemeClr val="dk1"/>
                        </a:solidFill>
                        <a:latin typeface="Constantia" pitchFamily="18" charset="0"/>
                        <a:ea typeface="+mn-ea"/>
                        <a:cs typeface="+mn-cs"/>
                      </a:endParaRPr>
                    </a:p>
                    <a:p>
                      <a:pPr marL="342900" indent="-342900">
                        <a:buFont typeface="+mj-lt"/>
                        <a:buAutoNum type="alphaLcPeriod" startAt="6"/>
                      </a:pPr>
                      <a:endParaRPr lang="en-US" sz="1600" kern="1200" baseline="0" dirty="0" smtClean="0">
                        <a:solidFill>
                          <a:schemeClr val="dk1"/>
                        </a:solidFill>
                        <a:latin typeface="Constantia" pitchFamily="18" charset="0"/>
                        <a:ea typeface="+mn-ea"/>
                        <a:cs typeface="+mn-cs"/>
                      </a:endParaRPr>
                    </a:p>
                    <a:p>
                      <a:pPr marL="342900" indent="-342900">
                        <a:buFont typeface="+mj-lt"/>
                        <a:buAutoNum type="alphaLcPeriod" startAt="6"/>
                      </a:pPr>
                      <a:r>
                        <a:rPr lang="id-ID" sz="1600" kern="1200" baseline="0" dirty="0" smtClean="0">
                          <a:solidFill>
                            <a:schemeClr val="dk1"/>
                          </a:solidFill>
                          <a:latin typeface="Constantia" pitchFamily="18" charset="0"/>
                          <a:ea typeface="+mn-ea"/>
                          <a:cs typeface="+mn-cs"/>
                        </a:rPr>
                        <a:t>Melaksanakan tugas penunjang </a:t>
                      </a:r>
                    </a:p>
                  </a:txBody>
                  <a:tcPr marL="121920" marR="121920"/>
                </a:tc>
                <a:tc>
                  <a:txBody>
                    <a:bodyPr/>
                    <a:lstStyle/>
                    <a:p>
                      <a:pPr marL="342900" indent="-342900">
                        <a:buFont typeface="+mj-lt"/>
                        <a:buAutoNum type="alphaLcPeriod" startAt="3"/>
                      </a:pPr>
                      <a:r>
                        <a:rPr lang="id-ID" sz="1600" b="1" kern="1200" baseline="0" dirty="0" smtClean="0">
                          <a:solidFill>
                            <a:schemeClr val="dk1"/>
                          </a:solidFill>
                          <a:latin typeface="Constantia" pitchFamily="18" charset="0"/>
                          <a:ea typeface="+mn-ea"/>
                          <a:cs typeface="+mn-cs"/>
                        </a:rPr>
                        <a:t>DP3 atau dokumen yang setara dengan nilai minimal baik dan pertimbangan Senat Fakultas bagi Universitas/Institut atau Senat Perguruan Tinggi bagi Sekolah Tinggi/Politeknik dan Akademi.</a:t>
                      </a:r>
                    </a:p>
                    <a:p>
                      <a:endParaRPr lang="id-ID" sz="1600" b="1" dirty="0">
                        <a:latin typeface="Constantia" pitchFamily="18" charset="0"/>
                      </a:endParaRPr>
                    </a:p>
                  </a:txBody>
                  <a:tcPr marL="121920" marR="121920"/>
                </a:tc>
              </a:tr>
            </a:tbl>
          </a:graphicData>
        </a:graphic>
      </p:graphicFrame>
      <p:sp>
        <p:nvSpPr>
          <p:cNvPr id="4" name="Slide Number Placeholder 3"/>
          <p:cNvSpPr>
            <a:spLocks noGrp="1"/>
          </p:cNvSpPr>
          <p:nvPr>
            <p:ph type="sldNum" sz="quarter" idx="12"/>
          </p:nvPr>
        </p:nvSpPr>
        <p:spPr/>
        <p:txBody>
          <a:bodyPr/>
          <a:lstStyle/>
          <a:p>
            <a:fld id="{E3824FE4-04BA-47CE-A7F8-58EDC427D30F}" type="slidenum">
              <a:rPr lang="en-US" smtClean="0"/>
              <a:pPr/>
              <a:t>93</a:t>
            </a:fld>
            <a:endParaRPr lang="en-US"/>
          </a:p>
        </p:txBody>
      </p:sp>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430970415"/>
              </p:ext>
            </p:extLst>
          </p:nvPr>
        </p:nvGraphicFramePr>
        <p:xfrm>
          <a:off x="285709" y="115248"/>
          <a:ext cx="11525331" cy="6842760"/>
        </p:xfrm>
        <a:graphic>
          <a:graphicData uri="http://schemas.openxmlformats.org/drawingml/2006/table">
            <a:tbl>
              <a:tblPr firstRow="1" bandRow="1">
                <a:tableStyleId>{5C22544A-7EE6-4342-B048-85BDC9FD1C3A}</a:tableStyleId>
              </a:tblPr>
              <a:tblGrid>
                <a:gridCol w="658591"/>
                <a:gridCol w="1627425"/>
                <a:gridCol w="2857520"/>
                <a:gridCol w="2857520"/>
                <a:gridCol w="3524275"/>
              </a:tblGrid>
              <a:tr h="1143000">
                <a:tc>
                  <a:txBody>
                    <a:bodyPr/>
                    <a:lstStyle/>
                    <a:p>
                      <a:pPr algn="ctr"/>
                      <a:endParaRPr lang="en-US" sz="1600" b="1" dirty="0" smtClean="0">
                        <a:latin typeface="Constantia" pitchFamily="18" charset="0"/>
                      </a:endParaRPr>
                    </a:p>
                    <a:p>
                      <a:pPr algn="ctr"/>
                      <a:r>
                        <a:rPr lang="en-US" sz="1600" b="1" dirty="0" smtClean="0">
                          <a:latin typeface="Constantia" pitchFamily="18" charset="0"/>
                        </a:rPr>
                        <a:t>NO</a:t>
                      </a:r>
                      <a:endParaRPr lang="id-ID" sz="1600" b="1" dirty="0">
                        <a:latin typeface="Constantia" pitchFamily="18" charset="0"/>
                      </a:endParaRPr>
                    </a:p>
                  </a:txBody>
                  <a:tcPr marL="121920" marR="121920"/>
                </a:tc>
                <a:tc>
                  <a:txBody>
                    <a:bodyPr/>
                    <a:lstStyle/>
                    <a:p>
                      <a:pPr algn="ctr"/>
                      <a:endParaRPr lang="en-US" sz="1600" b="1" dirty="0" smtClean="0">
                        <a:latin typeface="Constantia" pitchFamily="18" charset="0"/>
                      </a:endParaRPr>
                    </a:p>
                    <a:p>
                      <a:pPr algn="ctr"/>
                      <a:r>
                        <a:rPr lang="en-US" sz="1600" b="1" dirty="0" smtClean="0">
                          <a:latin typeface="Constantia" pitchFamily="18" charset="0"/>
                        </a:rPr>
                        <a:t>JABATAN AKADEMIK</a:t>
                      </a:r>
                      <a:endParaRPr lang="id-ID" sz="1600" b="1"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b="1" dirty="0" smtClean="0">
                        <a:latin typeface="Constantia" pitchFamily="18" charset="0"/>
                      </a:endParaRPr>
                    </a:p>
                    <a:p>
                      <a:pPr algn="ctr"/>
                      <a:r>
                        <a:rPr lang="en-US" sz="1600" b="1" dirty="0" smtClean="0">
                          <a:latin typeface="Constantia" pitchFamily="18" charset="0"/>
                        </a:rPr>
                        <a:t>TUGAS, TANGGUNG JAWAB DAN WEWENANG</a:t>
                      </a:r>
                      <a:endParaRPr lang="id-ID" sz="1600" b="1"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12771">
                <a:tc>
                  <a:txBody>
                    <a:bodyPr/>
                    <a:lstStyle/>
                    <a:p>
                      <a:r>
                        <a:rPr lang="en-US" sz="1600" b="1" dirty="0" smtClean="0">
                          <a:latin typeface="Constantia" pitchFamily="18" charset="0"/>
                        </a:rPr>
                        <a:t>2</a:t>
                      </a:r>
                      <a:endParaRPr lang="id-ID" sz="1600" b="1" dirty="0">
                        <a:latin typeface="Constantia" pitchFamily="18" charset="0"/>
                      </a:endParaRPr>
                    </a:p>
                  </a:txBody>
                  <a:tcPr marL="121920" marR="121920">
                    <a:solidFill>
                      <a:schemeClr val="bg2"/>
                    </a:solidFill>
                  </a:tcPr>
                </a:tc>
                <a:tc>
                  <a:txBody>
                    <a:bodyPr/>
                    <a:lstStyle/>
                    <a:p>
                      <a:r>
                        <a:rPr lang="en-US" sz="2400" b="1" dirty="0" err="1" smtClean="0">
                          <a:latin typeface="Constantia" pitchFamily="18" charset="0"/>
                        </a:rPr>
                        <a:t>Lektor</a:t>
                      </a:r>
                      <a:endParaRPr lang="id-ID" sz="2400" b="1" dirty="0">
                        <a:latin typeface="Constantia" pitchFamily="18" charset="0"/>
                      </a:endParaRPr>
                    </a:p>
                  </a:txBody>
                  <a:tcPr marL="121920" marR="121920">
                    <a:solidFill>
                      <a:schemeClr val="bg2"/>
                    </a:solidFill>
                  </a:tcPr>
                </a:tc>
                <a:tc>
                  <a:txBody>
                    <a:bodyPr/>
                    <a:lstStyle/>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Memiliki ijazah serendah-rendahnya magister dalam bidang ilmu yang sesuai dengan bidang ilmu penugasannya</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Mampu mendidik secara professional;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Mampu menerapkan proses pembelajaran dan pembimbingan secara mandiri bagi: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mahasiswa diploma dan/atau sarjana bagi yang berkualifikasi magister,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mahasiswa diploma, sarjana dan/atau magister bagi yang berkualifikasi doktor </a:t>
                      </a:r>
                      <a:endParaRPr lang="id-ID" sz="1600" b="1" dirty="0">
                        <a:latin typeface="Constantia" pitchFamily="18" charset="0"/>
                      </a:endParaRPr>
                    </a:p>
                  </a:txBody>
                  <a:tcPr marL="121920" marR="121920">
                    <a:solidFill>
                      <a:schemeClr val="bg2"/>
                    </a:solidFill>
                  </a:tcPr>
                </a:tc>
                <a:tc>
                  <a:txBody>
                    <a:bodyPr/>
                    <a:lstStyle/>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Mengikuti pendidikan dan pelatihan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Melaksanakan pengajaran setinggi-tingginya jenjang sarjana bagi yang berijazah Magister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Melaksanakan pengajaran setinggi-tingginya jenjang Magister bagi yang berijazah Doktor dan membantu pengajaran program doktor</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Membina kegiatan mahasiswa di bidang akademik dan kemahasiswaan </a:t>
                      </a:r>
                      <a:endParaRPr lang="en-US" sz="1600" b="1" kern="1200" baseline="0" dirty="0" smtClean="0">
                        <a:solidFill>
                          <a:schemeClr val="dk1"/>
                        </a:solidFill>
                        <a:latin typeface="Constantia" pitchFamily="18" charset="0"/>
                        <a:ea typeface="+mn-ea"/>
                        <a:cs typeface="+mn-cs"/>
                      </a:endParaRPr>
                    </a:p>
                  </a:txBody>
                  <a:tcPr marL="121920" marR="121920">
                    <a:solidFill>
                      <a:schemeClr val="bg2"/>
                    </a:solidFill>
                  </a:tcPr>
                </a:tc>
                <a:tc>
                  <a:txBody>
                    <a:bodyPr/>
                    <a:lstStyle/>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Memiliki angka kredit yang memenuhi persyaratan dengan proporsi: </a:t>
                      </a: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Pendidikan: </a:t>
                      </a:r>
                      <a:r>
                        <a:rPr lang="id-ID" sz="1600" b="1" u="sng" kern="1200" baseline="0" dirty="0" smtClean="0">
                          <a:solidFill>
                            <a:schemeClr val="dk1"/>
                          </a:solidFill>
                          <a:latin typeface="Constantia" pitchFamily="18" charset="0"/>
                          <a:ea typeface="+mn-ea"/>
                          <a:cs typeface="+mn-cs"/>
                        </a:rPr>
                        <a:t>&gt;</a:t>
                      </a:r>
                      <a:r>
                        <a:rPr lang="id-ID" sz="1600" b="1" kern="1200" baseline="0" dirty="0" smtClean="0">
                          <a:solidFill>
                            <a:schemeClr val="dk1"/>
                          </a:solidFill>
                          <a:latin typeface="Constantia" pitchFamily="18" charset="0"/>
                          <a:ea typeface="+mn-ea"/>
                          <a:cs typeface="+mn-cs"/>
                        </a:rPr>
                        <a:t> 45%</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Penelitian: </a:t>
                      </a:r>
                      <a:r>
                        <a:rPr lang="id-ID" sz="1600" b="1" u="sng" kern="1200" baseline="0" dirty="0" smtClean="0">
                          <a:solidFill>
                            <a:schemeClr val="dk1"/>
                          </a:solidFill>
                          <a:latin typeface="Constantia" pitchFamily="18" charset="0"/>
                          <a:ea typeface="+mn-ea"/>
                          <a:cs typeface="+mn-cs"/>
                        </a:rPr>
                        <a:t>&gt;</a:t>
                      </a:r>
                      <a:r>
                        <a:rPr lang="id-ID" sz="1600" b="1" kern="1200" baseline="0" dirty="0" smtClean="0">
                          <a:solidFill>
                            <a:schemeClr val="dk1"/>
                          </a:solidFill>
                          <a:latin typeface="Constantia" pitchFamily="18" charset="0"/>
                          <a:ea typeface="+mn-ea"/>
                          <a:cs typeface="+mn-cs"/>
                        </a:rPr>
                        <a:t> 35%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Pengabdian kepada Masyarakat : </a:t>
                      </a:r>
                      <a:r>
                        <a:rPr lang="id-ID" sz="1600" b="1" u="sng" kern="1200" baseline="0" dirty="0" smtClean="0">
                          <a:solidFill>
                            <a:schemeClr val="dk1"/>
                          </a:solidFill>
                          <a:latin typeface="Constantia" pitchFamily="18" charset="0"/>
                          <a:ea typeface="+mn-ea"/>
                          <a:cs typeface="+mn-cs"/>
                        </a:rPr>
                        <a:t>&lt;</a:t>
                      </a:r>
                      <a:r>
                        <a:rPr lang="id-ID" sz="1600" b="1" kern="1200" baseline="0" dirty="0" smtClean="0">
                          <a:solidFill>
                            <a:schemeClr val="dk1"/>
                          </a:solidFill>
                          <a:latin typeface="Constantia" pitchFamily="18" charset="0"/>
                          <a:ea typeface="+mn-ea"/>
                          <a:cs typeface="+mn-cs"/>
                        </a:rPr>
                        <a:t> 10%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Penunjang Tri Dharma: </a:t>
                      </a:r>
                      <a:r>
                        <a:rPr lang="id-ID" sz="1600" b="1" u="sng" kern="1200" baseline="0" dirty="0" smtClean="0">
                          <a:solidFill>
                            <a:schemeClr val="dk1"/>
                          </a:solidFill>
                          <a:latin typeface="Constantia" pitchFamily="18" charset="0"/>
                          <a:ea typeface="+mn-ea"/>
                          <a:cs typeface="+mn-cs"/>
                        </a:rPr>
                        <a:t>&lt;</a:t>
                      </a:r>
                      <a:r>
                        <a:rPr lang="id-ID" sz="1600" b="1" kern="1200" baseline="0" dirty="0" smtClean="0">
                          <a:solidFill>
                            <a:schemeClr val="dk1"/>
                          </a:solidFill>
                          <a:latin typeface="Constantia" pitchFamily="18" charset="0"/>
                          <a:ea typeface="+mn-ea"/>
                          <a:cs typeface="+mn-cs"/>
                        </a:rPr>
                        <a:t> 10%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2"/>
                      </a:pPr>
                      <a:r>
                        <a:rPr lang="id-ID" sz="1600" b="1" kern="1200" baseline="0" dirty="0" smtClean="0">
                          <a:solidFill>
                            <a:schemeClr val="dk1"/>
                          </a:solidFill>
                          <a:latin typeface="Constantia" pitchFamily="18" charset="0"/>
                          <a:ea typeface="+mn-ea"/>
                          <a:cs typeface="+mn-cs"/>
                        </a:rPr>
                        <a:t>Memiliki karya ilmiah yang dipublikasikan di jurnal nasional sebagai penulis pertama. 	</a:t>
                      </a:r>
                    </a:p>
                  </a:txBody>
                  <a:tcPr marL="121920" marR="121920">
                    <a:solidFill>
                      <a:schemeClr val="bg2"/>
                    </a:solidFill>
                  </a:tcPr>
                </a:tc>
              </a:tr>
            </a:tbl>
          </a:graphicData>
        </a:graphic>
      </p:graphicFrame>
      <p:sp>
        <p:nvSpPr>
          <p:cNvPr id="4" name="Slide Number Placeholder 3"/>
          <p:cNvSpPr>
            <a:spLocks noGrp="1"/>
          </p:cNvSpPr>
          <p:nvPr>
            <p:ph type="sldNum" sz="quarter" idx="12"/>
          </p:nvPr>
        </p:nvSpPr>
        <p:spPr/>
        <p:txBody>
          <a:bodyPr/>
          <a:lstStyle/>
          <a:p>
            <a:fld id="{E3824FE4-04BA-47CE-A7F8-58EDC427D30F}" type="slidenum">
              <a:rPr lang="en-US" smtClean="0"/>
              <a:pPr/>
              <a:t>94</a:t>
            </a:fld>
            <a:endParaRPr lang="en-US"/>
          </a:p>
        </p:txBody>
      </p:sp>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0962" y="642919"/>
          <a:ext cx="11525332" cy="5791200"/>
        </p:xfrm>
        <a:graphic>
          <a:graphicData uri="http://schemas.openxmlformats.org/drawingml/2006/table">
            <a:tbl>
              <a:tblPr firstRow="1" bandRow="1">
                <a:tableStyleId>{5C22544A-7EE6-4342-B048-85BDC9FD1C3A}</a:tableStyleId>
              </a:tblPr>
              <a:tblGrid>
                <a:gridCol w="658591"/>
                <a:gridCol w="1866007"/>
                <a:gridCol w="3622247"/>
                <a:gridCol w="2853892"/>
                <a:gridCol w="2524595"/>
              </a:tblGrid>
              <a:tr h="1143000">
                <a:tc>
                  <a:txBody>
                    <a:bodyPr/>
                    <a:lstStyle/>
                    <a:p>
                      <a:pPr algn="ctr"/>
                      <a:endParaRPr lang="en-US" sz="1600" dirty="0" smtClean="0">
                        <a:latin typeface="Constantia" pitchFamily="18" charset="0"/>
                      </a:endParaRPr>
                    </a:p>
                    <a:p>
                      <a:pPr algn="ctr"/>
                      <a:r>
                        <a:rPr lang="en-US" sz="1600" dirty="0" smtClean="0">
                          <a:latin typeface="Constantia" pitchFamily="18" charset="0"/>
                        </a:rPr>
                        <a:t>NO</a:t>
                      </a:r>
                      <a:endParaRPr lang="id-ID" sz="1600" dirty="0">
                        <a:latin typeface="Constantia" pitchFamily="18" charset="0"/>
                      </a:endParaRP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JABATAN AKADEMIK</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TUGAS, TANGGUNG JAWAB DAN WEWENANG</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12771">
                <a:tc>
                  <a:txBody>
                    <a:bodyPr/>
                    <a:lstStyle/>
                    <a:p>
                      <a:r>
                        <a:rPr lang="en-US" sz="1600" b="1" dirty="0" smtClean="0">
                          <a:latin typeface="Constantia" pitchFamily="18" charset="0"/>
                        </a:rPr>
                        <a:t>2</a:t>
                      </a:r>
                      <a:endParaRPr lang="id-ID" sz="1600" b="1" dirty="0">
                        <a:latin typeface="Constantia" pitchFamily="18" charset="0"/>
                      </a:endParaRPr>
                    </a:p>
                  </a:txBody>
                  <a:tcPr marL="121920" marR="121920">
                    <a:solidFill>
                      <a:schemeClr val="bg2"/>
                    </a:solidFill>
                  </a:tcPr>
                </a:tc>
                <a:tc>
                  <a:txBody>
                    <a:bodyPr/>
                    <a:lstStyle/>
                    <a:p>
                      <a:r>
                        <a:rPr lang="en-US" sz="2400" b="1" dirty="0" err="1" smtClean="0">
                          <a:latin typeface="Constantia" pitchFamily="18" charset="0"/>
                        </a:rPr>
                        <a:t>Lektor</a:t>
                      </a:r>
                      <a:endParaRPr lang="id-ID" sz="2400" b="1" dirty="0">
                        <a:latin typeface="Constantia" pitchFamily="18" charset="0"/>
                      </a:endParaRPr>
                    </a:p>
                  </a:txBody>
                  <a:tcPr marL="121920" marR="121920">
                    <a:solidFill>
                      <a:schemeClr val="bg2"/>
                    </a:solidFill>
                  </a:tcPr>
                </a:tc>
                <a:tc>
                  <a:txBody>
                    <a:bodyPr/>
                    <a:lstStyle/>
                    <a:p>
                      <a:pPr marL="228600" indent="-228600">
                        <a:buFont typeface="+mj-lt"/>
                        <a:buAutoNum type="alphaLcPeriod" startAt="4"/>
                      </a:pPr>
                      <a:r>
                        <a:rPr lang="id-ID" sz="1600" kern="1200" baseline="0" dirty="0" smtClean="0">
                          <a:solidFill>
                            <a:schemeClr val="dk1"/>
                          </a:solidFill>
                          <a:latin typeface="Constantia" pitchFamily="18" charset="0"/>
                          <a:ea typeface="+mn-ea"/>
                          <a:cs typeface="+mn-cs"/>
                        </a:rPr>
                        <a:t>Mampu memahami teori bidang ilmu yang menjadi penugasannya;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4"/>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4"/>
                      </a:pPr>
                      <a:r>
                        <a:rPr lang="id-ID" sz="1600" kern="1200" baseline="0" dirty="0" smtClean="0">
                          <a:solidFill>
                            <a:schemeClr val="dk1"/>
                          </a:solidFill>
                          <a:latin typeface="Constantia" pitchFamily="18" charset="0"/>
                          <a:ea typeface="+mn-ea"/>
                          <a:cs typeface="+mn-cs"/>
                        </a:rPr>
                        <a:t>Mampu menerapkan teori bidang ilmu yang menjadi penugasannya</a:t>
                      </a:r>
                      <a:r>
                        <a:rPr lang="en-US" sz="1600" kern="1200" baseline="0" dirty="0" smtClean="0">
                          <a:solidFill>
                            <a:schemeClr val="dk1"/>
                          </a:solidFill>
                          <a:latin typeface="Constantia" pitchFamily="18" charset="0"/>
                          <a:ea typeface="+mn-ea"/>
                          <a:cs typeface="+mn-cs"/>
                        </a:rPr>
                        <a:t> </a:t>
                      </a:r>
                      <a:r>
                        <a:rPr lang="fi-FI" sz="1600" kern="1200" baseline="0" dirty="0" smtClean="0">
                          <a:solidFill>
                            <a:schemeClr val="dk1"/>
                          </a:solidFill>
                          <a:latin typeface="Constantia" pitchFamily="18" charset="0"/>
                          <a:ea typeface="+mn-ea"/>
                          <a:cs typeface="+mn-cs"/>
                        </a:rPr>
                        <a:t>dalam pelaksanaan penelitian dan pengabdian kepada masyarakat;</a:t>
                      </a:r>
                    </a:p>
                    <a:p>
                      <a:pPr marL="228600" indent="-228600">
                        <a:buFont typeface="+mj-lt"/>
                        <a:buAutoNum type="alphaLcPeriod" startAt="4"/>
                      </a:pPr>
                      <a:endParaRPr lang="fi-FI" sz="1600" kern="1200" baseline="0" dirty="0" smtClean="0">
                        <a:solidFill>
                          <a:schemeClr val="dk1"/>
                        </a:solidFill>
                        <a:latin typeface="Constantia" pitchFamily="18" charset="0"/>
                        <a:ea typeface="+mn-ea"/>
                        <a:cs typeface="+mn-cs"/>
                      </a:endParaRPr>
                    </a:p>
                    <a:p>
                      <a:pPr marL="228600" indent="-228600">
                        <a:buFont typeface="+mj-lt"/>
                        <a:buAutoNum type="alphaLcPeriod" startAt="4"/>
                      </a:pPr>
                      <a:r>
                        <a:rPr lang="id-ID" sz="1600" kern="1200" baseline="0" dirty="0" smtClean="0">
                          <a:solidFill>
                            <a:schemeClr val="dk1"/>
                          </a:solidFill>
                          <a:latin typeface="Constantia" pitchFamily="18" charset="0"/>
                          <a:ea typeface="+mn-ea"/>
                          <a:cs typeface="+mn-cs"/>
                        </a:rPr>
                        <a:t>Mampu menulis karya ilmiah yang dipublikasikan pada terbitan jurnal nasional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4"/>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4"/>
                      </a:pPr>
                      <a:r>
                        <a:rPr lang="sv-SE" sz="1600" kern="1200" baseline="0" dirty="0" smtClean="0">
                          <a:solidFill>
                            <a:schemeClr val="dk1"/>
                          </a:solidFill>
                          <a:latin typeface="Constantia" pitchFamily="18" charset="0"/>
                          <a:ea typeface="+mn-ea"/>
                          <a:cs typeface="+mn-cs"/>
                        </a:rPr>
                        <a:t>Memiliki kinerja, integritas, tanggung jawab pelaksanaan tugas, etika dan tata krama dalam kehidupan kampus </a:t>
                      </a:r>
                    </a:p>
                    <a:p>
                      <a:r>
                        <a:rPr lang="id-ID" sz="1600" kern="1200" baseline="0" dirty="0" smtClean="0">
                          <a:solidFill>
                            <a:schemeClr val="dk1"/>
                          </a:solidFill>
                          <a:latin typeface="Constantia" pitchFamily="18" charset="0"/>
                          <a:ea typeface="+mn-ea"/>
                          <a:cs typeface="+mn-cs"/>
                        </a:rPr>
                        <a:t>	</a:t>
                      </a:r>
                      <a:endParaRPr lang="id-ID" sz="1600" dirty="0">
                        <a:latin typeface="Constantia" pitchFamily="18" charset="0"/>
                      </a:endParaRPr>
                    </a:p>
                  </a:txBody>
                  <a:tcPr marL="121920" marR="121920">
                    <a:solidFill>
                      <a:schemeClr val="bg2"/>
                    </a:solidFill>
                  </a:tcPr>
                </a:tc>
                <a:tc>
                  <a:txBody>
                    <a:bodyPr/>
                    <a:lstStyle/>
                    <a:p>
                      <a:pPr marL="228600" indent="-228600">
                        <a:buFont typeface="+mj-lt"/>
                        <a:buAutoNum type="alphaLcPeriod" startAt="5"/>
                      </a:pPr>
                      <a:r>
                        <a:rPr lang="id-ID" sz="1600" kern="1200" baseline="0" dirty="0" smtClean="0">
                          <a:solidFill>
                            <a:schemeClr val="dk1"/>
                          </a:solidFill>
                          <a:latin typeface="Constantia" pitchFamily="18" charset="0"/>
                          <a:ea typeface="+mn-ea"/>
                          <a:cs typeface="+mn-cs"/>
                        </a:rPr>
                        <a:t>Mengembangkan bahan ajar</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id-ID" sz="1600" kern="1200" baseline="0" dirty="0" smtClean="0">
                          <a:solidFill>
                            <a:schemeClr val="dk1"/>
                          </a:solidFill>
                          <a:latin typeface="Constantia" pitchFamily="18" charset="0"/>
                          <a:ea typeface="+mn-ea"/>
                          <a:cs typeface="+mn-cs"/>
                        </a:rPr>
                        <a:t>Menyampaikan presentasi ilmiah dalam forum tingkat nasional</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id-ID" sz="1600" kern="1200" baseline="0" dirty="0" smtClean="0">
                          <a:solidFill>
                            <a:schemeClr val="dk1"/>
                          </a:solidFill>
                          <a:latin typeface="Constantia" pitchFamily="18" charset="0"/>
                          <a:ea typeface="+mn-ea"/>
                          <a:cs typeface="+mn-cs"/>
                        </a:rPr>
                        <a:t>Menghasilkan karya ilmiah pada jurnal nasional</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id-ID" sz="1600" kern="1200" baseline="0" dirty="0" smtClean="0">
                          <a:solidFill>
                            <a:schemeClr val="dk1"/>
                          </a:solidFill>
                          <a:latin typeface="Constantia" pitchFamily="18" charset="0"/>
                          <a:ea typeface="+mn-ea"/>
                          <a:cs typeface="+mn-cs"/>
                        </a:rPr>
                        <a:t>Menghasilkan karya ilmiah dalam bentuk lain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sv-SE" sz="1600" kern="1200" baseline="0" dirty="0" smtClean="0">
                          <a:solidFill>
                            <a:schemeClr val="dk1"/>
                          </a:solidFill>
                          <a:latin typeface="Constantia" pitchFamily="18" charset="0"/>
                          <a:ea typeface="+mn-ea"/>
                          <a:cs typeface="+mn-cs"/>
                        </a:rPr>
                        <a:t>Membuat rancangan dan karya teknologi/karya seni monumental/ seni pertunjukan </a:t>
                      </a:r>
                    </a:p>
                    <a:p>
                      <a:pPr marL="228600" indent="-228600">
                        <a:buFont typeface="+mj-lt"/>
                        <a:buAutoNum type="alphaLcPeriod" startAt="5"/>
                      </a:pPr>
                      <a:endParaRPr lang="sv-SE" sz="1600" kern="1200" baseline="0" dirty="0" smtClean="0">
                        <a:solidFill>
                          <a:schemeClr val="dk1"/>
                        </a:solidFill>
                        <a:latin typeface="Constantia" pitchFamily="18" charset="0"/>
                        <a:ea typeface="+mn-ea"/>
                        <a:cs typeface="+mn-cs"/>
                      </a:endParaRPr>
                    </a:p>
                  </a:txBody>
                  <a:tcPr marL="121920" marR="121920">
                    <a:solidFill>
                      <a:schemeClr val="bg2"/>
                    </a:solidFill>
                  </a:tcPr>
                </a:tc>
                <a:tc>
                  <a: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startAt="3"/>
                        <a:tabLst/>
                        <a:defRPr/>
                      </a:pPr>
                      <a:r>
                        <a:rPr lang="id-ID" sz="1600" b="1" kern="1200" baseline="0" dirty="0" smtClean="0">
                          <a:solidFill>
                            <a:schemeClr val="dk1"/>
                          </a:solidFill>
                          <a:latin typeface="Constantia" pitchFamily="18" charset="0"/>
                          <a:ea typeface="+mn-ea"/>
                          <a:cs typeface="+mn-cs"/>
                        </a:rPr>
                        <a:t>DP3 atau dokumen yang setara dengan nilai minimal baik dan pertimbangan Senat Fakultas bagi Universitas/Institut atau Senat Perguruan Tinggi bagi Sekolah Tinggi/Politeknik dan Akademi. </a:t>
                      </a:r>
                    </a:p>
                  </a:txBody>
                  <a:tcPr marL="121920" marR="121920">
                    <a:solidFill>
                      <a:schemeClr val="bg2"/>
                    </a:solidFill>
                  </a:tcPr>
                </a:tc>
              </a:tr>
            </a:tbl>
          </a:graphicData>
        </a:graphic>
      </p:graphicFrame>
      <p:sp>
        <p:nvSpPr>
          <p:cNvPr id="4" name="Slide Number Placeholder 3"/>
          <p:cNvSpPr>
            <a:spLocks noGrp="1"/>
          </p:cNvSpPr>
          <p:nvPr>
            <p:ph type="sldNum" sz="quarter" idx="12"/>
          </p:nvPr>
        </p:nvSpPr>
        <p:spPr/>
        <p:txBody>
          <a:bodyPr/>
          <a:lstStyle/>
          <a:p>
            <a:fld id="{E3824FE4-04BA-47CE-A7F8-58EDC427D30F}" type="slidenum">
              <a:rPr lang="en-US" smtClean="0"/>
              <a:pPr/>
              <a:t>95</a:t>
            </a:fld>
            <a:endParaRPr lang="en-US"/>
          </a:p>
        </p:txBody>
      </p:sp>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19202" y="278503"/>
          <a:ext cx="10667999" cy="6224451"/>
        </p:xfrm>
        <a:graphic>
          <a:graphicData uri="http://schemas.openxmlformats.org/drawingml/2006/table">
            <a:tbl>
              <a:tblPr firstRow="1" bandRow="1">
                <a:tableStyleId>{5C22544A-7EE6-4342-B048-85BDC9FD1C3A}</a:tableStyleId>
              </a:tblPr>
              <a:tblGrid>
                <a:gridCol w="609600"/>
                <a:gridCol w="1727200"/>
                <a:gridCol w="3352800"/>
                <a:gridCol w="2641600"/>
                <a:gridCol w="2336799"/>
              </a:tblGrid>
              <a:tr h="1143000">
                <a:tc>
                  <a:txBody>
                    <a:bodyPr/>
                    <a:lstStyle/>
                    <a:p>
                      <a:pPr algn="ctr"/>
                      <a:endParaRPr lang="en-US" sz="1800" dirty="0" smtClean="0">
                        <a:latin typeface="Constantia" pitchFamily="18" charset="0"/>
                      </a:endParaRPr>
                    </a:p>
                    <a:p>
                      <a:pPr algn="ctr"/>
                      <a:r>
                        <a:rPr lang="en-US" sz="1800" dirty="0" smtClean="0">
                          <a:latin typeface="Constantia" pitchFamily="18" charset="0"/>
                        </a:rPr>
                        <a:t>NO</a:t>
                      </a:r>
                      <a:endParaRPr lang="id-ID" sz="1800" dirty="0">
                        <a:latin typeface="Constantia" pitchFamily="18" charset="0"/>
                      </a:endParaRPr>
                    </a:p>
                  </a:txBody>
                  <a:tcPr marL="121920" marR="121920"/>
                </a:tc>
                <a:tc>
                  <a:txBody>
                    <a:bodyPr/>
                    <a:lstStyle/>
                    <a:p>
                      <a:pPr algn="ctr"/>
                      <a:endParaRPr lang="en-US" sz="1800" dirty="0" smtClean="0">
                        <a:latin typeface="Constantia" pitchFamily="18" charset="0"/>
                      </a:endParaRPr>
                    </a:p>
                    <a:p>
                      <a:pPr algn="ctr"/>
                      <a:r>
                        <a:rPr lang="en-US" sz="1800" dirty="0" smtClean="0">
                          <a:latin typeface="Constantia" pitchFamily="18" charset="0"/>
                        </a:rPr>
                        <a:t>JABATAN AKADEMIK</a:t>
                      </a:r>
                      <a:endParaRPr lang="id-ID" sz="1800" dirty="0">
                        <a:latin typeface="Constantia" pitchFamily="18" charset="0"/>
                      </a:endParaRPr>
                    </a:p>
                  </a:txBody>
                  <a:tcPr marL="121920" marR="121920"/>
                </a:tc>
                <a:tc>
                  <a:txBody>
                    <a:bodyPr/>
                    <a:lstStyle/>
                    <a:p>
                      <a:pPr algn="ctr"/>
                      <a:endParaRPr lang="en-US" sz="1800" b="1" kern="1200" baseline="0" dirty="0" smtClean="0">
                        <a:solidFill>
                          <a:schemeClr val="lt1"/>
                        </a:solidFill>
                        <a:latin typeface="Constantia" pitchFamily="18" charset="0"/>
                        <a:ea typeface="+mn-ea"/>
                        <a:cs typeface="+mn-cs"/>
                      </a:endParaRPr>
                    </a:p>
                    <a:p>
                      <a:pPr algn="ctr"/>
                      <a:r>
                        <a:rPr lang="id-ID" sz="18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800" dirty="0" smtClean="0">
                        <a:latin typeface="Constantia" pitchFamily="18" charset="0"/>
                      </a:endParaRPr>
                    </a:p>
                    <a:p>
                      <a:pPr algn="ctr"/>
                      <a:r>
                        <a:rPr lang="en-US" sz="1800" dirty="0" smtClean="0">
                          <a:latin typeface="Constantia" pitchFamily="18" charset="0"/>
                        </a:rPr>
                        <a:t>TUGAS, TANGGUNG JAWAB DAN WEWENANG</a:t>
                      </a:r>
                      <a:endParaRPr lang="id-ID" sz="1800" dirty="0">
                        <a:latin typeface="Constantia" pitchFamily="18" charset="0"/>
                      </a:endParaRPr>
                    </a:p>
                  </a:txBody>
                  <a:tcPr marL="121920" marR="121920"/>
                </a:tc>
                <a:tc>
                  <a:txBody>
                    <a:bodyPr/>
                    <a:lstStyle/>
                    <a:p>
                      <a:pPr algn="ctr"/>
                      <a:endParaRPr lang="en-US" sz="1800" b="1" kern="1200" baseline="0" dirty="0" smtClean="0">
                        <a:solidFill>
                          <a:schemeClr val="lt1"/>
                        </a:solidFill>
                        <a:latin typeface="Constantia" pitchFamily="18" charset="0"/>
                        <a:ea typeface="+mn-ea"/>
                        <a:cs typeface="+mn-cs"/>
                      </a:endParaRPr>
                    </a:p>
                    <a:p>
                      <a:pPr algn="ctr"/>
                      <a:r>
                        <a:rPr lang="en-US" sz="1800" b="1" kern="1200" baseline="0" dirty="0" smtClean="0">
                          <a:solidFill>
                            <a:schemeClr val="lt1"/>
                          </a:solidFill>
                          <a:latin typeface="Constantia" pitchFamily="18" charset="0"/>
                          <a:ea typeface="+mn-ea"/>
                          <a:cs typeface="+mn-cs"/>
                        </a:rPr>
                        <a:t>INDIKATOR PENILAIAN KENAIKAN JABATAN AKADEMIK</a:t>
                      </a:r>
                    </a:p>
                    <a:p>
                      <a:pPr algn="ctr"/>
                      <a:endParaRPr lang="en-US" sz="1800" b="1" kern="1200" baseline="0" dirty="0" smtClean="0">
                        <a:solidFill>
                          <a:schemeClr val="lt1"/>
                        </a:solidFill>
                        <a:latin typeface="Constantia" pitchFamily="18" charset="0"/>
                        <a:ea typeface="+mn-ea"/>
                        <a:cs typeface="+mn-cs"/>
                      </a:endParaRPr>
                    </a:p>
                  </a:txBody>
                  <a:tcPr marL="121920" marR="121920"/>
                </a:tc>
              </a:tr>
              <a:tr h="4212771">
                <a:tc>
                  <a:txBody>
                    <a:bodyPr/>
                    <a:lstStyle/>
                    <a:p>
                      <a:r>
                        <a:rPr lang="en-US" sz="1800" b="1" dirty="0" smtClean="0">
                          <a:latin typeface="Constantia" pitchFamily="18" charset="0"/>
                        </a:rPr>
                        <a:t>2</a:t>
                      </a:r>
                      <a:endParaRPr lang="id-ID" sz="1800" b="1" dirty="0">
                        <a:latin typeface="Constantia" pitchFamily="18" charset="0"/>
                      </a:endParaRPr>
                    </a:p>
                  </a:txBody>
                  <a:tcPr marL="121920" marR="121920">
                    <a:solidFill>
                      <a:schemeClr val="bg2"/>
                    </a:solidFill>
                  </a:tcPr>
                </a:tc>
                <a:tc>
                  <a:txBody>
                    <a:bodyPr/>
                    <a:lstStyle/>
                    <a:p>
                      <a:r>
                        <a:rPr lang="en-US" sz="2400" b="1" dirty="0" err="1" smtClean="0">
                          <a:latin typeface="Constantia" pitchFamily="18" charset="0"/>
                        </a:rPr>
                        <a:t>Lektor</a:t>
                      </a:r>
                      <a:endParaRPr lang="id-ID" sz="2400" b="1" dirty="0">
                        <a:latin typeface="Constantia" pitchFamily="18" charset="0"/>
                      </a:endParaRPr>
                    </a:p>
                  </a:txBody>
                  <a:tcPr marL="121920" marR="121920">
                    <a:solidFill>
                      <a:schemeClr val="bg2"/>
                    </a:solidFill>
                  </a:tcPr>
                </a:tc>
                <a:tc>
                  <a:txBody>
                    <a:bodyPr/>
                    <a:lstStyle/>
                    <a:p>
                      <a:pPr marL="228600" indent="-228600">
                        <a:buFont typeface="+mj-lt"/>
                        <a:buAutoNum type="alphaLcPeriod" startAt="4"/>
                      </a:pPr>
                      <a:endParaRPr lang="id-ID" sz="1800" dirty="0">
                        <a:latin typeface="Constantia" pitchFamily="18" charset="0"/>
                      </a:endParaRPr>
                    </a:p>
                  </a:txBody>
                  <a:tcPr marL="121920" marR="121920">
                    <a:solidFill>
                      <a:schemeClr val="bg2"/>
                    </a:solidFill>
                  </a:tcPr>
                </a:tc>
                <a:tc>
                  <a:txBody>
                    <a:bodyPr/>
                    <a:lstStyle/>
                    <a:p>
                      <a:pPr marL="228600" indent="-228600">
                        <a:buFont typeface="+mj-lt"/>
                        <a:buAutoNum type="alphaLcPeriod" startAt="10"/>
                      </a:pPr>
                      <a:r>
                        <a:rPr lang="id-ID" sz="1800" b="1" kern="1200" baseline="0" dirty="0" smtClean="0">
                          <a:solidFill>
                            <a:schemeClr val="dk1"/>
                          </a:solidFill>
                          <a:latin typeface="Constantia" pitchFamily="18" charset="0"/>
                          <a:ea typeface="+mn-ea"/>
                          <a:cs typeface="+mn-cs"/>
                        </a:rPr>
                        <a:t>Melaksanakan pengabdian masyarakat</a:t>
                      </a:r>
                      <a:endParaRPr lang="en-US" sz="1800" b="1" kern="1200" baseline="0" dirty="0" smtClean="0">
                        <a:solidFill>
                          <a:schemeClr val="dk1"/>
                        </a:solidFill>
                        <a:latin typeface="Constantia" pitchFamily="18" charset="0"/>
                        <a:ea typeface="+mn-ea"/>
                        <a:cs typeface="+mn-cs"/>
                      </a:endParaRPr>
                    </a:p>
                    <a:p>
                      <a:pPr marL="228600" indent="-228600">
                        <a:buFont typeface="+mj-lt"/>
                        <a:buAutoNum type="alphaLcPeriod" startAt="10"/>
                      </a:pPr>
                      <a:endParaRPr lang="en-US" sz="1800" b="1" kern="1200" baseline="0" dirty="0" smtClean="0">
                        <a:solidFill>
                          <a:schemeClr val="dk1"/>
                        </a:solidFill>
                        <a:latin typeface="Constantia" pitchFamily="18" charset="0"/>
                        <a:ea typeface="+mn-ea"/>
                        <a:cs typeface="+mn-cs"/>
                      </a:endParaRPr>
                    </a:p>
                    <a:p>
                      <a:pPr marL="228600" indent="-228600">
                        <a:buFont typeface="+mj-lt"/>
                        <a:buAutoNum type="alphaLcPeriod" startAt="10"/>
                      </a:pPr>
                      <a:r>
                        <a:rPr lang="id-ID" sz="1800" b="1" kern="1200" baseline="0" dirty="0" smtClean="0">
                          <a:solidFill>
                            <a:schemeClr val="dk1"/>
                          </a:solidFill>
                          <a:latin typeface="Constantia" pitchFamily="18" charset="0"/>
                          <a:ea typeface="+mn-ea"/>
                          <a:cs typeface="+mn-cs"/>
                        </a:rPr>
                        <a:t>Melaksanakan tugas penunjang </a:t>
                      </a:r>
                    </a:p>
                    <a:p>
                      <a:r>
                        <a:rPr lang="id-ID" sz="1800" b="1" kern="1200" baseline="0" dirty="0" smtClean="0">
                          <a:solidFill>
                            <a:schemeClr val="dk1"/>
                          </a:solidFill>
                          <a:latin typeface="Constantia" pitchFamily="18" charset="0"/>
                          <a:ea typeface="+mn-ea"/>
                          <a:cs typeface="+mn-cs"/>
                        </a:rPr>
                        <a:t>	</a:t>
                      </a:r>
                    </a:p>
                  </a:txBody>
                  <a:tcPr marL="121920" marR="121920">
                    <a:solidFill>
                      <a:schemeClr val="bg2"/>
                    </a:solidFill>
                  </a:tcPr>
                </a:tc>
                <a:tc>
                  <a:txBody>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r>
                        <a:rPr lang="id-ID" sz="1800" b="1" kern="1200" baseline="0" dirty="0" smtClean="0">
                          <a:solidFill>
                            <a:schemeClr val="dk1"/>
                          </a:solidFill>
                          <a:latin typeface="Constantia" pitchFamily="18" charset="0"/>
                          <a:ea typeface="+mn-ea"/>
                          <a:cs typeface="+mn-cs"/>
                        </a:rPr>
                        <a:t>d. Masa mukim pada jabatan sebelumnya min.2th	</a:t>
                      </a:r>
                    </a:p>
                    <a:p>
                      <a:pPr marL="228600" marR="0" indent="-228600" algn="l" defTabSz="457200" rtl="0" eaLnBrk="1" fontAlgn="auto" latinLnBrk="0" hangingPunct="1">
                        <a:lnSpc>
                          <a:spcPct val="100000"/>
                        </a:lnSpc>
                        <a:spcBef>
                          <a:spcPts val="0"/>
                        </a:spcBef>
                        <a:spcAft>
                          <a:spcPts val="0"/>
                        </a:spcAft>
                        <a:buClrTx/>
                        <a:buSzTx/>
                        <a:buFont typeface="+mj-lt"/>
                        <a:buAutoNum type="alphaLcPeriod" startAt="3"/>
                        <a:tabLst/>
                        <a:defRPr/>
                      </a:pPr>
                      <a:endParaRPr lang="id-ID" sz="1800" b="1" kern="1200" baseline="0" dirty="0" smtClean="0">
                        <a:solidFill>
                          <a:schemeClr val="dk1"/>
                        </a:solidFill>
                        <a:latin typeface="Constantia" pitchFamily="18" charset="0"/>
                        <a:ea typeface="+mn-ea"/>
                        <a:cs typeface="+mn-cs"/>
                      </a:endParaRPr>
                    </a:p>
                  </a:txBody>
                  <a:tcPr marL="121920" marR="121920">
                    <a:solidFill>
                      <a:schemeClr val="bg2"/>
                    </a:solidFill>
                  </a:tcPr>
                </a:tc>
              </a:tr>
            </a:tbl>
          </a:graphicData>
        </a:graphic>
      </p:graphicFrame>
      <p:sp>
        <p:nvSpPr>
          <p:cNvPr id="4" name="Slide Number Placeholder 3"/>
          <p:cNvSpPr>
            <a:spLocks noGrp="1"/>
          </p:cNvSpPr>
          <p:nvPr>
            <p:ph type="sldNum" sz="quarter" idx="12"/>
          </p:nvPr>
        </p:nvSpPr>
        <p:spPr/>
        <p:txBody>
          <a:bodyPr/>
          <a:lstStyle/>
          <a:p>
            <a:fld id="{E3824FE4-04BA-47CE-A7F8-58EDC427D30F}" type="slidenum">
              <a:rPr lang="en-US" smtClean="0"/>
              <a:pPr/>
              <a:t>96</a:t>
            </a:fld>
            <a:endParaRPr lang="en-US"/>
          </a:p>
        </p:txBody>
      </p:sp>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085735487"/>
              </p:ext>
            </p:extLst>
          </p:nvPr>
        </p:nvGraphicFramePr>
        <p:xfrm>
          <a:off x="285709" y="242359"/>
          <a:ext cx="11601491" cy="6355080"/>
        </p:xfrm>
        <a:graphic>
          <a:graphicData uri="http://schemas.openxmlformats.org/drawingml/2006/table">
            <a:tbl>
              <a:tblPr firstRow="1" bandRow="1">
                <a:tableStyleId>{5C22544A-7EE6-4342-B048-85BDC9FD1C3A}</a:tableStyleId>
              </a:tblPr>
              <a:tblGrid>
                <a:gridCol w="662943"/>
                <a:gridCol w="1623073"/>
                <a:gridCol w="2952771"/>
                <a:gridCol w="2762269"/>
                <a:gridCol w="3600435"/>
              </a:tblGrid>
              <a:tr h="1143000">
                <a:tc>
                  <a:txBody>
                    <a:bodyPr/>
                    <a:lstStyle/>
                    <a:p>
                      <a:pPr algn="ctr"/>
                      <a:endParaRPr lang="en-US" sz="1600" dirty="0" smtClean="0">
                        <a:latin typeface="Constantia" pitchFamily="18" charset="0"/>
                      </a:endParaRPr>
                    </a:p>
                    <a:p>
                      <a:pPr algn="ctr"/>
                      <a:r>
                        <a:rPr lang="en-US" sz="1600" dirty="0" smtClean="0">
                          <a:latin typeface="Constantia" pitchFamily="18" charset="0"/>
                        </a:rPr>
                        <a:t>NO</a:t>
                      </a:r>
                      <a:endParaRPr lang="id-ID" sz="1600" dirty="0">
                        <a:latin typeface="Constantia" pitchFamily="18" charset="0"/>
                      </a:endParaRP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JABATAN AKADEMIK</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dirty="0" smtClean="0">
                        <a:latin typeface="Constantia" pitchFamily="18" charset="0"/>
                      </a:endParaRPr>
                    </a:p>
                    <a:p>
                      <a:pPr algn="ctr"/>
                      <a:r>
                        <a:rPr lang="en-US" sz="1600" dirty="0" smtClean="0">
                          <a:latin typeface="Constantia" pitchFamily="18" charset="0"/>
                        </a:rPr>
                        <a:t>TUGAS, TANGGUNG JAWAB DAN WEWENANG</a:t>
                      </a:r>
                      <a:endParaRPr lang="id-ID" sz="1600"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56689">
                <a:tc>
                  <a:txBody>
                    <a:bodyPr/>
                    <a:lstStyle/>
                    <a:p>
                      <a:r>
                        <a:rPr lang="en-US" sz="1600" b="1" dirty="0" smtClean="0">
                          <a:latin typeface="Constantia" pitchFamily="18" charset="0"/>
                        </a:rPr>
                        <a:t>3</a:t>
                      </a:r>
                      <a:endParaRPr lang="id-ID" sz="1600" b="1" dirty="0">
                        <a:latin typeface="Constantia" pitchFamily="18" charset="0"/>
                      </a:endParaRPr>
                    </a:p>
                  </a:txBody>
                  <a:tcPr marL="121920" marR="121920"/>
                </a:tc>
                <a:tc>
                  <a:txBody>
                    <a:bodyPr/>
                    <a:lstStyle/>
                    <a:p>
                      <a:r>
                        <a:rPr lang="en-US" sz="2400" b="1" dirty="0" err="1" smtClean="0">
                          <a:latin typeface="Constantia" pitchFamily="18" charset="0"/>
                        </a:rPr>
                        <a:t>Lektor</a:t>
                      </a:r>
                      <a:r>
                        <a:rPr lang="en-US" sz="2400" b="1" dirty="0" smtClean="0">
                          <a:latin typeface="Constantia" pitchFamily="18" charset="0"/>
                        </a:rPr>
                        <a:t> </a:t>
                      </a:r>
                      <a:r>
                        <a:rPr lang="en-US" sz="2400" b="1" dirty="0" err="1" smtClean="0">
                          <a:latin typeface="Constantia" pitchFamily="18" charset="0"/>
                        </a:rPr>
                        <a:t>Kepala</a:t>
                      </a:r>
                      <a:endParaRPr lang="id-ID" sz="2400" b="1" dirty="0">
                        <a:latin typeface="Constantia" pitchFamily="18" charset="0"/>
                      </a:endParaRPr>
                    </a:p>
                  </a:txBody>
                  <a:tcPr marL="121920" marR="121920"/>
                </a:tc>
                <a:tc>
                  <a:txBody>
                    <a:bodyPr/>
                    <a:lstStyle/>
                    <a:p>
                      <a:pPr marL="228600" indent="-228600">
                        <a:buFont typeface="+mj-lt"/>
                        <a:buAutoNum type="alphaLcPeriod"/>
                      </a:pPr>
                      <a:r>
                        <a:rPr lang="id-ID" sz="1600" kern="1200" baseline="0" dirty="0" smtClean="0">
                          <a:solidFill>
                            <a:schemeClr val="dk1"/>
                          </a:solidFill>
                          <a:latin typeface="Constantia" pitchFamily="18" charset="0"/>
                          <a:ea typeface="+mn-ea"/>
                          <a:cs typeface="+mn-cs"/>
                        </a:rPr>
                        <a:t>Berijazah magister atau doktor dari program studi atau perguruan tinggi terakreditasi dalam bidang ilmu yang sesuai dengan bidang ilmu penugasannya;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Mampu mendidik secara profesional;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es-ES" sz="1600" kern="1200" baseline="0" dirty="0" err="1" smtClean="0">
                          <a:solidFill>
                            <a:schemeClr val="dk1"/>
                          </a:solidFill>
                          <a:latin typeface="Constantia" pitchFamily="18" charset="0"/>
                          <a:ea typeface="+mn-ea"/>
                          <a:cs typeface="+mn-cs"/>
                        </a:rPr>
                        <a:t>Mampu</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menerapkan</a:t>
                      </a:r>
                      <a:r>
                        <a:rPr lang="es-ES" sz="1600" kern="1200" baseline="0" dirty="0" smtClean="0">
                          <a:solidFill>
                            <a:schemeClr val="dk1"/>
                          </a:solidFill>
                          <a:latin typeface="Constantia" pitchFamily="18" charset="0"/>
                          <a:ea typeface="+mn-ea"/>
                          <a:cs typeface="+mn-cs"/>
                        </a:rPr>
                        <a:t> dan </a:t>
                      </a:r>
                      <a:r>
                        <a:rPr lang="es-ES" sz="1600" kern="1200" baseline="0" dirty="0" err="1" smtClean="0">
                          <a:solidFill>
                            <a:schemeClr val="dk1"/>
                          </a:solidFill>
                          <a:latin typeface="Constantia" pitchFamily="18" charset="0"/>
                          <a:ea typeface="+mn-ea"/>
                          <a:cs typeface="+mn-cs"/>
                        </a:rPr>
                        <a:t>mengembangkan</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proses</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pembelajaran</a:t>
                      </a:r>
                      <a:r>
                        <a:rPr lang="es-ES" sz="1600" kern="1200" baseline="0" dirty="0" smtClean="0">
                          <a:solidFill>
                            <a:schemeClr val="dk1"/>
                          </a:solidFill>
                          <a:latin typeface="Constantia" pitchFamily="18" charset="0"/>
                          <a:ea typeface="+mn-ea"/>
                          <a:cs typeface="+mn-cs"/>
                        </a:rPr>
                        <a:t> dan </a:t>
                      </a:r>
                      <a:r>
                        <a:rPr lang="es-ES" sz="1600" kern="1200" baseline="0" dirty="0" err="1" smtClean="0">
                          <a:solidFill>
                            <a:schemeClr val="dk1"/>
                          </a:solidFill>
                          <a:latin typeface="Constantia" pitchFamily="18" charset="0"/>
                          <a:ea typeface="+mn-ea"/>
                          <a:cs typeface="+mn-cs"/>
                        </a:rPr>
                        <a:t>pembimbingan</a:t>
                      </a:r>
                      <a:r>
                        <a:rPr lang="es-ES" sz="1600" kern="1200" baseline="0" dirty="0" smtClean="0">
                          <a:solidFill>
                            <a:schemeClr val="dk1"/>
                          </a:solidFill>
                          <a:latin typeface="Constantia" pitchFamily="18" charset="0"/>
                          <a:ea typeface="+mn-ea"/>
                          <a:cs typeface="+mn-cs"/>
                        </a:rPr>
                        <a:t> secara </a:t>
                      </a:r>
                      <a:r>
                        <a:rPr lang="es-ES" sz="1600" kern="1200" baseline="0" dirty="0" err="1" smtClean="0">
                          <a:solidFill>
                            <a:schemeClr val="dk1"/>
                          </a:solidFill>
                          <a:latin typeface="Constantia" pitchFamily="18" charset="0"/>
                          <a:ea typeface="+mn-ea"/>
                          <a:cs typeface="+mn-cs"/>
                        </a:rPr>
                        <a:t>mandiri</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bagi</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mahasiswa</a:t>
                      </a:r>
                      <a:r>
                        <a:rPr lang="es-ES" sz="1600" kern="1200" baseline="0" dirty="0" smtClean="0">
                          <a:solidFill>
                            <a:schemeClr val="dk1"/>
                          </a:solidFill>
                          <a:latin typeface="Constantia" pitchFamily="18" charset="0"/>
                          <a:ea typeface="+mn-ea"/>
                          <a:cs typeface="+mn-cs"/>
                        </a:rPr>
                        <a:t> diploma, </a:t>
                      </a:r>
                      <a:r>
                        <a:rPr lang="es-ES" sz="1600" kern="1200" baseline="0" dirty="0" err="1" smtClean="0">
                          <a:solidFill>
                            <a:schemeClr val="dk1"/>
                          </a:solidFill>
                          <a:latin typeface="Constantia" pitchFamily="18" charset="0"/>
                          <a:ea typeface="+mn-ea"/>
                          <a:cs typeface="+mn-cs"/>
                        </a:rPr>
                        <a:t>sarjana</a:t>
                      </a:r>
                      <a:r>
                        <a:rPr lang="es-ES" sz="1600" kern="1200" baseline="0" dirty="0" smtClean="0">
                          <a:solidFill>
                            <a:schemeClr val="dk1"/>
                          </a:solidFill>
                          <a:latin typeface="Constantia" pitchFamily="18" charset="0"/>
                          <a:ea typeface="+mn-ea"/>
                          <a:cs typeface="+mn-cs"/>
                        </a:rPr>
                        <a:t> dan/</a:t>
                      </a:r>
                      <a:r>
                        <a:rPr lang="es-ES" sz="1600" kern="1200" baseline="0" dirty="0" err="1" smtClean="0">
                          <a:solidFill>
                            <a:schemeClr val="dk1"/>
                          </a:solidFill>
                          <a:latin typeface="Constantia" pitchFamily="18" charset="0"/>
                          <a:ea typeface="+mn-ea"/>
                          <a:cs typeface="+mn-cs"/>
                        </a:rPr>
                        <a:t>atau</a:t>
                      </a:r>
                      <a:r>
                        <a:rPr lang="es-ES" sz="1600" kern="1200" baseline="0" dirty="0" smtClean="0">
                          <a:solidFill>
                            <a:schemeClr val="dk1"/>
                          </a:solidFill>
                          <a:latin typeface="Constantia" pitchFamily="18" charset="0"/>
                          <a:ea typeface="+mn-ea"/>
                          <a:cs typeface="+mn-cs"/>
                        </a:rPr>
                        <a:t> </a:t>
                      </a:r>
                      <a:r>
                        <a:rPr lang="es-ES" sz="1600" kern="1200" baseline="0" dirty="0" err="1" smtClean="0">
                          <a:solidFill>
                            <a:schemeClr val="dk1"/>
                          </a:solidFill>
                          <a:latin typeface="Constantia" pitchFamily="18" charset="0"/>
                          <a:ea typeface="+mn-ea"/>
                          <a:cs typeface="+mn-cs"/>
                        </a:rPr>
                        <a:t>pascasarjana</a:t>
                      </a:r>
                      <a:r>
                        <a:rPr lang="es-ES" sz="1600" kern="1200" baseline="0" dirty="0" smtClean="0">
                          <a:solidFill>
                            <a:schemeClr val="dk1"/>
                          </a:solidFill>
                          <a:latin typeface="Constantia" pitchFamily="18" charset="0"/>
                          <a:ea typeface="+mn-ea"/>
                          <a:cs typeface="+mn-cs"/>
                        </a:rPr>
                        <a:t>;</a:t>
                      </a:r>
                    </a:p>
                    <a:p>
                      <a:pPr marL="228600" indent="-228600">
                        <a:buFont typeface="+mj-lt"/>
                        <a:buAutoNum type="alphaLcPeriod"/>
                      </a:pPr>
                      <a:endParaRPr lang="es-E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Mampu menganalisis bidang ilmu yang menjadi penugasannya; </a:t>
                      </a:r>
                    </a:p>
                  </a:txBody>
                  <a:tcPr marL="121920" marR="121920"/>
                </a:tc>
                <a:tc>
                  <a:txBody>
                    <a:bodyPr/>
                    <a:lstStyle/>
                    <a:p>
                      <a:pPr marL="228600" indent="-228600">
                        <a:buFont typeface="+mj-lt"/>
                        <a:buAutoNum type="alphaLcPeriod"/>
                      </a:pPr>
                      <a:r>
                        <a:rPr lang="en-US" sz="1600" kern="1200" baseline="0" dirty="0" err="1" smtClean="0">
                          <a:solidFill>
                            <a:schemeClr val="dk1"/>
                          </a:solidFill>
                          <a:latin typeface="Constantia" pitchFamily="18" charset="0"/>
                          <a:ea typeface="+mn-ea"/>
                          <a:cs typeface="+mn-cs"/>
                        </a:rPr>
                        <a:t>Mengikuti</a:t>
                      </a:r>
                      <a:r>
                        <a:rPr lang="en-US" sz="1600" kern="1200" baseline="0" dirty="0" smtClean="0">
                          <a:solidFill>
                            <a:schemeClr val="dk1"/>
                          </a:solidFill>
                          <a:latin typeface="Constantia" pitchFamily="18" charset="0"/>
                          <a:ea typeface="+mn-ea"/>
                          <a:cs typeface="+mn-cs"/>
                        </a:rPr>
                        <a:t> p</a:t>
                      </a:r>
                      <a:r>
                        <a:rPr lang="id-ID" sz="1600" kern="1200" baseline="0" dirty="0" smtClean="0">
                          <a:solidFill>
                            <a:schemeClr val="dk1"/>
                          </a:solidFill>
                          <a:latin typeface="Constantia" pitchFamily="18" charset="0"/>
                          <a:ea typeface="+mn-ea"/>
                          <a:cs typeface="+mn-cs"/>
                        </a:rPr>
                        <a:t>endidikan dan/atau pelatihan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Melaksanakan pengajaran hingga jenjang doktor</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Membimbing dosen yang lebih rendah jabatannya </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Membina kegiatan mahasiswa di bidang akademik dan kemahasiswaan</a:t>
                      </a: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endParaRPr lang="en-US" sz="1600" kern="1200" baseline="0" dirty="0" smtClean="0">
                        <a:solidFill>
                          <a:schemeClr val="dk1"/>
                        </a:solidFill>
                        <a:latin typeface="Constantia" pitchFamily="18" charset="0"/>
                        <a:ea typeface="+mn-ea"/>
                        <a:cs typeface="+mn-cs"/>
                      </a:endParaRPr>
                    </a:p>
                    <a:p>
                      <a:pPr marL="228600" indent="-228600">
                        <a:buFont typeface="+mj-lt"/>
                        <a:buAutoNum type="alphaLcPeriod"/>
                      </a:pPr>
                      <a:r>
                        <a:rPr lang="id-ID" sz="1600" kern="1200" baseline="0" dirty="0" smtClean="0">
                          <a:solidFill>
                            <a:schemeClr val="dk1"/>
                          </a:solidFill>
                          <a:latin typeface="Constantia" pitchFamily="18" charset="0"/>
                          <a:ea typeface="+mn-ea"/>
                          <a:cs typeface="+mn-cs"/>
                        </a:rPr>
                        <a:t>Mengembangkan bahan ajar </a:t>
                      </a:r>
                    </a:p>
                    <a:p>
                      <a:r>
                        <a:rPr lang="id-ID" sz="1600" kern="1200" baseline="0" dirty="0" smtClean="0">
                          <a:solidFill>
                            <a:schemeClr val="dk1"/>
                          </a:solidFill>
                          <a:latin typeface="+mn-lt"/>
                          <a:ea typeface="+mn-ea"/>
                          <a:cs typeface="+mn-cs"/>
                        </a:rPr>
                        <a:t>	</a:t>
                      </a:r>
                    </a:p>
                  </a:txBody>
                  <a:tcPr marL="121920" marR="121920"/>
                </a:tc>
                <a:tc>
                  <a:txBody>
                    <a:bodyPr/>
                    <a:lstStyle/>
                    <a:p>
                      <a:pPr marL="228600" indent="-228600">
                        <a:buFont typeface="+mj-lt"/>
                        <a:buAutoNum type="alphaLcPeriod"/>
                      </a:pPr>
                      <a:r>
                        <a:rPr lang="id-ID" sz="1600" b="1" kern="1200" baseline="0" dirty="0" smtClean="0">
                          <a:solidFill>
                            <a:schemeClr val="dk1"/>
                          </a:solidFill>
                          <a:latin typeface="Constantia" pitchFamily="18" charset="0"/>
                          <a:ea typeface="+mn-ea"/>
                          <a:cs typeface="+mn-cs"/>
                        </a:rPr>
                        <a:t>Memiliki angka kredit yang memenuhi persyaratan dengan proporsi: </a:t>
                      </a: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Pendidikan: </a:t>
                      </a:r>
                      <a:r>
                        <a:rPr lang="id-ID" sz="1600" b="1" u="sng" kern="1200" baseline="0" dirty="0" smtClean="0">
                          <a:solidFill>
                            <a:schemeClr val="dk1"/>
                          </a:solidFill>
                          <a:latin typeface="Constantia" pitchFamily="18" charset="0"/>
                          <a:ea typeface="+mn-ea"/>
                          <a:cs typeface="+mn-cs"/>
                        </a:rPr>
                        <a:t>&gt;</a:t>
                      </a:r>
                      <a:r>
                        <a:rPr lang="id-ID" sz="1600" b="1" kern="1200" baseline="0" dirty="0" smtClean="0">
                          <a:solidFill>
                            <a:schemeClr val="dk1"/>
                          </a:solidFill>
                          <a:latin typeface="Constantia" pitchFamily="18" charset="0"/>
                          <a:ea typeface="+mn-ea"/>
                          <a:cs typeface="+mn-cs"/>
                        </a:rPr>
                        <a:t> 40%</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Penelitian: </a:t>
                      </a:r>
                      <a:r>
                        <a:rPr lang="id-ID" sz="1600" b="1" u="sng" kern="1200" baseline="0" dirty="0" smtClean="0">
                          <a:solidFill>
                            <a:schemeClr val="dk1"/>
                          </a:solidFill>
                          <a:latin typeface="Constantia" pitchFamily="18" charset="0"/>
                          <a:ea typeface="+mn-ea"/>
                          <a:cs typeface="+mn-cs"/>
                        </a:rPr>
                        <a:t>&gt;</a:t>
                      </a:r>
                      <a:r>
                        <a:rPr lang="id-ID" sz="1600" b="1" kern="1200" baseline="0" dirty="0" smtClean="0">
                          <a:solidFill>
                            <a:schemeClr val="dk1"/>
                          </a:solidFill>
                          <a:latin typeface="Constantia" pitchFamily="18" charset="0"/>
                          <a:ea typeface="+mn-ea"/>
                          <a:cs typeface="+mn-cs"/>
                        </a:rPr>
                        <a:t> 40%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Pengabdian kepada Masyarakat : </a:t>
                      </a:r>
                      <a:r>
                        <a:rPr lang="id-ID" sz="1600" b="1" u="sng" kern="1200" baseline="0" dirty="0" smtClean="0">
                          <a:solidFill>
                            <a:schemeClr val="dk1"/>
                          </a:solidFill>
                          <a:latin typeface="Constantia" pitchFamily="18" charset="0"/>
                          <a:ea typeface="+mn-ea"/>
                          <a:cs typeface="+mn-cs"/>
                        </a:rPr>
                        <a:t>&lt;</a:t>
                      </a:r>
                      <a:r>
                        <a:rPr lang="id-ID" sz="1600" b="1" kern="1200" baseline="0" dirty="0" smtClean="0">
                          <a:solidFill>
                            <a:schemeClr val="dk1"/>
                          </a:solidFill>
                          <a:latin typeface="Constantia" pitchFamily="18" charset="0"/>
                          <a:ea typeface="+mn-ea"/>
                          <a:cs typeface="+mn-cs"/>
                        </a:rPr>
                        <a:t> 10%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rabicPeriod"/>
                      </a:pPr>
                      <a:r>
                        <a:rPr lang="id-ID" sz="1600" b="1" kern="1200" baseline="0" dirty="0" smtClean="0">
                          <a:solidFill>
                            <a:schemeClr val="dk1"/>
                          </a:solidFill>
                          <a:latin typeface="Constantia" pitchFamily="18" charset="0"/>
                          <a:ea typeface="+mn-ea"/>
                          <a:cs typeface="+mn-cs"/>
                        </a:rPr>
                        <a:t>Penunjang Tri Dharma: </a:t>
                      </a:r>
                      <a:r>
                        <a:rPr lang="id-ID" sz="1600" b="1" u="sng" kern="1200" baseline="0" dirty="0" smtClean="0">
                          <a:solidFill>
                            <a:schemeClr val="dk1"/>
                          </a:solidFill>
                          <a:latin typeface="Constantia" pitchFamily="18" charset="0"/>
                          <a:ea typeface="+mn-ea"/>
                          <a:cs typeface="+mn-cs"/>
                        </a:rPr>
                        <a:t>&lt;</a:t>
                      </a:r>
                      <a:r>
                        <a:rPr lang="id-ID" sz="1600" b="1" kern="1200" baseline="0" dirty="0" smtClean="0">
                          <a:solidFill>
                            <a:schemeClr val="dk1"/>
                          </a:solidFill>
                          <a:latin typeface="Constantia" pitchFamily="18" charset="0"/>
                          <a:ea typeface="+mn-ea"/>
                          <a:cs typeface="+mn-cs"/>
                        </a:rPr>
                        <a:t> 10% </a:t>
                      </a:r>
                    </a:p>
                    <a:p>
                      <a:pPr marL="228600" indent="-228600">
                        <a:buFont typeface="+mj-lt"/>
                        <a:buAutoNum type="alphaLcPeriod" startAt="2"/>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2"/>
                      </a:pPr>
                      <a:r>
                        <a:rPr lang="id-ID" sz="1600" b="1" kern="1200" baseline="0" dirty="0" smtClean="0">
                          <a:solidFill>
                            <a:schemeClr val="dk1"/>
                          </a:solidFill>
                          <a:latin typeface="Constantia" pitchFamily="18" charset="0"/>
                          <a:ea typeface="+mn-ea"/>
                          <a:cs typeface="+mn-cs"/>
                        </a:rPr>
                        <a:t>Memiliki Sertifikat Pendidik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2"/>
                      </a:pPr>
                      <a:endParaRPr lang="en-US" sz="1600" b="1" kern="1200" baseline="0" dirty="0" smtClean="0">
                        <a:solidFill>
                          <a:schemeClr val="dk1"/>
                        </a:solidFill>
                        <a:latin typeface="Constantia" pitchFamily="18" charset="0"/>
                        <a:ea typeface="+mn-ea"/>
                        <a:cs typeface="+mn-cs"/>
                      </a:endParaRPr>
                    </a:p>
                  </a:txBody>
                  <a:tcPr marL="121920" marR="121920"/>
                </a:tc>
              </a:tr>
            </a:tbl>
          </a:graphicData>
        </a:graphic>
      </p:graphicFrame>
      <p:sp>
        <p:nvSpPr>
          <p:cNvPr id="4" name="Slide Number Placeholder 3"/>
          <p:cNvSpPr>
            <a:spLocks noGrp="1"/>
          </p:cNvSpPr>
          <p:nvPr>
            <p:ph type="sldNum" sz="quarter" idx="12"/>
          </p:nvPr>
        </p:nvSpPr>
        <p:spPr/>
        <p:txBody>
          <a:bodyPr/>
          <a:lstStyle/>
          <a:p>
            <a:fld id="{E3824FE4-04BA-47CE-A7F8-58EDC427D30F}" type="slidenum">
              <a:rPr lang="en-US" smtClean="0"/>
              <a:pPr/>
              <a:t>97</a:t>
            </a:fld>
            <a:endParaRPr lang="en-US"/>
          </a:p>
        </p:txBody>
      </p:sp>
      <p:sp>
        <p:nvSpPr>
          <p:cNvPr id="7" name="Rectangle 6"/>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E3824FE4-04BA-47CE-A7F8-58EDC427D30F}" type="slidenum">
              <a:rPr lang="en-US" smtClean="0"/>
              <a:pPr/>
              <a:t>98</a:t>
            </a:fld>
            <a:endParaRPr lang="en-US"/>
          </a:p>
        </p:txBody>
      </p:sp>
      <p:graphicFrame>
        <p:nvGraphicFramePr>
          <p:cNvPr id="5" name="Content Placeholder 4"/>
          <p:cNvGraphicFramePr>
            <a:graphicFrameLocks noGrp="1"/>
          </p:cNvGraphicFramePr>
          <p:nvPr>
            <p:ph sz="quarter" idx="1"/>
          </p:nvPr>
        </p:nvGraphicFramePr>
        <p:xfrm>
          <a:off x="380960" y="91108"/>
          <a:ext cx="11430080" cy="7086600"/>
        </p:xfrm>
        <a:graphic>
          <a:graphicData uri="http://schemas.openxmlformats.org/drawingml/2006/table">
            <a:tbl>
              <a:tblPr firstRow="1" bandRow="1">
                <a:tableStyleId>{5C22544A-7EE6-4342-B048-85BDC9FD1C3A}</a:tableStyleId>
              </a:tblPr>
              <a:tblGrid>
                <a:gridCol w="653148"/>
                <a:gridCol w="1850584"/>
                <a:gridCol w="2925557"/>
                <a:gridCol w="2551375"/>
                <a:gridCol w="3449416"/>
              </a:tblGrid>
              <a:tr h="1143000">
                <a:tc>
                  <a:txBody>
                    <a:bodyPr/>
                    <a:lstStyle/>
                    <a:p>
                      <a:pPr algn="ctr"/>
                      <a:endParaRPr lang="en-US" sz="1600" b="1" dirty="0" smtClean="0">
                        <a:latin typeface="Constantia" pitchFamily="18" charset="0"/>
                      </a:endParaRPr>
                    </a:p>
                    <a:p>
                      <a:pPr algn="ctr"/>
                      <a:r>
                        <a:rPr lang="en-US" sz="1600" b="1" dirty="0" smtClean="0">
                          <a:latin typeface="Constantia" pitchFamily="18" charset="0"/>
                        </a:rPr>
                        <a:t>NO</a:t>
                      </a:r>
                      <a:endParaRPr lang="id-ID" sz="1600" b="1" dirty="0">
                        <a:latin typeface="Constantia" pitchFamily="18" charset="0"/>
                      </a:endParaRPr>
                    </a:p>
                  </a:txBody>
                  <a:tcPr marL="121920" marR="121920"/>
                </a:tc>
                <a:tc>
                  <a:txBody>
                    <a:bodyPr/>
                    <a:lstStyle/>
                    <a:p>
                      <a:pPr algn="ctr"/>
                      <a:endParaRPr lang="en-US" sz="1600" b="1" dirty="0" smtClean="0">
                        <a:latin typeface="Constantia" pitchFamily="18" charset="0"/>
                      </a:endParaRPr>
                    </a:p>
                    <a:p>
                      <a:pPr algn="ctr"/>
                      <a:r>
                        <a:rPr lang="en-US" sz="1600" b="1" dirty="0" smtClean="0">
                          <a:latin typeface="Constantia" pitchFamily="18" charset="0"/>
                        </a:rPr>
                        <a:t>JABATAN AKADEMIK</a:t>
                      </a:r>
                      <a:endParaRPr lang="id-ID" sz="1600" b="1"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id-ID" sz="16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600" b="1" dirty="0" smtClean="0">
                        <a:latin typeface="Constantia" pitchFamily="18" charset="0"/>
                      </a:endParaRPr>
                    </a:p>
                    <a:p>
                      <a:pPr algn="ctr"/>
                      <a:r>
                        <a:rPr lang="en-US" sz="1600" b="1" dirty="0" smtClean="0">
                          <a:latin typeface="Constantia" pitchFamily="18" charset="0"/>
                        </a:rPr>
                        <a:t>TUGAS, TANGGUNG JAWAB DAN WEWENANG</a:t>
                      </a:r>
                      <a:endParaRPr lang="id-ID" sz="1600" b="1" dirty="0">
                        <a:latin typeface="Constantia" pitchFamily="18" charset="0"/>
                      </a:endParaRPr>
                    </a:p>
                  </a:txBody>
                  <a:tcPr marL="121920" marR="121920"/>
                </a:tc>
                <a:tc>
                  <a:txBody>
                    <a:bodyPr/>
                    <a:lstStyle/>
                    <a:p>
                      <a:pPr algn="ctr"/>
                      <a:endParaRPr lang="en-US" sz="1600" b="1" kern="1200" baseline="0" dirty="0" smtClean="0">
                        <a:solidFill>
                          <a:schemeClr val="lt1"/>
                        </a:solidFill>
                        <a:latin typeface="Constantia" pitchFamily="18" charset="0"/>
                        <a:ea typeface="+mn-ea"/>
                        <a:cs typeface="+mn-cs"/>
                      </a:endParaRPr>
                    </a:p>
                    <a:p>
                      <a:pPr algn="ctr"/>
                      <a:r>
                        <a:rPr lang="en-US" sz="1600" b="1" kern="1200" baseline="0" dirty="0" smtClean="0">
                          <a:solidFill>
                            <a:schemeClr val="lt1"/>
                          </a:solidFill>
                          <a:latin typeface="Constantia" pitchFamily="18" charset="0"/>
                          <a:ea typeface="+mn-ea"/>
                          <a:cs typeface="+mn-cs"/>
                        </a:rPr>
                        <a:t>INDIKATOR PENILAIAN KENAIKAN JABATAN AKADEMIK</a:t>
                      </a:r>
                    </a:p>
                    <a:p>
                      <a:pPr algn="ctr"/>
                      <a:endParaRPr lang="en-US" sz="1600" b="1" kern="1200" baseline="0" dirty="0" smtClean="0">
                        <a:solidFill>
                          <a:schemeClr val="lt1"/>
                        </a:solidFill>
                        <a:latin typeface="Constantia" pitchFamily="18" charset="0"/>
                        <a:ea typeface="+mn-ea"/>
                        <a:cs typeface="+mn-cs"/>
                      </a:endParaRPr>
                    </a:p>
                  </a:txBody>
                  <a:tcPr marL="121920" marR="121920"/>
                </a:tc>
              </a:tr>
              <a:tr h="4256689">
                <a:tc>
                  <a:txBody>
                    <a:bodyPr/>
                    <a:lstStyle/>
                    <a:p>
                      <a:r>
                        <a:rPr lang="en-US" sz="1600" b="1" dirty="0" smtClean="0">
                          <a:latin typeface="Constantia" pitchFamily="18" charset="0"/>
                        </a:rPr>
                        <a:t>3</a:t>
                      </a:r>
                      <a:endParaRPr lang="id-ID" sz="1600" b="1" dirty="0">
                        <a:latin typeface="Constantia" pitchFamily="18" charset="0"/>
                      </a:endParaRPr>
                    </a:p>
                  </a:txBody>
                  <a:tcPr marL="121920" marR="121920"/>
                </a:tc>
                <a:tc>
                  <a:txBody>
                    <a:bodyPr/>
                    <a:lstStyle/>
                    <a:p>
                      <a:r>
                        <a:rPr lang="en-US" sz="2400" b="1" dirty="0" err="1" smtClean="0">
                          <a:latin typeface="Constantia" pitchFamily="18" charset="0"/>
                        </a:rPr>
                        <a:t>Lektor</a:t>
                      </a:r>
                      <a:r>
                        <a:rPr lang="en-US" sz="2400" b="1" dirty="0" smtClean="0">
                          <a:latin typeface="Constantia" pitchFamily="18" charset="0"/>
                        </a:rPr>
                        <a:t> </a:t>
                      </a:r>
                      <a:r>
                        <a:rPr lang="en-US" sz="2400" b="1" dirty="0" err="1" smtClean="0">
                          <a:latin typeface="Constantia" pitchFamily="18" charset="0"/>
                        </a:rPr>
                        <a:t>Kepala</a:t>
                      </a:r>
                      <a:endParaRPr lang="id-ID" sz="2400" b="1" dirty="0">
                        <a:latin typeface="Constantia" pitchFamily="18" charset="0"/>
                      </a:endParaRPr>
                    </a:p>
                  </a:txBody>
                  <a:tcPr marL="121920" marR="121920"/>
                </a:tc>
                <a:tc>
                  <a:txBody>
                    <a:bodyPr/>
                    <a:lstStyle/>
                    <a:p>
                      <a:pPr marL="228600" indent="-228600">
                        <a:buFont typeface="+mj-lt"/>
                        <a:buAutoNum type="alphaLcPeriod" startAt="5"/>
                      </a:pPr>
                      <a:r>
                        <a:rPr lang="id-ID" sz="1600" b="1" kern="1200" baseline="0" dirty="0" smtClean="0">
                          <a:solidFill>
                            <a:schemeClr val="dk1"/>
                          </a:solidFill>
                          <a:latin typeface="Constantia" pitchFamily="18" charset="0"/>
                          <a:ea typeface="+mn-ea"/>
                          <a:cs typeface="+mn-cs"/>
                        </a:rPr>
                        <a:t>Mampu menerapkan dan menganalisis teori bidang ilmu yang</a:t>
                      </a:r>
                      <a:r>
                        <a:rPr lang="en-US" sz="1600" b="1" kern="1200" baseline="0" dirty="0" smtClean="0">
                          <a:solidFill>
                            <a:schemeClr val="dk1"/>
                          </a:solidFill>
                          <a:latin typeface="Constantia" pitchFamily="18" charset="0"/>
                          <a:ea typeface="+mn-ea"/>
                          <a:cs typeface="+mn-cs"/>
                        </a:rPr>
                        <a:t> </a:t>
                      </a:r>
                      <a:r>
                        <a:rPr lang="id-ID" sz="1600" b="1" kern="1200" baseline="0" dirty="0" smtClean="0">
                          <a:solidFill>
                            <a:schemeClr val="dk1"/>
                          </a:solidFill>
                          <a:latin typeface="Constantia" pitchFamily="18" charset="0"/>
                          <a:ea typeface="+mn-ea"/>
                          <a:cs typeface="+mn-cs"/>
                        </a:rPr>
                        <a:t>menjadi penugasannya dalam pelaksanaan penelitian dan pengabdian kepada masyarakat;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id-ID" sz="1600" b="1" kern="1200" baseline="0" dirty="0" smtClean="0">
                          <a:solidFill>
                            <a:schemeClr val="dk1"/>
                          </a:solidFill>
                          <a:latin typeface="Constantia" pitchFamily="18" charset="0"/>
                          <a:ea typeface="+mn-ea"/>
                          <a:cs typeface="+mn-cs"/>
                        </a:rPr>
                        <a:t>Mampu menulis karya ilmiah yang dipublikasikan pada jurnal nasional terakreditasi atau jurnal internasional bagi yang berijazah Doktor;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5"/>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5"/>
                      </a:pPr>
                      <a:r>
                        <a:rPr lang="id-ID" sz="1600" b="1" kern="1200" baseline="0" dirty="0" smtClean="0">
                          <a:solidFill>
                            <a:schemeClr val="dk1"/>
                          </a:solidFill>
                          <a:latin typeface="Constantia" pitchFamily="18" charset="0"/>
                          <a:ea typeface="+mn-ea"/>
                          <a:cs typeface="+mn-cs"/>
                        </a:rPr>
                        <a:t>Mampu menulis karya ilmiah yang dipublikasikan pada jurnal internasional atau internasional bereputasi bagi yang berijazah Magister; </a:t>
                      </a:r>
                    </a:p>
                  </a:txBody>
                  <a:tcPr marL="121920" marR="121920"/>
                </a:tc>
                <a:tc>
                  <a:txBody>
                    <a:bodyPr/>
                    <a:lstStyle/>
                    <a:p>
                      <a:pPr marL="228600" indent="-228600">
                        <a:buFont typeface="+mj-lt"/>
                        <a:buAutoNum type="alphaLcPeriod" startAt="6"/>
                      </a:pPr>
                      <a:r>
                        <a:rPr lang="id-ID" sz="1600" b="1" kern="1200" baseline="0" dirty="0" smtClean="0">
                          <a:solidFill>
                            <a:schemeClr val="dk1"/>
                          </a:solidFill>
                          <a:latin typeface="Constantia" pitchFamily="18" charset="0"/>
                          <a:ea typeface="+mn-ea"/>
                          <a:cs typeface="+mn-cs"/>
                        </a:rPr>
                        <a:t>Menyampaikan presentasi ilmiah pada forum nasional dan internasional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r>
                        <a:rPr lang="id-ID" sz="1600" b="1" kern="1200" baseline="0" dirty="0" smtClean="0">
                          <a:solidFill>
                            <a:schemeClr val="dk1"/>
                          </a:solidFill>
                          <a:latin typeface="Constantia" pitchFamily="18" charset="0"/>
                          <a:ea typeface="+mn-ea"/>
                          <a:cs typeface="+mn-cs"/>
                        </a:rPr>
                        <a:t>Menghasilkan karya ilmiah pada jurnal nasional terakreditasi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r>
                        <a:rPr lang="id-ID" sz="1600" b="1" kern="1200" baseline="0" dirty="0" smtClean="0">
                          <a:solidFill>
                            <a:schemeClr val="dk1"/>
                          </a:solidFill>
                          <a:latin typeface="Constantia" pitchFamily="18" charset="0"/>
                          <a:ea typeface="+mn-ea"/>
                          <a:cs typeface="+mn-cs"/>
                        </a:rPr>
                        <a:t>Menghasilkan karya ilmiah dalam bentuk lain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r>
                        <a:rPr lang="sv-SE" sz="1600" b="1" kern="1200" baseline="0" dirty="0" smtClean="0">
                          <a:solidFill>
                            <a:schemeClr val="dk1"/>
                          </a:solidFill>
                          <a:latin typeface="Constantia" pitchFamily="18" charset="0"/>
                          <a:ea typeface="+mn-ea"/>
                          <a:cs typeface="+mn-cs"/>
                        </a:rPr>
                        <a:t>Membuat rancangan dan karya teknologi/karya seni monumental/ seni pertunjukan </a:t>
                      </a:r>
                    </a:p>
                    <a:p>
                      <a:pPr marL="228600" indent="-228600">
                        <a:buFont typeface="+mj-lt"/>
                        <a:buAutoNum type="alphaLcPeriod" startAt="6"/>
                      </a:pPr>
                      <a:endParaRPr lang="sv-SE" sz="1600" b="1" kern="1200" baseline="0" dirty="0" smtClean="0">
                        <a:solidFill>
                          <a:schemeClr val="dk1"/>
                        </a:solidFill>
                        <a:latin typeface="Constantia" pitchFamily="18" charset="0"/>
                        <a:ea typeface="+mn-ea"/>
                        <a:cs typeface="+mn-cs"/>
                      </a:endParaRPr>
                    </a:p>
                    <a:p>
                      <a:pPr marL="228600" indent="-228600">
                        <a:buFont typeface="+mj-lt"/>
                        <a:buAutoNum type="alphaLcPeriod" startAt="6"/>
                      </a:pPr>
                      <a:r>
                        <a:rPr lang="id-ID" sz="1600" b="1" kern="1200" baseline="0" dirty="0" smtClean="0">
                          <a:solidFill>
                            <a:schemeClr val="dk1"/>
                          </a:solidFill>
                          <a:latin typeface="Constantia" pitchFamily="18" charset="0"/>
                          <a:ea typeface="+mn-ea"/>
                          <a:cs typeface="+mn-cs"/>
                        </a:rPr>
                        <a:t>Melaksanakan pengabdian masyarakat </a:t>
                      </a:r>
                    </a:p>
                    <a:p>
                      <a:pPr marL="228600" indent="-228600">
                        <a:buFont typeface="+mj-lt"/>
                        <a:buNone/>
                      </a:pPr>
                      <a:endParaRPr lang="id-ID" sz="1600" b="1" kern="1200" baseline="0" dirty="0" smtClean="0">
                        <a:solidFill>
                          <a:schemeClr val="dk1"/>
                        </a:solidFill>
                        <a:latin typeface="Constantia" pitchFamily="18" charset="0"/>
                        <a:ea typeface="+mn-ea"/>
                        <a:cs typeface="+mn-cs"/>
                      </a:endParaRPr>
                    </a:p>
                  </a:txBody>
                  <a:tcPr marL="121920" marR="121920"/>
                </a:tc>
                <a:tc>
                  <a:txBody>
                    <a:bodyPr/>
                    <a:lstStyle/>
                    <a:p>
                      <a:pPr marL="228600" indent="-228600">
                        <a:buFont typeface="+mj-lt"/>
                        <a:buAutoNum type="alphaLcPeriod" startAt="3"/>
                      </a:pPr>
                      <a:r>
                        <a:rPr lang="id-ID" sz="1600" b="1" kern="1200" baseline="0" dirty="0" smtClean="0">
                          <a:solidFill>
                            <a:schemeClr val="dk1"/>
                          </a:solidFill>
                          <a:latin typeface="Constantia" pitchFamily="18" charset="0"/>
                          <a:ea typeface="+mn-ea"/>
                          <a:cs typeface="+mn-cs"/>
                        </a:rPr>
                        <a:t>Memiliki karya ilmiah yang dipublikasikan di jurnal nasional terakreditasi atau internasional sebagai penulis pertama bagi yang berijazah Doktor. </a:t>
                      </a: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3"/>
                      </a:pPr>
                      <a:endParaRPr lang="en-US" sz="1600" b="1" kern="1200" baseline="0" dirty="0" smtClean="0">
                        <a:solidFill>
                          <a:schemeClr val="dk1"/>
                        </a:solidFill>
                        <a:latin typeface="Constantia" pitchFamily="18" charset="0"/>
                        <a:ea typeface="+mn-ea"/>
                        <a:cs typeface="+mn-cs"/>
                      </a:endParaRPr>
                    </a:p>
                    <a:p>
                      <a:pPr marL="228600" indent="-228600">
                        <a:buFont typeface="+mj-lt"/>
                        <a:buAutoNum type="alphaLcPeriod" startAt="3"/>
                      </a:pPr>
                      <a:r>
                        <a:rPr lang="id-ID" sz="1600" b="1" kern="1200" baseline="0" dirty="0" smtClean="0">
                          <a:solidFill>
                            <a:schemeClr val="dk1"/>
                          </a:solidFill>
                          <a:latin typeface="Constantia" pitchFamily="18" charset="0"/>
                          <a:ea typeface="+mn-ea"/>
                          <a:cs typeface="+mn-cs"/>
                        </a:rPr>
                        <a:t>Memiliki karya ilmiah yang dipublikasikan di jurnal internasional atau internasional</a:t>
                      </a:r>
                      <a:r>
                        <a:rPr lang="en-US" sz="1600" b="1" kern="1200" baseline="0" dirty="0" smtClean="0">
                          <a:solidFill>
                            <a:schemeClr val="dk1"/>
                          </a:solidFill>
                          <a:latin typeface="Constantia" pitchFamily="18" charset="0"/>
                          <a:ea typeface="+mn-ea"/>
                          <a:cs typeface="+mn-cs"/>
                        </a:rPr>
                        <a:t> </a:t>
                      </a:r>
                      <a:r>
                        <a:rPr lang="id-ID" sz="1600" b="1" kern="1200" baseline="0" dirty="0" smtClean="0">
                          <a:solidFill>
                            <a:schemeClr val="dk1"/>
                          </a:solidFill>
                          <a:latin typeface="Constantia" pitchFamily="18" charset="0"/>
                          <a:ea typeface="+mn-ea"/>
                          <a:cs typeface="+mn-cs"/>
                        </a:rPr>
                        <a:t>bereputasi sebagai penulis pertama bagi yang berijazah Magister. </a:t>
                      </a:r>
                    </a:p>
                  </a:txBody>
                  <a:tcPr marL="121920" marR="121920"/>
                </a:tc>
              </a:tr>
            </a:tbl>
          </a:graphicData>
        </a:graphic>
      </p:graphicFrame>
      <p:sp>
        <p:nvSpPr>
          <p:cNvPr id="7" name="Rectangle 6"/>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E3824FE4-04BA-47CE-A7F8-58EDC427D30F}" type="slidenum">
              <a:rPr lang="en-US" smtClean="0"/>
              <a:pPr/>
              <a:t>99</a:t>
            </a:fld>
            <a:endParaRPr lang="en-US"/>
          </a:p>
        </p:txBody>
      </p:sp>
      <p:graphicFrame>
        <p:nvGraphicFramePr>
          <p:cNvPr id="5" name="Content Placeholder 4"/>
          <p:cNvGraphicFramePr>
            <a:graphicFrameLocks noGrp="1"/>
          </p:cNvGraphicFramePr>
          <p:nvPr>
            <p:ph sz="quarter" idx="1"/>
          </p:nvPr>
        </p:nvGraphicFramePr>
        <p:xfrm>
          <a:off x="380960" y="783016"/>
          <a:ext cx="11430080" cy="5719729"/>
        </p:xfrm>
        <a:graphic>
          <a:graphicData uri="http://schemas.openxmlformats.org/drawingml/2006/table">
            <a:tbl>
              <a:tblPr firstRow="1" bandRow="1">
                <a:tableStyleId>{5C22544A-7EE6-4342-B048-85BDC9FD1C3A}</a:tableStyleId>
              </a:tblPr>
              <a:tblGrid>
                <a:gridCol w="653148"/>
                <a:gridCol w="1850584"/>
                <a:gridCol w="2735055"/>
                <a:gridCol w="2857520"/>
                <a:gridCol w="3333773"/>
              </a:tblGrid>
              <a:tr h="1143000">
                <a:tc>
                  <a:txBody>
                    <a:bodyPr/>
                    <a:lstStyle/>
                    <a:p>
                      <a:pPr algn="ctr"/>
                      <a:endParaRPr lang="en-US" sz="1800" dirty="0" smtClean="0">
                        <a:latin typeface="Constantia" pitchFamily="18" charset="0"/>
                      </a:endParaRPr>
                    </a:p>
                    <a:p>
                      <a:pPr algn="ctr"/>
                      <a:r>
                        <a:rPr lang="en-US" sz="1800" dirty="0" smtClean="0">
                          <a:latin typeface="Constantia" pitchFamily="18" charset="0"/>
                        </a:rPr>
                        <a:t>NO</a:t>
                      </a:r>
                      <a:endParaRPr lang="id-ID" sz="1800" dirty="0">
                        <a:latin typeface="Constantia" pitchFamily="18" charset="0"/>
                      </a:endParaRPr>
                    </a:p>
                  </a:txBody>
                  <a:tcPr marL="121920" marR="121920"/>
                </a:tc>
                <a:tc>
                  <a:txBody>
                    <a:bodyPr/>
                    <a:lstStyle/>
                    <a:p>
                      <a:pPr algn="ctr"/>
                      <a:endParaRPr lang="en-US" sz="1800" dirty="0" smtClean="0">
                        <a:latin typeface="Constantia" pitchFamily="18" charset="0"/>
                      </a:endParaRPr>
                    </a:p>
                    <a:p>
                      <a:pPr algn="ctr"/>
                      <a:r>
                        <a:rPr lang="en-US" sz="1800" dirty="0" smtClean="0">
                          <a:latin typeface="Constantia" pitchFamily="18" charset="0"/>
                        </a:rPr>
                        <a:t>JABATAN AKADEMIK</a:t>
                      </a:r>
                      <a:endParaRPr lang="id-ID" sz="1800" dirty="0">
                        <a:latin typeface="Constantia" pitchFamily="18" charset="0"/>
                      </a:endParaRPr>
                    </a:p>
                  </a:txBody>
                  <a:tcPr marL="121920" marR="121920"/>
                </a:tc>
                <a:tc>
                  <a:txBody>
                    <a:bodyPr/>
                    <a:lstStyle/>
                    <a:p>
                      <a:pPr algn="ctr"/>
                      <a:endParaRPr lang="en-US" sz="1800" b="1" kern="1200" baseline="0" dirty="0" smtClean="0">
                        <a:solidFill>
                          <a:schemeClr val="lt1"/>
                        </a:solidFill>
                        <a:latin typeface="Constantia" pitchFamily="18" charset="0"/>
                        <a:ea typeface="+mn-ea"/>
                        <a:cs typeface="+mn-cs"/>
                      </a:endParaRPr>
                    </a:p>
                    <a:p>
                      <a:pPr algn="ctr"/>
                      <a:r>
                        <a:rPr lang="id-ID" sz="1800" b="1" kern="1200" baseline="0" dirty="0" smtClean="0">
                          <a:solidFill>
                            <a:schemeClr val="lt1"/>
                          </a:solidFill>
                          <a:latin typeface="Constantia" pitchFamily="18" charset="0"/>
                          <a:ea typeface="+mn-ea"/>
                          <a:cs typeface="+mn-cs"/>
                        </a:rPr>
                        <a:t>KUALIFIKASI DAN KRITERIA </a:t>
                      </a:r>
                    </a:p>
                  </a:txBody>
                  <a:tcPr marL="121920" marR="121920"/>
                </a:tc>
                <a:tc>
                  <a:txBody>
                    <a:bodyPr/>
                    <a:lstStyle/>
                    <a:p>
                      <a:pPr algn="ctr"/>
                      <a:endParaRPr lang="en-US" sz="1800" dirty="0" smtClean="0">
                        <a:latin typeface="Constantia" pitchFamily="18" charset="0"/>
                      </a:endParaRPr>
                    </a:p>
                    <a:p>
                      <a:pPr algn="ctr"/>
                      <a:r>
                        <a:rPr lang="en-US" sz="1800" dirty="0" smtClean="0">
                          <a:latin typeface="Constantia" pitchFamily="18" charset="0"/>
                        </a:rPr>
                        <a:t>TUGAS, TANGGUNG JAWAB DAN WEWENANG</a:t>
                      </a:r>
                      <a:endParaRPr lang="id-ID" sz="1800" dirty="0">
                        <a:latin typeface="Constantia" pitchFamily="18" charset="0"/>
                      </a:endParaRPr>
                    </a:p>
                  </a:txBody>
                  <a:tcPr marL="121920" marR="121920"/>
                </a:tc>
                <a:tc>
                  <a:txBody>
                    <a:bodyPr/>
                    <a:lstStyle/>
                    <a:p>
                      <a:pPr algn="ctr"/>
                      <a:endParaRPr lang="en-US" sz="1800" b="1" kern="1200" baseline="0" dirty="0" smtClean="0">
                        <a:solidFill>
                          <a:schemeClr val="lt1"/>
                        </a:solidFill>
                        <a:latin typeface="Constantia" pitchFamily="18" charset="0"/>
                        <a:ea typeface="+mn-ea"/>
                        <a:cs typeface="+mn-cs"/>
                      </a:endParaRPr>
                    </a:p>
                    <a:p>
                      <a:pPr algn="ctr"/>
                      <a:r>
                        <a:rPr lang="en-US" sz="1800" b="1" kern="1200" baseline="0" dirty="0" smtClean="0">
                          <a:solidFill>
                            <a:schemeClr val="lt1"/>
                          </a:solidFill>
                          <a:latin typeface="Constantia" pitchFamily="18" charset="0"/>
                          <a:ea typeface="+mn-ea"/>
                          <a:cs typeface="+mn-cs"/>
                        </a:rPr>
                        <a:t>INDIKATOR PENILAIAN KENAIKAN JABATAN AKADEMIK</a:t>
                      </a:r>
                    </a:p>
                    <a:p>
                      <a:pPr algn="ctr"/>
                      <a:endParaRPr lang="en-US" sz="1800" b="1" kern="1200" baseline="0" dirty="0" smtClean="0">
                        <a:solidFill>
                          <a:schemeClr val="lt1"/>
                        </a:solidFill>
                        <a:latin typeface="Constantia" pitchFamily="18" charset="0"/>
                        <a:ea typeface="+mn-ea"/>
                        <a:cs typeface="+mn-cs"/>
                      </a:endParaRPr>
                    </a:p>
                  </a:txBody>
                  <a:tcPr marL="121920" marR="121920"/>
                </a:tc>
              </a:tr>
              <a:tr h="4256689">
                <a:tc>
                  <a:txBody>
                    <a:bodyPr/>
                    <a:lstStyle/>
                    <a:p>
                      <a:r>
                        <a:rPr lang="en-US" sz="1800" b="1" dirty="0" smtClean="0">
                          <a:latin typeface="Constantia" pitchFamily="18" charset="0"/>
                        </a:rPr>
                        <a:t>3</a:t>
                      </a:r>
                      <a:endParaRPr lang="id-ID" sz="1800" b="1" dirty="0">
                        <a:latin typeface="Constantia" pitchFamily="18" charset="0"/>
                      </a:endParaRPr>
                    </a:p>
                  </a:txBody>
                  <a:tcPr marL="121920" marR="121920"/>
                </a:tc>
                <a:tc>
                  <a:txBody>
                    <a:bodyPr/>
                    <a:lstStyle/>
                    <a:p>
                      <a:r>
                        <a:rPr lang="en-US" sz="2400" b="1" dirty="0" err="1" smtClean="0">
                          <a:latin typeface="Constantia" pitchFamily="18" charset="0"/>
                        </a:rPr>
                        <a:t>Lektor</a:t>
                      </a:r>
                      <a:r>
                        <a:rPr lang="en-US" sz="2400" b="1" dirty="0" smtClean="0">
                          <a:latin typeface="Constantia" pitchFamily="18" charset="0"/>
                        </a:rPr>
                        <a:t> </a:t>
                      </a:r>
                      <a:r>
                        <a:rPr lang="en-US" sz="2400" b="1" dirty="0" err="1" smtClean="0">
                          <a:latin typeface="Constantia" pitchFamily="18" charset="0"/>
                        </a:rPr>
                        <a:t>Kepala</a:t>
                      </a:r>
                      <a:endParaRPr lang="id-ID" sz="2400" b="1" dirty="0">
                        <a:latin typeface="Constantia" pitchFamily="18" charset="0"/>
                      </a:endParaRPr>
                    </a:p>
                  </a:txBody>
                  <a:tcPr marL="121920" marR="121920"/>
                </a:tc>
                <a:tc>
                  <a:txBody>
                    <a:bodyPr/>
                    <a:lstStyle/>
                    <a:p>
                      <a:pPr marL="228600" indent="-228600">
                        <a:buFont typeface="+mj-lt"/>
                        <a:buAutoNum type="alphaLcPeriod" startAt="8"/>
                      </a:pPr>
                      <a:r>
                        <a:rPr lang="sv-SE" sz="1800" kern="1200" baseline="0" dirty="0" smtClean="0">
                          <a:solidFill>
                            <a:schemeClr val="dk1"/>
                          </a:solidFill>
                          <a:latin typeface="Constantia" pitchFamily="18" charset="0"/>
                          <a:ea typeface="+mn-ea"/>
                          <a:cs typeface="+mn-cs"/>
                        </a:rPr>
                        <a:t>Memiliki kinerja, integritas, tanggung jawab pelaksanaan tugas, etika dan tata krama dalam kehidupan kampus. </a:t>
                      </a:r>
                    </a:p>
                    <a:p>
                      <a:r>
                        <a:rPr lang="id-ID" sz="1800" kern="1200" baseline="0" dirty="0" smtClean="0">
                          <a:solidFill>
                            <a:schemeClr val="dk1"/>
                          </a:solidFill>
                          <a:latin typeface="+mn-lt"/>
                          <a:ea typeface="+mn-ea"/>
                          <a:cs typeface="+mn-cs"/>
                        </a:rPr>
                        <a:t>	</a:t>
                      </a:r>
                    </a:p>
                    <a:p>
                      <a:pPr marL="228600" indent="-228600">
                        <a:buFont typeface="+mj-lt"/>
                        <a:buNone/>
                      </a:pPr>
                      <a:endParaRPr lang="id-ID" sz="1800" kern="1200" baseline="0" dirty="0" smtClean="0">
                        <a:solidFill>
                          <a:schemeClr val="dk1"/>
                        </a:solidFill>
                        <a:latin typeface="Constantia" pitchFamily="18" charset="0"/>
                        <a:ea typeface="+mn-ea"/>
                        <a:cs typeface="+mn-cs"/>
                      </a:endParaRPr>
                    </a:p>
                  </a:txBody>
                  <a:tcPr marL="121920" marR="121920"/>
                </a:tc>
                <a:tc>
                  <a:txBody>
                    <a:bodyPr/>
                    <a:lstStyle/>
                    <a:p>
                      <a:pPr marL="228600" indent="-228600">
                        <a:buFont typeface="+mj-lt"/>
                        <a:buAutoNum type="alphaLcPeriod" startAt="11"/>
                      </a:pPr>
                      <a:r>
                        <a:rPr lang="id-ID" sz="1800" kern="1200" baseline="0" dirty="0" smtClean="0">
                          <a:solidFill>
                            <a:schemeClr val="dk1"/>
                          </a:solidFill>
                          <a:latin typeface="Constantia" pitchFamily="18" charset="0"/>
                          <a:ea typeface="+mn-ea"/>
                          <a:cs typeface="+mn-cs"/>
                        </a:rPr>
                        <a:t>Melaksanakan tugas penunjang </a:t>
                      </a:r>
                    </a:p>
                    <a:p>
                      <a:r>
                        <a:rPr lang="id-ID" sz="1800" kern="1200" baseline="0" dirty="0" smtClean="0">
                          <a:solidFill>
                            <a:schemeClr val="dk1"/>
                          </a:solidFill>
                          <a:latin typeface="+mn-lt"/>
                          <a:ea typeface="+mn-ea"/>
                          <a:cs typeface="+mn-cs"/>
                        </a:rPr>
                        <a:t>	</a:t>
                      </a:r>
                    </a:p>
                    <a:p>
                      <a:pPr marL="228600" indent="-228600">
                        <a:buFont typeface="+mj-lt"/>
                        <a:buNone/>
                      </a:pPr>
                      <a:endParaRPr lang="id-ID" sz="1800" kern="1200" baseline="0" dirty="0" smtClean="0">
                        <a:solidFill>
                          <a:schemeClr val="dk1"/>
                        </a:solidFill>
                        <a:latin typeface="Constantia" pitchFamily="18" charset="0"/>
                        <a:ea typeface="+mn-ea"/>
                        <a:cs typeface="+mn-cs"/>
                      </a:endParaRPr>
                    </a:p>
                  </a:txBody>
                  <a:tcPr marL="121920" marR="121920"/>
                </a:tc>
                <a:tc>
                  <a:txBody>
                    <a:bodyPr/>
                    <a:lstStyle/>
                    <a:p>
                      <a:pPr marL="228600" indent="-228600">
                        <a:buFont typeface="+mj-lt"/>
                        <a:buAutoNum type="alphaLcPeriod" startAt="5"/>
                      </a:pPr>
                      <a:r>
                        <a:rPr lang="id-ID" sz="1800" b="1" kern="1200" baseline="0" dirty="0" smtClean="0">
                          <a:solidFill>
                            <a:schemeClr val="dk1"/>
                          </a:solidFill>
                          <a:latin typeface="Constantia" pitchFamily="18" charset="0"/>
                          <a:ea typeface="+mn-ea"/>
                          <a:cs typeface="+mn-cs"/>
                        </a:rPr>
                        <a:t>DP3 atau dokumen yang setara dengan nilai minimal baik dan pertimbangan Senat bagi Universitas/Institut atau Senat Perguruan Tinggi bagi Sekolah Tinggi/Politeknik dan Akademi.</a:t>
                      </a:r>
                      <a:r>
                        <a:rPr lang="id-ID" sz="1800" b="1" kern="1200" baseline="0" dirty="0" smtClean="0">
                          <a:solidFill>
                            <a:schemeClr val="dk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lphaLcPeriod" startAt="5"/>
                        <a:tabLst/>
                        <a:defRPr/>
                      </a:pPr>
                      <a:r>
                        <a:rPr lang="id-ID" sz="1800" b="1" kern="1200" baseline="0" dirty="0" smtClean="0">
                          <a:solidFill>
                            <a:schemeClr val="dk1"/>
                          </a:solidFill>
                          <a:latin typeface="Constantia" pitchFamily="18" charset="0"/>
                          <a:ea typeface="+mn-ea"/>
                          <a:cs typeface="+mn-cs"/>
                        </a:rPr>
                        <a:t>Masa mukim pada jabatan sebelumnya min.2th	</a:t>
                      </a:r>
                    </a:p>
                    <a:p>
                      <a:pPr marL="228600" indent="-228600">
                        <a:buFont typeface="+mj-lt"/>
                        <a:buAutoNum type="alphaLcPeriod" startAt="5"/>
                      </a:pPr>
                      <a:endParaRPr lang="id-ID" sz="1800" b="1" kern="1200" baseline="0" dirty="0" smtClean="0">
                        <a:solidFill>
                          <a:schemeClr val="dk1"/>
                        </a:solidFill>
                        <a:latin typeface="+mn-lt"/>
                        <a:ea typeface="+mn-ea"/>
                        <a:cs typeface="+mn-cs"/>
                      </a:endParaRPr>
                    </a:p>
                    <a:p>
                      <a:r>
                        <a:rPr lang="id-ID" sz="1800" b="1" kern="1200" baseline="0" dirty="0" smtClean="0">
                          <a:solidFill>
                            <a:schemeClr val="dk1"/>
                          </a:solidFill>
                          <a:latin typeface="+mn-lt"/>
                          <a:ea typeface="+mn-ea"/>
                          <a:cs typeface="+mn-cs"/>
                        </a:rPr>
                        <a:t>	</a:t>
                      </a:r>
                    </a:p>
                    <a:p>
                      <a:pPr marL="228600" indent="-228600">
                        <a:buFont typeface="+mj-lt"/>
                        <a:buAutoNum type="alphaLcPeriod" startAt="3"/>
                      </a:pPr>
                      <a:endParaRPr lang="id-ID" sz="1800" b="1" kern="1200" baseline="0" dirty="0" smtClean="0">
                        <a:solidFill>
                          <a:schemeClr val="dk1"/>
                        </a:solidFill>
                        <a:latin typeface="Constantia" pitchFamily="18" charset="0"/>
                        <a:ea typeface="+mn-ea"/>
                        <a:cs typeface="+mn-cs"/>
                      </a:endParaRPr>
                    </a:p>
                  </a:txBody>
                  <a:tcPr marL="121920" marR="121920"/>
                </a:tc>
              </a:tr>
            </a:tbl>
          </a:graphicData>
        </a:graphic>
      </p:graphicFrame>
      <p:sp>
        <p:nvSpPr>
          <p:cNvPr id="6" name="Rectangle 5"/>
          <p:cNvSpPr/>
          <p:nvPr/>
        </p:nvSpPr>
        <p:spPr>
          <a:xfrm>
            <a:off x="3149600" y="127337"/>
            <a:ext cx="8940800" cy="400110"/>
          </a:xfrm>
          <a:prstGeom prst="rect">
            <a:avLst/>
          </a:prstGeom>
        </p:spPr>
        <p:txBody>
          <a:bodyPr wrap="square">
            <a:spAutoFit/>
          </a:bodyPr>
          <a:lstStyle/>
          <a:p>
            <a:pPr algn="r"/>
            <a:r>
              <a:rPr lang="en-US" sz="2000" b="1" dirty="0" smtClean="0">
                <a:solidFill>
                  <a:schemeClr val="bg1"/>
                </a:solidFill>
              </a:rPr>
              <a:t>LAMPIRAN</a:t>
            </a:r>
            <a:endParaRPr lang="id-ID" sz="20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0</TotalTime>
  <Words>19543</Words>
  <Application>Microsoft Office PowerPoint</Application>
  <PresentationFormat>Custom</PresentationFormat>
  <Paragraphs>4526</Paragraphs>
  <Slides>158</Slides>
  <Notes>41</Notes>
  <HiddenSlides>0</HiddenSlides>
  <MMClips>0</MMClips>
  <ScaleCrop>false</ScaleCrop>
  <HeadingPairs>
    <vt:vector size="4" baseType="variant">
      <vt:variant>
        <vt:lpstr>Theme</vt:lpstr>
      </vt:variant>
      <vt:variant>
        <vt:i4>4</vt:i4>
      </vt:variant>
      <vt:variant>
        <vt:lpstr>Slide Titles</vt:lpstr>
      </vt:variant>
      <vt:variant>
        <vt:i4>158</vt:i4>
      </vt:variant>
    </vt:vector>
  </HeadingPairs>
  <TitlesOfParts>
    <vt:vector size="162" baseType="lpstr">
      <vt:lpstr>Office Theme</vt:lpstr>
      <vt:lpstr>Grid</vt:lpstr>
      <vt:lpstr>Median</vt:lpstr>
      <vt:lpstr>1_Median</vt:lpstr>
      <vt:lpstr>Slide 1</vt:lpstr>
      <vt:lpstr>Slide 2</vt:lpstr>
      <vt:lpstr>Slide 3</vt:lpstr>
      <vt:lpstr>Slide 4</vt:lpstr>
      <vt:lpstr>Slide 5</vt:lpstr>
      <vt:lpstr>❶PROSES PENGUSULAN</vt:lpstr>
      <vt:lpstr>BAGAN PROSEDUR PENGUSULAN PENILAIAN DAN PENETAPAN ANGKA KREDIT JABATAN DOSEN DARI ASISTEN AHLI SAMPAI DENGAN LEKTOR PADA PERGURUAN TINGGI SWASTA</vt:lpstr>
      <vt:lpstr>❷INFO RINGKAS REGULASI BARU PERUBAHAN PAK JABFUNG DOSEN BARU (PERMENPAN RB 17/2013, EFEKTIF PER 01 APRIL 2015)</vt:lpstr>
      <vt:lpstr>Slide 9</vt:lpstr>
      <vt:lpstr>Slide 10</vt:lpstr>
      <vt:lpstr>Slide 11</vt:lpstr>
      <vt:lpstr>II. WEWENANG DAN TANGGUNG JAWAB DOSEN DALAM MELAKSANAKAN BIMBINGAN TA</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HAL-HAL PENTING DALAM KEGIATAN PENELITIAN DAN PUBLIKASI (UNSUR B) </vt:lpstr>
      <vt:lpstr>HAL-HAL PENTING DALAM KEGIATAN PENELITIAN DAN PUBLIKASI (UNSUR B) </vt:lpstr>
      <vt:lpstr>HAL-HAL PENTING DALAM KEGIATAN PENELITIAN DAN PUBLIKASI (UNSUR B) </vt:lpstr>
      <vt:lpstr> KEGIATAN PENELITIAN DAN PUBLIKASI (UNSUR B) </vt:lpstr>
      <vt:lpstr> KEGIATAN PENELITIAN DAN PUBLIKASI (UNSUR B) </vt:lpstr>
      <vt:lpstr>BATASAN PERLU DIPERHATIKAN DALAM KEGIATAN PENELITIAN DAN PUBLIKASI (UNSUR B)  KENAIKAN JABATAN KE LK DAN GB</vt:lpstr>
      <vt:lpstr>BATASAN PERLU DIPERHATIKAN DALAM KEGIATAN PENELITIAN DAN PUBLIKASI (UNSUR B)  KENAIKAN JABATAN KE LK DAN GB</vt:lpstr>
      <vt:lpstr>BATASAN PERLU DIPERHATIKAN DALAM KEGIATAN PENELITIAN DAN PUBLIKASI (UNSUR B)  KENAIKAN JABATAN KE LK DAN GB</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KEGIATAN UNSUR PENUNJANG (UNSUR D) </vt:lpstr>
      <vt:lpstr>KEGIATAN UNSUR PENUNJANG (UNSUR D) </vt:lpstr>
      <vt:lpstr> KEGIATAN UNSUR PENUNJANG (UNSUR D) </vt:lpstr>
      <vt:lpstr>Slide 51</vt:lpstr>
      <vt:lpstr>PENGANGKATAN PERTAMA  DALAM JABATAN AKADEMIK</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PENYESUAIAN ANGKA KREDIT</vt:lpstr>
      <vt:lpstr>KELEBIHAN ANGKA KREDIT</vt:lpstr>
      <vt:lpstr>KELEBIHAN ANGKA KREDIT</vt:lpstr>
      <vt:lpstr>A.  JABATAN AKADEMIK, KUALIFIKASI DAN KRITERIA, TUGAS, TANGGUNGJAWAB, WEWENANG, DAN INDIKATOR PENILAIAN KENAIKAN AKADEMIK DOSEN  </vt:lpstr>
      <vt:lpstr>Slide 93</vt:lpstr>
      <vt:lpstr>Slide 94</vt:lpstr>
      <vt:lpstr>Slide 95</vt:lpstr>
      <vt:lpstr>Slide 96</vt:lpstr>
      <vt:lpstr>Slide 97</vt:lpstr>
      <vt:lpstr>Slide 98</vt:lpstr>
      <vt:lpstr>Slide 99</vt:lpstr>
      <vt:lpstr>Slide 100</vt:lpstr>
      <vt:lpstr>Slide 101</vt:lpstr>
      <vt:lpstr> ❷.3RANGKUMAN PEDOMAN OPERASIONAL PENILAIAN ANGKA KREDIT KENAIKAN PANGKAT/JABATAN FUNGSIONAL DOSEN</vt:lpstr>
      <vt:lpstr>Slide 103</vt:lpstr>
      <vt:lpstr>Slide 104</vt:lpstr>
      <vt:lpstr>Slide 105</vt:lpstr>
      <vt:lpstr>Slide 106</vt:lpstr>
      <vt:lpstr>Slide 107</vt:lpstr>
      <vt:lpstr>Slide 108</vt:lpstr>
      <vt:lpstr>Slide 109</vt:lpstr>
      <vt:lpstr>Slide 110</vt:lpstr>
      <vt:lpstr>Slide 111</vt:lpstr>
      <vt:lpstr>Slide 112</vt:lpstr>
      <vt:lpstr>HAL-HAL PENTING DALAM KEGIATAN PENELITIAN DAN PUBLIKASI (UNSUR B) </vt:lpstr>
      <vt:lpstr>HAL-HAL PENTING DALAM KEGIATAN PENELITIAN DAN PUBLIKASI (UNSUR B) </vt:lpstr>
      <vt:lpstr>HAL-HAL PENTING DALAM KEGIATAN PENELITIAN DAN PUBLIKASI (UNSUR B) </vt:lpstr>
      <vt:lpstr> KEGIATAN PENELITIAN DAN PUBLIKASI (UNSUR B) </vt:lpstr>
      <vt:lpstr> KEGIATAN PENELITIAN DAN PUBLIKASI (UNSUR B) </vt:lpstr>
      <vt:lpstr>BATASAN PERLU DIPERHATIKAN DALAM KEGIATAN PENELITIAN DAN PUBLIKASI (UNSUR B)  KENAIKAN JABATAN KE LK DAN GB</vt:lpstr>
      <vt:lpstr>BATASAN PERLU DIPERHATIKAN DALAM KEGIATAN PENELITIAN DAN PUBLIKASI (UNSUR B)  KENAIKAN JABATAN KE LK DAN GB</vt:lpstr>
      <vt:lpstr>BATASAN PERLU DIPERHATIKAN DALAM KEGIATAN PENELITIAN DAN PUBLIKASI (UNSUR B)  KENAIKAN JABATAN KE LK DAN GB</vt:lpstr>
      <vt:lpstr>Slide 121</vt:lpstr>
      <vt:lpstr>Slide 122</vt:lpstr>
      <vt:lpstr>Slide 123</vt:lpstr>
      <vt:lpstr>Slide 124</vt:lpstr>
      <vt:lpstr>Slide 125</vt:lpstr>
      <vt:lpstr>Slide 126</vt:lpstr>
      <vt:lpstr>Slide 127</vt:lpstr>
      <vt:lpstr>Slide 128</vt:lpstr>
      <vt:lpstr>KEGIATAN UNSUR PENUNJANG (UNSUR D) </vt:lpstr>
      <vt:lpstr>KEGIATAN UNSUR PENUNJANG (UNSUR D) </vt:lpstr>
      <vt:lpstr> KEGIATAN UNSUR PENUNJANG (UNSUR D) </vt:lpstr>
      <vt:lpstr>Slide 132</vt:lpstr>
      <vt:lpstr>Slide 133</vt:lpstr>
      <vt:lpstr>Slide 134</vt:lpstr>
      <vt:lpstr>Slide 135</vt:lpstr>
      <vt:lpstr>Slide 136</vt:lpstr>
      <vt:lpstr>Slide 137</vt:lpstr>
      <vt:lpstr>KEWAJIBAN JENIS PUBLIKASI  UNTUK MENDUDUKI JENJANG JABATAN AKADEMIK</vt:lpstr>
      <vt:lpstr>HAL-HAL PENTING DALAM KEGIATAN PENELITIAN DAN PUBLIKASI (UNSUR B) </vt:lpstr>
      <vt:lpstr>PERSYARATAN TAMBAHAN</vt:lpstr>
      <vt:lpstr>Slide 141</vt:lpstr>
      <vt:lpstr>Slide 142</vt:lpstr>
      <vt:lpstr>Slide 143</vt:lpstr>
      <vt:lpstr>Slide 144</vt:lpstr>
      <vt:lpstr>LAMPIRAN KARYA SENI DAN AK NYA</vt:lpstr>
      <vt:lpstr>KONSEPTOR</vt:lpstr>
      <vt:lpstr>PENATA</vt:lpstr>
      <vt:lpstr>PENYAJI</vt:lpstr>
      <vt:lpstr>KARYA SASTRA</vt:lpstr>
      <vt:lpstr>KARYA SENI INTERNASIONAL, NASIONAL DAN LOKAL</vt:lpstr>
      <vt:lpstr>KARYA SENI INTERNASIONAL, NASIONAL DAN LOKAL</vt:lpstr>
      <vt:lpstr>Slide 152</vt:lpstr>
      <vt:lpstr>Slide 153</vt:lpstr>
      <vt:lpstr>Slide 154</vt:lpstr>
      <vt:lpstr>Slide 155</vt:lpstr>
      <vt:lpstr>Slide 156</vt:lpstr>
      <vt:lpstr>Slide 157</vt:lpstr>
      <vt:lpstr>Slide 158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2014-11-20T10:06:40Z</dcterms:created>
  <dcterms:modified xsi:type="dcterms:W3CDTF">2015-08-10T00:14:56Z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